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8" r:id="rId3"/>
    <p:sldId id="267" r:id="rId4"/>
    <p:sldId id="280" r:id="rId5"/>
    <p:sldId id="269" r:id="rId6"/>
    <p:sldId id="270" r:id="rId7"/>
    <p:sldId id="271" r:id="rId8"/>
    <p:sldId id="281" r:id="rId9"/>
    <p:sldId id="282" r:id="rId10"/>
    <p:sldId id="283" r:id="rId1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6" autoAdjust="0"/>
    <p:restoredTop sz="94660" autoAdjust="0"/>
  </p:normalViewPr>
  <p:slideViewPr>
    <p:cSldViewPr>
      <p:cViewPr varScale="1">
        <p:scale>
          <a:sx n="74" d="100"/>
          <a:sy n="74" d="100"/>
        </p:scale>
        <p:origin x="1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" sz="1200"/>
            </a:lvl1pPr>
            <a:extLst/>
          </a:lstStyle>
          <a:p>
            <a:endParaRPr lang="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" sz="1200"/>
            </a:lvl1pPr>
            <a:extLst/>
          </a:lstStyle>
          <a:p>
            <a:fld id="{6E7D018D-748F-47BF-843A-40349A141CAC}" type="datetimeFigureOut">
              <a:rPr lang="" smtClean="0"/>
              <a:pPr/>
              <a:t>06/02/2015</a:t>
            </a:fld>
            <a:endParaRPr lang="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" sz="1200"/>
            </a:lvl1pPr>
            <a:extLst/>
          </a:lstStyle>
          <a:p>
            <a:endParaRPr lang="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" sz="1200"/>
            </a:lvl1pPr>
            <a:extLst/>
          </a:lstStyle>
          <a:p>
            <a:fld id="{04AC5213-BACC-41AB-9B61-B40CF6C5296E}" type="slidenum">
              <a:rPr lang="" smtClean="0"/>
              <a:pPr/>
              <a:t>‹Nº›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846094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" sz="1200"/>
            </a:lvl1pPr>
            <a:extLst/>
          </a:lstStyle>
          <a:p>
            <a:endParaRPr lang="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" sz="1200"/>
            </a:lvl1pPr>
            <a:extLst/>
          </a:lstStyle>
          <a:p>
            <a:fld id="{23E9B8FB-2ABD-42C9-A6DA-A6789EAF441D}" type="datetimeFigureOut">
              <a:rPr lang="es-MX"/>
              <a:pPr/>
              <a:t>02/06/2015</a:t>
            </a:fld>
            <a:endParaRPr lang="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"/>
              <a:t>Haga clic para modificar el estilo de texto del patrón</a:t>
            </a:r>
          </a:p>
          <a:p>
            <a:pPr lvl="1"/>
            <a:r>
              <a:rPr lang=""/>
              <a:t>Segundo nivel</a:t>
            </a:r>
          </a:p>
          <a:p>
            <a:pPr lvl="2"/>
            <a:r>
              <a:rPr lang=""/>
              <a:t>Tercer nivel</a:t>
            </a:r>
          </a:p>
          <a:p>
            <a:pPr lvl="3"/>
            <a:r>
              <a:rPr lang=""/>
              <a:t>Cuarto nivel</a:t>
            </a:r>
          </a:p>
          <a:p>
            <a:pPr lvl="4"/>
            <a:r>
              <a:rPr lang="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" sz="1200"/>
            </a:lvl1pPr>
            <a:extLst/>
          </a:lstStyle>
          <a:p>
            <a:endParaRPr lang="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" sz="1200"/>
            </a:lvl1pPr>
            <a:extLst/>
          </a:lstStyle>
          <a:p>
            <a:fld id="{BE2A7042-DEED-4AA1-9E89-4A16B2572577}" type="slidenum">
              <a:rPr/>
              <a:pPr/>
              <a:t>‹Nº›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9104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20" name="Rounded Rectangle 19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7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8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9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0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1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2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3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4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5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6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7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8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9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5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6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3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0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3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5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6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2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4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6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2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3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7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3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4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5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6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7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8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2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3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4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5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6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7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8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9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0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1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2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3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4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5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6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7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8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9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0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1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2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3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4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5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6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7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8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9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0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1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2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3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4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5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6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7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8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9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50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</p:grpSp>
      <p:sp>
        <p:nvSpPr>
          <p:cNvPr id="551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sp>
        <p:nvSpPr>
          <p:cNvPr id="55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019800"/>
            <a:ext cx="6400800" cy="457200"/>
          </a:xfrm>
        </p:spPr>
        <p:txBody>
          <a:bodyPr anchor="ctr" anchorCtr="0">
            <a:normAutofit/>
          </a:bodyPr>
          <a:lstStyle>
            <a:lvl1pPr marL="0" indent="0" algn="ctr" latinLnBrk="0">
              <a:buNone/>
              <a:defRPr lang=""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lang="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"/>
              <a:t>Haga clic para agregar la fecha u otros detalles</a:t>
            </a:r>
          </a:p>
        </p:txBody>
      </p:sp>
      <p:sp>
        <p:nvSpPr>
          <p:cNvPr id="553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 anchor="ctr" anchorCtr="0">
            <a:normAutofit/>
          </a:bodyPr>
          <a:lstStyle>
            <a:lvl1pPr algn="ctr" latinLnBrk="0">
              <a:lnSpc>
                <a:spcPct val="80000"/>
              </a:lnSpc>
              <a:defRPr lang="" sz="4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"/>
          </a:p>
        </p:txBody>
      </p:sp>
      <p:sp>
        <p:nvSpPr>
          <p:cNvPr id="555" name="Freeform 536"/>
          <p:cNvSpPr>
            <a:spLocks/>
          </p:cNvSpPr>
          <p:nvPr userDrawn="1"/>
        </p:nvSpPr>
        <p:spPr bwMode="auto">
          <a:xfrm flipH="1">
            <a:off x="304800" y="4800600"/>
            <a:ext cx="509311" cy="699683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sp>
        <p:nvSpPr>
          <p:cNvPr id="556" name="Freeform 537"/>
          <p:cNvSpPr>
            <a:spLocks/>
          </p:cNvSpPr>
          <p:nvPr userDrawn="1"/>
        </p:nvSpPr>
        <p:spPr bwMode="auto">
          <a:xfrm rot="1863332" flipH="1">
            <a:off x="543658" y="5694271"/>
            <a:ext cx="305255" cy="47916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sp>
        <p:nvSpPr>
          <p:cNvPr id="557" name="Freeform 538"/>
          <p:cNvSpPr>
            <a:spLocks/>
          </p:cNvSpPr>
          <p:nvPr userDrawn="1"/>
        </p:nvSpPr>
        <p:spPr bwMode="auto">
          <a:xfrm rot="375817" flipH="1">
            <a:off x="887394" y="5597986"/>
            <a:ext cx="700095" cy="940094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sp>
        <p:nvSpPr>
          <p:cNvPr id="558" name="Freeform 539"/>
          <p:cNvSpPr>
            <a:spLocks/>
          </p:cNvSpPr>
          <p:nvPr userDrawn="1"/>
        </p:nvSpPr>
        <p:spPr bwMode="auto">
          <a:xfrm rot="21049324" flipH="1">
            <a:off x="6578875" y="5812236"/>
            <a:ext cx="291483" cy="345330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grpSp>
        <p:nvGrpSpPr>
          <p:cNvPr id="559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28" cy="1568386"/>
            <a:chOff x="118213708" y="113327540"/>
            <a:chExt cx="1191874" cy="1035370"/>
          </a:xfrm>
        </p:grpSpPr>
        <p:sp>
          <p:nvSpPr>
            <p:cNvPr id="560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61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62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63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</p:grp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 anchorCtr="0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latinLnBrk="0">
              <a:buFontTx/>
              <a:buNone/>
              <a:defRPr lang=""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"/>
              <a:t>Haga clic para agregar el título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348615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latinLnBrk="0">
              <a:buFontTx/>
              <a:buNone/>
              <a:defRPr lang=""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"/>
              <a:t>Haga clic para agregar el título</a:t>
            </a:r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latinLnBrk="0">
              <a:buFontTx/>
              <a:buNone/>
              <a:defRPr lang=""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"/>
              <a:t>Haga clic para agregar el título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 en 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3276600"/>
            <a:ext cx="7391400" cy="2514600"/>
          </a:xfrm>
        </p:spPr>
        <p:txBody>
          <a:bodyPr anchor="t" anchorCtr="0">
            <a:normAutofit/>
          </a:bodyPr>
          <a:lstStyle>
            <a:lvl1pPr marL="0" marR="0" indent="0" algn="l" latinLnBrk="0">
              <a:buFontTx/>
              <a:buNone/>
              <a:defRPr lang=""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"/>
              <a:t>Haga clic para agregar el título</a:t>
            </a:r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ámic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267200"/>
            <a:ext cx="7696200" cy="609600"/>
          </a:xfrm>
        </p:spPr>
        <p:txBody>
          <a:bodyPr anchor="ctr" anchorCtr="0">
            <a:normAutofit/>
          </a:bodyPr>
          <a:lstStyle>
            <a:lvl1pPr marL="0" marR="0" indent="0" algn="ctr" latinLnBrk="0">
              <a:buFontTx/>
              <a:buNone/>
              <a:defRPr lang=""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"/>
              <a:t>Haga clic para agregar el título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838200"/>
            <a:ext cx="6553200" cy="465605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7010400" cy="609600"/>
          </a:xfrm>
        </p:spPr>
        <p:txBody>
          <a:bodyPr anchor="ctr" anchorCtr="0">
            <a:normAutofit/>
          </a:bodyPr>
          <a:lstStyle>
            <a:lvl1pPr marL="0" marR="0" indent="0" algn="ctr" latinLnBrk="0">
              <a:lnSpc>
                <a:spcPct val="80000"/>
              </a:lnSpc>
              <a:spcBef>
                <a:spcPts val="0"/>
              </a:spcBef>
              <a:buFontTx/>
              <a:buNone/>
              <a:defRPr lang=""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"/>
              <a:t>Haga clic para agregar el título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838200"/>
            <a:ext cx="3276600" cy="4648200"/>
          </a:xfrm>
        </p:spPr>
        <p:txBody>
          <a:bodyPr tIns="91440" bIns="91440" anchor="t"/>
          <a:lstStyle>
            <a:lvl1pPr marL="0" marR="0" indent="0" algn="l" latinLnBrk="0">
              <a:buFontTx/>
              <a:buNone/>
              <a:defRPr lang="" sz="2000" i="0"/>
            </a:lvl1pPr>
            <a:extLst/>
          </a:lstStyle>
          <a:p>
            <a:pPr lvl="0"/>
            <a:r>
              <a:rPr lang=""/>
              <a:t>Haga clic para agregar el título</a:t>
            </a: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838200"/>
            <a:ext cx="3962400" cy="46482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talla complet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" i="0"/>
              <a:t>Haga clic en el icono para agregar una imagen a página completa</a:t>
            </a:r>
            <a:endParaRPr lang="" i="0" baseline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5" name="Rounded Rectangle 24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27" name="Line 534"/>
          <p:cNvSpPr>
            <a:spLocks noChangeShapeType="1"/>
          </p:cNvSpPr>
          <p:nvPr userDrawn="1"/>
        </p:nvSpPr>
        <p:spPr bwMode="auto">
          <a:xfrm>
            <a:off x="243127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334000"/>
            <a:ext cx="7848599" cy="381000"/>
          </a:xfrm>
          <a:noFill/>
        </p:spPr>
        <p:txBody>
          <a:bodyPr vert="horz" anchor="ctr"/>
          <a:lstStyle>
            <a:lvl1pPr marL="0" indent="0" algn="ctr" latinLnBrk="0">
              <a:buFontTx/>
              <a:buNone/>
              <a:defRPr lang=""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"/>
              <a:t>Haga clic para agregar subtítulo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8600"/>
            <a:ext cx="7848599" cy="1295400"/>
          </a:xfrm>
          <a:noFill/>
        </p:spPr>
        <p:txBody>
          <a:bodyPr vert="horz" anchor="b" anchorCtr="0"/>
          <a:lstStyle>
            <a:lvl1pPr marL="0" indent="0" algn="ctr" latinLnBrk="0">
              <a:buFontTx/>
              <a:buNone/>
              <a:defRPr lang=""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"/>
              <a:t>Haga clic para agregar el título de la sección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0" name="Rounded Rectangle 19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8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0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1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2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6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7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8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9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0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1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2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3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5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6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7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8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9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0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1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2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3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4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5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6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8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9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0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1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2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3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6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7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8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9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0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1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2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3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4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5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6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7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7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8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0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3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4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6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7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8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8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0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3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5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0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1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2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3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4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5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6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7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8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9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0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1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2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3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4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5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6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7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8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9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0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1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2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3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4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5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6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7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8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9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0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1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2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3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4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5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7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8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9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0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1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2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3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4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5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6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7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8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9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0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1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2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3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4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5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6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7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8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9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0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1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2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3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4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5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6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7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8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9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0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1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2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3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4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5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6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7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8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9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0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1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2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3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4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5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6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7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8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9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0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1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2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3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4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5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6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7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8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9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0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1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2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3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4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5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6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7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8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9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0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1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2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3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4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5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6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7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8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0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1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4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5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7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9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0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1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2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3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8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9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0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1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2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3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4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5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7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8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9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0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1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2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3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4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5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6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7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8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9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0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1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2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3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4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5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6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7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8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9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0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1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2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3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4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5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6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7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8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9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1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3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4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5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6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7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8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9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0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1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2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3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4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5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6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7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8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9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0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1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2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3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4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5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6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7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8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9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0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1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2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3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4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5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6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7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8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9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0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1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2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3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4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5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6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7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8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9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0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1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2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3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4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5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6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7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8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9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0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1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2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3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4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5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6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7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8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9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0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1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2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3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4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5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6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7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8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9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50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51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52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53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</p:grpSp>
      <p:sp>
        <p:nvSpPr>
          <p:cNvPr id="554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latinLnBrk="0">
              <a:buFontTx/>
              <a:buNone/>
              <a:defRPr lang="" sz="160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"/>
              <a:t>Haga clic para agregar el título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latinLnBrk="0">
              <a:buFontTx/>
              <a:buNone/>
              <a:defRPr lang="" sz="160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"/>
              <a:t>Haga clic para agregar el título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latinLnBrk="0">
              <a:buFontTx/>
              <a:buNone/>
              <a:defRPr lang=""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"/>
              <a:t>Haga clic para agregar el título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latinLnBrk="0">
              <a:buFontTx/>
              <a:buNone/>
              <a:defRPr lang=""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"/>
              <a:t>Haga clic para agregar el título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latinLnBrk="0">
              <a:buFontTx/>
              <a:buNone/>
              <a:defRPr lang=""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"/>
              <a:t>Haga clic para agregar el título</a:t>
            </a:r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FontTx/>
              <a:buNone/>
            </a:pPr>
            <a:r>
              <a:rPr lang="es-E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lang="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latinLnBrk="0">
              <a:buFontTx/>
              <a:buNone/>
              <a:defRPr lang=""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"/>
              <a:t>Haga clic para agregar el título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12" name="Rounded Rectangle 11"/>
          <p:cNvSpPr/>
          <p:nvPr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13" name="Rounded Rectangle 12"/>
          <p:cNvSpPr/>
          <p:nvPr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grpSp>
        <p:nvGrpSpPr>
          <p:cNvPr id="14" name="Group 13"/>
          <p:cNvGrpSpPr/>
          <p:nvPr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</p:grpSp>
      <p:sp>
        <p:nvSpPr>
          <p:cNvPr id="543" name="Line 534"/>
          <p:cNvSpPr>
            <a:spLocks noChangeShapeType="1"/>
          </p:cNvSpPr>
          <p:nvPr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grpSp>
        <p:nvGrpSpPr>
          <p:cNvPr id="544" name="Group 535"/>
          <p:cNvGrpSpPr>
            <a:grpSpLocks/>
          </p:cNvGrpSpPr>
          <p:nvPr/>
        </p:nvGrpSpPr>
        <p:grpSpPr bwMode="auto">
          <a:xfrm>
            <a:off x="7086600" y="4800600"/>
            <a:ext cx="1806528" cy="1568386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227" y="533400"/>
            <a:ext cx="78486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227" y="1752600"/>
            <a:ext cx="7848600" cy="3733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"/>
              <a:t>Haga clic para modificar el estilo de texto del patrón</a:t>
            </a:r>
          </a:p>
          <a:p>
            <a:pPr lvl="1"/>
            <a:r>
              <a:rPr lang=""/>
              <a:t>Segundo nivel</a:t>
            </a:r>
          </a:p>
          <a:p>
            <a:pPr lvl="2"/>
            <a:r>
              <a:rPr lang=""/>
              <a:t>Tercer nivel</a:t>
            </a:r>
          </a:p>
          <a:p>
            <a:pPr lvl="3"/>
            <a:r>
              <a:rPr lang=""/>
              <a:t>Cuarto nivel</a:t>
            </a:r>
          </a:p>
          <a:p>
            <a:pPr lvl="4"/>
            <a:r>
              <a:rPr lang="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56" r:id="rId9"/>
    <p:sldLayoutId id="2147483657" r:id="rId10"/>
    <p:sldLayoutId id="2147483664" r:id="rId11"/>
    <p:sldLayoutId id="2147483668" r:id="rId12"/>
    <p:sldLayoutId id="2147483669" r:id="rId13"/>
    <p:sldLayoutId id="2147483670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lang="" sz="40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lang="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1043608" y="2852936"/>
            <a:ext cx="727280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611560" y="764704"/>
            <a:ext cx="7920880" cy="1986607"/>
          </a:xfrm>
          <a:noFill/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JARDIN DE </a:t>
            </a:r>
            <a:r>
              <a:rPr lang="es-MX" sz="4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NIÑOS</a:t>
            </a:r>
          </a:p>
          <a:p>
            <a:endParaRPr lang="es-MX" sz="4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r>
              <a:rPr lang="es-MX" sz="4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MARÍA L.PEREZ DE ARREOLA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44824" y="2996952"/>
            <a:ext cx="5670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2º GRADO SECC. “A”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CICLO ESCOLAR 2014-2015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"/>
            </a:pPr>
            <a:endParaRPr kumimoji="0" lang="" sz="4000" b="0" i="0" u="none" strike="noStrike" kern="1200" cap="none" spc="0" normalizeH="0" baseline="0" dirty="0">
              <a:ln w="12700"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6021288"/>
            <a:ext cx="6400800" cy="457200"/>
          </a:xfrm>
        </p:spPr>
        <p:txBody>
          <a:bodyPr>
            <a:normAutofit/>
          </a:bodyPr>
          <a:lstStyle/>
          <a:p>
            <a:endParaRPr lang="es-MX" b="1" dirty="0">
              <a:latin typeface="Arial Rounded MT Bold" panose="020F0704030504030204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863588" y="1556792"/>
            <a:ext cx="7416824" cy="1295400"/>
          </a:xfrm>
          <a:noFill/>
        </p:spPr>
        <p:txBody>
          <a:bodyPr>
            <a:prstTxWarp prst="textChevron">
              <a:avLst/>
            </a:prstTxWarp>
          </a:bodyPr>
          <a:lstStyle/>
          <a:p>
            <a:r>
              <a:rPr lang="es-MX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</a:rPr>
              <a:t>BIENVENIDOS</a:t>
            </a:r>
            <a:endParaRPr lang="es-MX" b="1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392268" y="3427258"/>
            <a:ext cx="5060052" cy="156966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Diagnóstico del grupo</a:t>
            </a:r>
            <a:endParaRPr lang="es-MX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ttp://www.abc.com.py/imagenes/2012/09/03/_518_464_66332.jpg"/>
          <p:cNvPicPr/>
          <p:nvPr/>
        </p:nvPicPr>
        <p:blipFill>
          <a:blip r:embed="rId2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552728" cy="473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"/>
            </a:pPr>
            <a:endParaRPr kumimoji="0" lang="" sz="4000" b="0" i="0" u="none" strike="noStrike" kern="1200" cap="none" spc="0" normalizeH="0" baseline="0" dirty="0">
              <a:ln w="12700"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6021288"/>
            <a:ext cx="6400800" cy="457200"/>
          </a:xfrm>
        </p:spPr>
        <p:txBody>
          <a:bodyPr>
            <a:normAutofit/>
          </a:bodyPr>
          <a:lstStyle/>
          <a:p>
            <a:endParaRPr lang="es-MX" b="1" dirty="0">
              <a:latin typeface="Arial Rounded MT Bold" panose="020F0704030504030204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863588" y="860979"/>
            <a:ext cx="7416824" cy="1295400"/>
          </a:xfrm>
          <a:noFill/>
        </p:spPr>
        <p:txBody>
          <a:bodyPr>
            <a:prstTxWarp prst="textChevron">
              <a:avLst/>
            </a:prstTxWarp>
          </a:bodyPr>
          <a:lstStyle/>
          <a:p>
            <a:r>
              <a:rPr lang="es-MX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</a:rPr>
              <a:t>LA LECCIÓN DE LA MARIPOSA</a:t>
            </a:r>
            <a:endParaRPr lang="es-MX" b="1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71600" y="2708920"/>
            <a:ext cx="7344816" cy="3139321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REFLEXION:</a:t>
            </a:r>
          </a:p>
          <a:p>
            <a:pPr algn="ctr"/>
            <a:r>
              <a:rPr lang="es-MX" b="1" dirty="0" smtClean="0"/>
              <a:t>Los </a:t>
            </a:r>
            <a:r>
              <a:rPr lang="es-MX" b="1" dirty="0"/>
              <a:t>niños deben desarrollar sus propias alas para volar por el mundo, cuanto más y mejores recursos de autonomía responsable les demos mejor se sabrán defender en él, si saben darle un valor al esfuerzo y aprenden a tolerar las frustraciones cuando son pequeños, más ímpetu tendrán para luchar por conseguir aquello con lo que sueñan y más complicado será que desistan de su empeño. </a:t>
            </a:r>
            <a:endParaRPr lang="es-MX" b="1" dirty="0" smtClean="0"/>
          </a:p>
          <a:p>
            <a:r>
              <a:rPr lang="es-MX" b="1" dirty="0"/>
              <a:t>No cortemos su capullo, dejemos que aprendan a salir solos de él mientras estamos ahí para ayudarles, enseñarles, guiarles y darles todo el amor que necesiten en el trayecto. 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4957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7604" y="2420888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Es una institución donde los pequeños participan en experiencias educativas, que les permitan desarrollar de manera prioritaria sus competencias afectivas, sociales y cognitivas.</a:t>
            </a:r>
            <a:b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Tomando en cuenta el interés, creatividad y espontaneidad del niño.</a:t>
            </a:r>
            <a:b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s-MX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899592" y="764704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¿QUÉ  ES  EL JARDÍN  DE NIÑOS?</a:t>
            </a:r>
            <a:endParaRPr lang="es-MX" sz="4400" b="1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78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48478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s-MX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Desarrollar </a:t>
            </a:r>
            <a:r>
              <a:rPr lang="es-MX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una iniciativa y una </a:t>
            </a: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autonomía.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Sean </a:t>
            </a:r>
            <a:r>
              <a:rPr lang="es-MX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capaces de trabajar en </a:t>
            </a: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colaboración.</a:t>
            </a:r>
            <a:endParaRPr lang="es-MX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Adquieran </a:t>
            </a:r>
            <a:r>
              <a:rPr lang="es-MX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confianza para </a:t>
            </a: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expresarse.</a:t>
            </a:r>
            <a:endParaRPr lang="es-MX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Reconozcan </a:t>
            </a:r>
            <a:r>
              <a:rPr lang="es-MX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algunas prioridades de la </a:t>
            </a: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escritura</a:t>
            </a:r>
            <a:endParaRPr lang="es-MX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Aceptar </a:t>
            </a:r>
            <a:r>
              <a:rPr lang="es-MX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 diversidad cultural</a:t>
            </a: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es-MX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MX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Construir nociones </a:t>
            </a: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matemáticas</a:t>
            </a:r>
            <a:endParaRPr lang="es-MX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Reflexionen.</a:t>
            </a:r>
            <a:endParaRPr lang="es-MX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Observen </a:t>
            </a:r>
            <a:r>
              <a:rPr lang="es-MX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fenómenos naturales y formulen  hipótesis y         </a:t>
            </a: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predicciones.</a:t>
            </a:r>
            <a:endParaRPr lang="es-MX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Tengan </a:t>
            </a:r>
            <a:r>
              <a:rPr lang="es-MX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principios y </a:t>
            </a: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valores.</a:t>
            </a:r>
            <a:endParaRPr lang="es-MX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Desarrollen </a:t>
            </a:r>
            <a:r>
              <a:rPr lang="es-MX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una sensibilidad, imaginación y creatividad.   </a:t>
            </a:r>
            <a:endParaRPr lang="es-MX" sz="2000" b="1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MX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MX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Conozcan su cuerpo.</a:t>
            </a:r>
            <a:endParaRPr lang="es-ES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endParaRPr lang="es-MX" sz="2000" dirty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99592" y="76470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PROPÓSITOS FUNDAMENTALES DE LA EDUCACIÓN PRESCOLAR</a:t>
            </a:r>
            <a:endParaRPr lang="es-MX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7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7DDF7"/>
              </a:clrFrom>
              <a:clrTo>
                <a:srgbClr val="C7DDF7">
                  <a:alpha val="0"/>
                </a:srgbClr>
              </a:clrTo>
            </a:clrChange>
            <a:lum bright="10000"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1730425"/>
            <a:ext cx="7128792" cy="41868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CuadroTexto"/>
          <p:cNvSpPr txBox="1"/>
          <p:nvPr/>
        </p:nvSpPr>
        <p:spPr>
          <a:xfrm>
            <a:off x="611560" y="126876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899592" y="76470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CAMPOS FORMATIVOS</a:t>
            </a:r>
            <a:endParaRPr lang="es-MX" sz="4400" b="1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115616" y="148478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DIAGNÓSTICO DEL GRUPO</a:t>
            </a:r>
          </a:p>
          <a:p>
            <a:pPr algn="ctr"/>
            <a:endParaRPr lang="es-MX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MX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CAMPO FORMATIVO: DESARROLLO PERSONAL Y SOCIAL </a:t>
            </a:r>
            <a:endParaRPr lang="es-MX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957303" y="49128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DIAGNÓSTICO DEL GRUPO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ACTIVIDAD: “EL DADO DE LAS EMOCIONES”</a:t>
            </a:r>
            <a:endParaRPr lang="es-MX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Proceso alternativo 8"/>
          <p:cNvSpPr/>
          <p:nvPr/>
        </p:nvSpPr>
        <p:spPr>
          <a:xfrm>
            <a:off x="707729" y="1526956"/>
            <a:ext cx="2520280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 smtClean="0"/>
              <a:t>Autoestima</a:t>
            </a:r>
          </a:p>
        </p:txBody>
      </p:sp>
      <p:sp>
        <p:nvSpPr>
          <p:cNvPr id="10" name="Proceso alternativo 9"/>
          <p:cNvSpPr/>
          <p:nvPr/>
        </p:nvSpPr>
        <p:spPr>
          <a:xfrm>
            <a:off x="854553" y="4328893"/>
            <a:ext cx="2520280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eguridad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</p:txBody>
      </p:sp>
      <p:sp>
        <p:nvSpPr>
          <p:cNvPr id="11" name="Proceso alternativo 10"/>
          <p:cNvSpPr/>
          <p:nvPr/>
        </p:nvSpPr>
        <p:spPr>
          <a:xfrm>
            <a:off x="5874299" y="1490107"/>
            <a:ext cx="2520280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Concentración y atención</a:t>
            </a:r>
          </a:p>
        </p:txBody>
      </p:sp>
      <p:sp>
        <p:nvSpPr>
          <p:cNvPr id="12" name="Proceso alternativo 11"/>
          <p:cNvSpPr/>
          <p:nvPr/>
        </p:nvSpPr>
        <p:spPr>
          <a:xfrm>
            <a:off x="5874299" y="4226354"/>
            <a:ext cx="2520280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/>
              <a:t>Respeto a reglas</a:t>
            </a:r>
          </a:p>
        </p:txBody>
      </p:sp>
      <p:sp>
        <p:nvSpPr>
          <p:cNvPr id="13" name="Proceso alternativo 12"/>
          <p:cNvSpPr/>
          <p:nvPr/>
        </p:nvSpPr>
        <p:spPr>
          <a:xfrm>
            <a:off x="3342352" y="2795967"/>
            <a:ext cx="2520280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 smtClean="0"/>
              <a:t>Miedo para expresars</a:t>
            </a:r>
            <a:r>
              <a:rPr lang="es-MX" sz="24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199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1340768"/>
            <a:ext cx="865170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la actividad: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“El dado de las emociones”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 formativo: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personal y social. 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Aspecto: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Identidad personal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 Reconoce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sus cualidades y capacidades, y desarrolla su sensibilidad hacia las cualidades y necesidades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otros. </a:t>
            </a: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esperado: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Habla acerca de cómo es él o ella, de lo que le gusta y/o disgusta de su casa, de su ambiente familiar y de lo que vive en la escuela.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 la actividad: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-Comenta a sus compañeros cuáles son los estados de animo que conoce.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-Pasa al frente y lanza el dado; según el estado de ánimo identificado contará a sus compañeros una historia o situación de acuerdo a ésta. 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-Comenta lo mas importante de la actividad. </a:t>
            </a: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Tiempo y espacio: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20 minutos – aula </a:t>
            </a: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Grupal/Individual. 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y materiales: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Dado de las emociones. 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¿Logra hablar acerca de como es él? ¿Qué situación comenta de acuerdo al estado de ánimo que le tocó?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CuadroTexto"/>
          <p:cNvSpPr txBox="1"/>
          <p:nvPr/>
        </p:nvSpPr>
        <p:spPr>
          <a:xfrm>
            <a:off x="1115616" y="62068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ACTIVIDAD</a:t>
            </a:r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: “EL DADO DE LAS EMOCIONES”</a:t>
            </a:r>
            <a:endParaRPr lang="es-MX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50518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A7C1F1-6FC1-4530-934E-413AEC7A1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COLORES DE POWER POINT</Template>
  <TotalTime>0</TotalTime>
  <Words>428</Words>
  <Application>Microsoft Office PowerPoint</Application>
  <PresentationFormat>Presentación en pantalla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Wingdings</vt:lpstr>
      <vt:lpstr>TS010250518</vt:lpstr>
      <vt:lpstr>Presentación de PowerPoint</vt:lpstr>
      <vt:lpstr>BIENVENIDOS</vt:lpstr>
      <vt:lpstr>LA LECCIÓN DE LA MARIPOSA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2013-10-16T00:32:08Z</dcterms:created>
  <dcterms:modified xsi:type="dcterms:W3CDTF">2015-06-02T23:36:04Z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TC102505189990</vt:lpwstr>
  </property>
</Properties>
</file>