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-2214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385762" y="713320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285750" y="6471216"/>
            <a:ext cx="6343650" cy="1629833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85750" y="5181600"/>
            <a:ext cx="6343650" cy="12192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A8D68-8DA1-471B-8174-7C3F4BC125AE}" type="datetimeFigureOut">
              <a:rPr lang="es-MX" smtClean="0"/>
              <a:t>13/02/2015</a:t>
            </a:fld>
            <a:endParaRPr lang="es-MX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172200" y="8631936"/>
            <a:ext cx="569214" cy="329184"/>
          </a:xfrm>
        </p:spPr>
        <p:txBody>
          <a:bodyPr/>
          <a:lstStyle/>
          <a:p>
            <a:fld id="{0E3D6E00-27F0-4E83-B1CC-8C52DD4534C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A8D68-8DA1-471B-8174-7C3F4BC125AE}" type="datetimeFigureOut">
              <a:rPr lang="es-MX" smtClean="0"/>
              <a:t>13/02/2015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D6E00-27F0-4E83-B1CC-8C52DD4534C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5143500" y="732369"/>
            <a:ext cx="1371600" cy="780203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732369"/>
            <a:ext cx="4686300" cy="780203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A8D68-8DA1-471B-8174-7C3F4BC125AE}" type="datetimeFigureOut">
              <a:rPr lang="es-MX" smtClean="0"/>
              <a:t>13/02/2015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D6E00-27F0-4E83-B1CC-8C52DD4534C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A8D68-8DA1-471B-8174-7C3F4BC125AE}" type="datetimeFigureOut">
              <a:rPr lang="es-MX" smtClean="0"/>
              <a:t>13/02/2015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86050" y="101601"/>
            <a:ext cx="2171700" cy="385233"/>
          </a:xfrm>
        </p:spPr>
        <p:txBody>
          <a:bodyPr/>
          <a:lstStyle/>
          <a:p>
            <a:endParaRPr lang="es-MX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172200" y="8631936"/>
            <a:ext cx="569214" cy="329184"/>
          </a:xfrm>
        </p:spPr>
        <p:txBody>
          <a:bodyPr/>
          <a:lstStyle/>
          <a:p>
            <a:fld id="{0E3D6E00-27F0-4E83-B1CC-8C52DD4534C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385762" y="459320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285750" y="2235200"/>
            <a:ext cx="6343650" cy="16256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A8D68-8DA1-471B-8174-7C3F4BC125AE}" type="datetimeFigureOut">
              <a:rPr lang="es-MX" smtClean="0"/>
              <a:t>13/02/2015</a:t>
            </a:fld>
            <a:endParaRPr lang="es-MX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D6E00-27F0-4E83-B1CC-8C52DD4534CD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35356" y="3929447"/>
            <a:ext cx="6515100" cy="1579767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226314" y="609600"/>
            <a:ext cx="6515100" cy="1121664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228600" y="2133600"/>
            <a:ext cx="3143250" cy="629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3486150" y="2133600"/>
            <a:ext cx="3257550" cy="629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A8D68-8DA1-471B-8174-7C3F4BC125AE}" type="datetimeFigureOut">
              <a:rPr lang="es-MX" smtClean="0"/>
              <a:t>13/02/2015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D6E00-27F0-4E83-B1CC-8C52DD4534C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228600" y="7213600"/>
            <a:ext cx="6457950" cy="1176867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11083" y="889000"/>
            <a:ext cx="3217917" cy="853016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3483769" y="889000"/>
            <a:ext cx="3219181" cy="853016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11083" y="1754717"/>
            <a:ext cx="3217917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3486548" y="1754717"/>
            <a:ext cx="3216402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A8D68-8DA1-471B-8174-7C3F4BC125AE}" type="datetimeFigureOut">
              <a:rPr lang="es-MX" smtClean="0"/>
              <a:t>13/02/2015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172200" y="8636000"/>
            <a:ext cx="571500" cy="329184"/>
          </a:xfrm>
        </p:spPr>
        <p:txBody>
          <a:bodyPr/>
          <a:lstStyle/>
          <a:p>
            <a:fld id="{0E3D6E00-27F0-4E83-B1CC-8C52DD4534CD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385762" y="8026401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226314" y="609600"/>
            <a:ext cx="6515100" cy="1121664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A8D68-8DA1-471B-8174-7C3F4BC125AE}" type="datetimeFigureOut">
              <a:rPr lang="es-MX" smtClean="0"/>
              <a:t>13/02/2015</a:t>
            </a:fld>
            <a:endParaRPr lang="es-MX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D6E00-27F0-4E83-B1CC-8C52DD4534C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A8D68-8DA1-471B-8174-7C3F4BC125AE}" type="datetimeFigureOut">
              <a:rPr lang="es-MX" smtClean="0"/>
              <a:t>13/02/2015</a:t>
            </a:fld>
            <a:endParaRPr lang="es-MX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D6E00-27F0-4E83-B1CC-8C52DD4534C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385762" y="779882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342900" y="7315200"/>
            <a:ext cx="6343650" cy="694267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342900" y="812800"/>
            <a:ext cx="2256235" cy="64008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2681287" y="812800"/>
            <a:ext cx="4005263" cy="6400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A8D68-8DA1-471B-8174-7C3F4BC125AE}" type="datetimeFigureOut">
              <a:rPr lang="es-MX" smtClean="0"/>
              <a:t>13/02/2015</a:t>
            </a:fld>
            <a:endParaRPr lang="es-MX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D6E00-27F0-4E83-B1CC-8C52DD4534C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2628900" y="822179"/>
            <a:ext cx="3771900" cy="48768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A8D68-8DA1-471B-8174-7C3F4BC125AE}" type="datetimeFigureOut">
              <a:rPr lang="es-MX" smtClean="0"/>
              <a:t>13/02/2015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D6E00-27F0-4E83-B1CC-8C52DD4534CD}" type="slidenum">
              <a:rPr lang="es-MX" smtClean="0"/>
              <a:t>‹Nº›</a:t>
            </a:fld>
            <a:endParaRPr lang="es-MX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285750" y="6658347"/>
            <a:ext cx="4400550" cy="696384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285750" y="7377624"/>
            <a:ext cx="4400550" cy="1024467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385762" y="1401198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228600" y="2072217"/>
            <a:ext cx="6515100" cy="603461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4857750" y="101601"/>
            <a:ext cx="1885950" cy="38523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CEA8D68-8DA1-471B-8174-7C3F4BC125AE}" type="datetimeFigureOut">
              <a:rPr lang="es-MX" smtClean="0"/>
              <a:t>13/02/2015</a:t>
            </a:fld>
            <a:endParaRPr lang="es-MX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101601"/>
            <a:ext cx="2514600" cy="385233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172200" y="8636001"/>
            <a:ext cx="571500" cy="325967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E3D6E00-27F0-4E83-B1CC-8C52DD4534CD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228600" y="609600"/>
            <a:ext cx="6515100" cy="1117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385762" y="1401198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385762" y="1410649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94978" y="1040887"/>
            <a:ext cx="5829300" cy="7361695"/>
          </a:xfrm>
        </p:spPr>
        <p:txBody>
          <a:bodyPr>
            <a:normAutofit fontScale="90000"/>
          </a:bodyPr>
          <a:lstStyle/>
          <a:p>
            <a:r>
              <a:rPr lang="es-MX" sz="3200" dirty="0" smtClean="0"/>
              <a:t>ESCUELA NORMAL DE EDUCACIÓN PREESCOLAR.</a:t>
            </a:r>
            <a:br>
              <a:rPr lang="es-MX" sz="3200" dirty="0" smtClean="0"/>
            </a:br>
            <a:r>
              <a:rPr lang="es-MX" sz="3200" dirty="0"/>
              <a:t/>
            </a:r>
            <a:br>
              <a:rPr lang="es-MX" sz="3200" dirty="0"/>
            </a:br>
            <a:r>
              <a:rPr lang="es-MX" sz="3200" dirty="0" smtClean="0"/>
              <a:t/>
            </a:r>
            <a:br>
              <a:rPr lang="es-MX" sz="3200" dirty="0" smtClean="0"/>
            </a:br>
            <a:r>
              <a:rPr lang="es-MX" sz="3200" dirty="0"/>
              <a:t/>
            </a:r>
            <a:br>
              <a:rPr lang="es-MX" sz="3200" dirty="0"/>
            </a:br>
            <a:r>
              <a:rPr lang="es-MX" sz="3200" dirty="0" smtClean="0"/>
              <a:t/>
            </a:r>
            <a:br>
              <a:rPr lang="es-MX" sz="3200" dirty="0" smtClean="0"/>
            </a:br>
            <a:r>
              <a:rPr lang="es-MX" sz="3200" dirty="0"/>
              <a:t/>
            </a:r>
            <a:br>
              <a:rPr lang="es-MX" sz="3200" dirty="0"/>
            </a:br>
            <a:r>
              <a:rPr lang="es-MX" sz="3200" dirty="0" smtClean="0"/>
              <a:t/>
            </a:r>
            <a:br>
              <a:rPr lang="es-MX" sz="3200" dirty="0" smtClean="0"/>
            </a:br>
            <a:r>
              <a:rPr lang="es-MX" sz="3200" dirty="0"/>
              <a:t/>
            </a:r>
            <a:br>
              <a:rPr lang="es-MX" sz="3200" dirty="0"/>
            </a:br>
            <a:r>
              <a:rPr lang="es-MX" sz="3200" dirty="0" smtClean="0"/>
              <a:t/>
            </a:r>
            <a:br>
              <a:rPr lang="es-MX" sz="3200" dirty="0" smtClean="0"/>
            </a:br>
            <a:r>
              <a:rPr lang="es-MX" sz="3200" dirty="0" smtClean="0"/>
              <a:t>Alumna: </a:t>
            </a:r>
            <a:r>
              <a:rPr lang="es-MX" sz="3200" dirty="0" err="1" smtClean="0"/>
              <a:t>Rosaysela</a:t>
            </a:r>
            <a:r>
              <a:rPr lang="es-MX" sz="3200" dirty="0" smtClean="0"/>
              <a:t> Márquez Hernández.</a:t>
            </a:r>
            <a:br>
              <a:rPr lang="es-MX" sz="3200" dirty="0" smtClean="0"/>
            </a:br>
            <a:r>
              <a:rPr lang="es-MX" sz="3200" dirty="0" smtClean="0"/>
              <a:t># 7 </a:t>
            </a:r>
            <a:br>
              <a:rPr lang="es-MX" sz="3200" dirty="0" smtClean="0"/>
            </a:br>
            <a:r>
              <a:rPr lang="es-MX" sz="3200" dirty="0" smtClean="0"/>
              <a:t>Grado: 4°    Sección: D.</a:t>
            </a:r>
            <a:br>
              <a:rPr lang="es-MX" sz="3200" dirty="0" smtClean="0"/>
            </a:br>
            <a:endParaRPr lang="es-MX" sz="3200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05" r="19934"/>
          <a:stretch/>
        </p:blipFill>
        <p:spPr>
          <a:xfrm>
            <a:off x="2122099" y="2018581"/>
            <a:ext cx="2622430" cy="3243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82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rir llave 3"/>
          <p:cNvSpPr/>
          <p:nvPr/>
        </p:nvSpPr>
        <p:spPr>
          <a:xfrm>
            <a:off x="1679824" y="211015"/>
            <a:ext cx="257907" cy="853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black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49576" y="2530074"/>
            <a:ext cx="1661993" cy="3416320"/>
          </a:xfrm>
          <a:prstGeom prst="rect">
            <a:avLst/>
          </a:prstGeom>
          <a:noFill/>
        </p:spPr>
        <p:txBody>
          <a:bodyPr vert="vert270" wrap="square" numCol="1" rtlCol="0">
            <a:spAutoFit/>
          </a:bodyPr>
          <a:lstStyle/>
          <a:p>
            <a:pPr algn="ctr"/>
            <a:r>
              <a:rPr lang="es-MX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Principios pedagógicos del Plan de Estudios 2011 de Educación Básica 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87569" y="5946394"/>
            <a:ext cx="152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 condiciones esenciales para la implementación del currículo, la transformación de la práctica docente, el logro de los aprendizajes y la mejora de la calidad educativa.</a:t>
            </a:r>
          </a:p>
        </p:txBody>
      </p:sp>
      <p:sp>
        <p:nvSpPr>
          <p:cNvPr id="7" name="Rectángulo 6"/>
          <p:cNvSpPr/>
          <p:nvPr/>
        </p:nvSpPr>
        <p:spPr>
          <a:xfrm>
            <a:off x="1780824" y="883469"/>
            <a:ext cx="174469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1.1. Centrar la atención en los estudiantes y en sus procesos de aprendizaje </a:t>
            </a:r>
          </a:p>
        </p:txBody>
      </p:sp>
      <p:sp>
        <p:nvSpPr>
          <p:cNvPr id="9" name="Rectángulo 8"/>
          <p:cNvSpPr/>
          <p:nvPr/>
        </p:nvSpPr>
        <p:spPr>
          <a:xfrm>
            <a:off x="3626518" y="406416"/>
            <a:ext cx="3043223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centro y el referente fundamental del aprendizaje es el estudiante, porque a lo largo de su vida aprende.</a:t>
            </a:r>
          </a:p>
          <a:p>
            <a:endParaRPr lang="es-MX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alumnos cuentan con conocimientos, creencias y suposiciones sobre lo que se espera que aprendan. </a:t>
            </a:r>
          </a:p>
          <a:p>
            <a:endParaRPr lang="es-MX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debe reconocer la diversidad social, cultural, lingüística, de capacidades, estilos y ritmos de aprendizaje.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1808777" y="3987729"/>
            <a:ext cx="149225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1.2. Planificar para potenciar el aprendizaje 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3429986" y="3402881"/>
            <a:ext cx="3239755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planificación es un elemento sustantivo de la práctica docente para potenciar el aprendizaje de los estudiantes hacia el desarrollo de competencias.</a:t>
            </a:r>
          </a:p>
          <a:p>
            <a:endParaRPr lang="es-MX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Implica organizar actividades de aprendizaje a partir de diferentes formas de trabajo, como situaciones y secuencias didácticas y proyectos, entre otras. </a:t>
            </a:r>
          </a:p>
          <a:p>
            <a:endParaRPr lang="es-MX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actividades deben representar desafíos intelectuales para los estudiantes con el fin de que formulen alternativas de solución. 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1508091" y="7441867"/>
            <a:ext cx="192189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1.3. Generar ambientes de aprendizaje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3341817" y="6841703"/>
            <a:ext cx="33279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denomina al espacio donde se desarrolla la comunicación y las interacciones que posibilitan el aprendizaje. Se asume la media de actuación del docente para construirlos y emplearlos como tales. </a:t>
            </a:r>
          </a:p>
          <a:p>
            <a:endParaRPr lang="es-MX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Asimismo, en el hogar, los padres de familia tienen un marco de intervención para apoyar las actividades académicas, al organizar el tiempo y el espacio en casa.</a:t>
            </a:r>
          </a:p>
        </p:txBody>
      </p:sp>
      <p:sp>
        <p:nvSpPr>
          <p:cNvPr id="2" name="Abrir llave 1"/>
          <p:cNvSpPr/>
          <p:nvPr/>
        </p:nvSpPr>
        <p:spPr>
          <a:xfrm>
            <a:off x="3429987" y="107576"/>
            <a:ext cx="95532" cy="253007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black"/>
              </a:solidFill>
            </a:endParaRPr>
          </a:p>
        </p:txBody>
      </p:sp>
      <p:sp>
        <p:nvSpPr>
          <p:cNvPr id="14" name="Abrir llave 13"/>
          <p:cNvSpPr/>
          <p:nvPr/>
        </p:nvSpPr>
        <p:spPr>
          <a:xfrm>
            <a:off x="3294051" y="3213178"/>
            <a:ext cx="104188" cy="286329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black"/>
              </a:solidFill>
            </a:endParaRPr>
          </a:p>
        </p:txBody>
      </p:sp>
      <p:sp>
        <p:nvSpPr>
          <p:cNvPr id="15" name="Abrir llave 14"/>
          <p:cNvSpPr/>
          <p:nvPr/>
        </p:nvSpPr>
        <p:spPr>
          <a:xfrm>
            <a:off x="3135583" y="6661101"/>
            <a:ext cx="68241" cy="232153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99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rir llave 3"/>
          <p:cNvSpPr/>
          <p:nvPr/>
        </p:nvSpPr>
        <p:spPr>
          <a:xfrm>
            <a:off x="1679824" y="211015"/>
            <a:ext cx="257907" cy="853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black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49576" y="2530074"/>
            <a:ext cx="1661993" cy="3416320"/>
          </a:xfrm>
          <a:prstGeom prst="rect">
            <a:avLst/>
          </a:prstGeom>
          <a:noFill/>
        </p:spPr>
        <p:txBody>
          <a:bodyPr vert="vert270" wrap="square" numCol="1" rtlCol="0">
            <a:spAutoFit/>
          </a:bodyPr>
          <a:lstStyle/>
          <a:p>
            <a:pPr algn="ctr"/>
            <a:r>
              <a:rPr lang="es-MX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Principios pedagógicos del Plan de Estudios 2011 de Educación Básica 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87569" y="5946394"/>
            <a:ext cx="152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 condiciones esenciales para la implementación del currículo, la transformación de la práctica docente, el logro de los aprendizajes y la mejora de la calidad educativa.</a:t>
            </a:r>
          </a:p>
        </p:txBody>
      </p:sp>
      <p:sp>
        <p:nvSpPr>
          <p:cNvPr id="2" name="Rectángulo 1"/>
          <p:cNvSpPr/>
          <p:nvPr/>
        </p:nvSpPr>
        <p:spPr>
          <a:xfrm>
            <a:off x="1932522" y="384722"/>
            <a:ext cx="156449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1.4. Trabajar en colaboración para construir el aprendizaje.</a:t>
            </a:r>
          </a:p>
        </p:txBody>
      </p:sp>
      <p:sp>
        <p:nvSpPr>
          <p:cNvPr id="3" name="Rectángulo 2"/>
          <p:cNvSpPr/>
          <p:nvPr/>
        </p:nvSpPr>
        <p:spPr>
          <a:xfrm>
            <a:off x="3689288" y="357649"/>
            <a:ext cx="29045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trabajo colaborativo alude a estudiantes y maestros, y orienta las acciones para el descubrimiento, la búsqueda de soluciones, coincidencias y diferencias, con el propósito de construir aprendizajes en colectivo.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1856634" y="2757933"/>
            <a:ext cx="166720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1.5. Poner énfasis en el desarrollo de competencias, el logro de los Estándares Curriculares y los aprendizajes esperados 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3713044" y="2153556"/>
            <a:ext cx="283664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 competencia es la capacidad de responder a diferentes situaciones, e implica un saber hacer (habilidades) con saber (conocimiento), así como la valoración de las consecuencias de ese hacer (valores y actitudes). </a:t>
            </a:r>
          </a:p>
          <a:p>
            <a:endParaRPr lang="es-MX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Estándares Curriculares son descriptores de logro y definen aquello que los alumnos demostrarán al concluir un periodo escolar.</a:t>
            </a:r>
          </a:p>
          <a:p>
            <a:endParaRPr lang="es-MX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aprendizajes esperados definen lo que se espera de</a:t>
            </a:r>
          </a:p>
          <a:p>
            <a:r>
              <a:rPr lang="es-MX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cada alumno en términos de saber, saber hacer y saber ser; además, le dan concreción al trabajo docente  ya que constituyen un referente para la planificación y la evaluación en el aula. </a:t>
            </a:r>
          </a:p>
        </p:txBody>
      </p:sp>
      <p:sp>
        <p:nvSpPr>
          <p:cNvPr id="17" name="Rectángulo 16"/>
          <p:cNvSpPr/>
          <p:nvPr/>
        </p:nvSpPr>
        <p:spPr>
          <a:xfrm>
            <a:off x="1932522" y="6889960"/>
            <a:ext cx="1635457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1.6. Usar materiales educativos para favorecer el aprendizaje</a:t>
            </a:r>
          </a:p>
        </p:txBody>
      </p:sp>
      <p:sp>
        <p:nvSpPr>
          <p:cNvPr id="18" name="Rectángulo 17"/>
          <p:cNvSpPr/>
          <p:nvPr/>
        </p:nvSpPr>
        <p:spPr>
          <a:xfrm>
            <a:off x="3689288" y="6350120"/>
            <a:ext cx="290453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 han diversificado, sus formatos y medios de acceso requieren habilidades específicas para su uso, una escuela en la actualidad debe favorecer que la comunidad educativa</a:t>
            </a:r>
            <a:r>
              <a:rPr lang="es-MX" sz="1200" dirty="0">
                <a:solidFill>
                  <a:prstClr val="black"/>
                </a:solidFill>
              </a:rPr>
              <a:t>. </a:t>
            </a:r>
          </a:p>
          <a:p>
            <a:endParaRPr lang="es-MX" sz="1200" dirty="0">
              <a:solidFill>
                <a:prstClr val="black"/>
              </a:solidFill>
            </a:endParaRPr>
          </a:p>
          <a:p>
            <a:r>
              <a:rPr lang="es-MX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materiales educativos empleados por el colectivo escolar permiten el disfrute en el uso del tiempo libre, la creación de redes de aprendizaje y la integración de comunidades de aprendizaje.</a:t>
            </a:r>
          </a:p>
        </p:txBody>
      </p:sp>
      <p:sp>
        <p:nvSpPr>
          <p:cNvPr id="8" name="Abrir llave 7"/>
          <p:cNvSpPr/>
          <p:nvPr/>
        </p:nvSpPr>
        <p:spPr>
          <a:xfrm>
            <a:off x="3465032" y="129489"/>
            <a:ext cx="224255" cy="169931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black"/>
              </a:solidFill>
            </a:endParaRPr>
          </a:p>
        </p:txBody>
      </p:sp>
      <p:sp>
        <p:nvSpPr>
          <p:cNvPr id="9" name="Abrir llave 8"/>
          <p:cNvSpPr/>
          <p:nvPr/>
        </p:nvSpPr>
        <p:spPr>
          <a:xfrm>
            <a:off x="3465032" y="2002508"/>
            <a:ext cx="224255" cy="394388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black"/>
              </a:solidFill>
            </a:endParaRPr>
          </a:p>
        </p:txBody>
      </p:sp>
      <p:sp>
        <p:nvSpPr>
          <p:cNvPr id="10" name="Abrir llave 9"/>
          <p:cNvSpPr/>
          <p:nvPr/>
        </p:nvSpPr>
        <p:spPr>
          <a:xfrm>
            <a:off x="3412083" y="6093681"/>
            <a:ext cx="259301" cy="265173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15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rir llave 3"/>
          <p:cNvSpPr/>
          <p:nvPr/>
        </p:nvSpPr>
        <p:spPr>
          <a:xfrm>
            <a:off x="1679824" y="211015"/>
            <a:ext cx="257907" cy="853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black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49576" y="2530074"/>
            <a:ext cx="1661993" cy="3416320"/>
          </a:xfrm>
          <a:prstGeom prst="rect">
            <a:avLst/>
          </a:prstGeom>
          <a:noFill/>
        </p:spPr>
        <p:txBody>
          <a:bodyPr vert="vert270" wrap="square" numCol="1" rtlCol="0">
            <a:spAutoFit/>
          </a:bodyPr>
          <a:lstStyle/>
          <a:p>
            <a:pPr algn="ctr"/>
            <a:r>
              <a:rPr lang="es-MX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Principios pedagógicos del Plan de Estudios 2011 de Educación Básica 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87569" y="5946394"/>
            <a:ext cx="152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 condiciones esenciales para la implementación del currículo, la transformación de la práctica docente, el logro de los aprendizajes y la mejora de la calidad educativa.</a:t>
            </a:r>
          </a:p>
        </p:txBody>
      </p:sp>
      <p:sp>
        <p:nvSpPr>
          <p:cNvPr id="7" name="Rectángulo 6"/>
          <p:cNvSpPr/>
          <p:nvPr/>
        </p:nvSpPr>
        <p:spPr>
          <a:xfrm>
            <a:off x="1850921" y="4308321"/>
            <a:ext cx="14017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1.7. Evaluar para aprender</a:t>
            </a:r>
          </a:p>
        </p:txBody>
      </p:sp>
      <p:sp>
        <p:nvSpPr>
          <p:cNvPr id="8" name="Rectángulo 7"/>
          <p:cNvSpPr/>
          <p:nvPr/>
        </p:nvSpPr>
        <p:spPr>
          <a:xfrm>
            <a:off x="3535636" y="631881"/>
            <a:ext cx="312162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docente es el encargado de la evaluación de los aprendizajes de los alumnos y quien realiza el seguimiento, crea oportunidades de aprendizaje y hace modificaciones en su práctica para que éstos logren los aprendizajes establecidos en el Plan y los programas de estudio.</a:t>
            </a:r>
          </a:p>
          <a:p>
            <a:endParaRPr lang="es-MX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evaluación de los aprendizajes es el proceso que permite obtener evidencias, elaborar juicios y brindar retroalimentación sobre los logros de aprendizaje de los alumnos a lo largo de su formación.</a:t>
            </a:r>
          </a:p>
        </p:txBody>
      </p:sp>
      <p:sp>
        <p:nvSpPr>
          <p:cNvPr id="9" name="Rectángulo 8"/>
          <p:cNvSpPr/>
          <p:nvPr/>
        </p:nvSpPr>
        <p:spPr>
          <a:xfrm>
            <a:off x="3496262" y="3822736"/>
            <a:ext cx="320037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sugiere obtener evidencias y brindar retroalimentación a los alumnos a lo largo de su formación, el mejoramiento de su desempeño y ampliar sus posibilidades de aprender. </a:t>
            </a:r>
          </a:p>
          <a:p>
            <a:endParaRPr lang="es-MX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 docente debe compartir con los alumnos y sus madres, padres de familia o tutores lo que se espera que aprendan, así como los criterios de evaluación. 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4724147" y="6915890"/>
            <a:ext cx="211567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Evaluaciones diagnósticas</a:t>
            </a:r>
          </a:p>
          <a:p>
            <a:r>
              <a:rPr lang="es-MX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Evaluaciones las formativas</a:t>
            </a:r>
          </a:p>
          <a:p>
            <a:r>
              <a:rPr lang="es-MX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Evaluaciones </a:t>
            </a:r>
            <a:r>
              <a:rPr lang="es-MX" sz="1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sumativas</a:t>
            </a:r>
            <a:endParaRPr lang="es-MX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Autoevaluación</a:t>
            </a:r>
          </a:p>
          <a:p>
            <a:r>
              <a:rPr lang="es-MX" sz="1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Coevaluación</a:t>
            </a:r>
            <a:endParaRPr lang="es-MX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Heteroevaluación</a:t>
            </a:r>
            <a:endParaRPr lang="es-MX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3429986" y="7423721"/>
            <a:ext cx="12226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Tipos de evaluaciones:</a:t>
            </a:r>
          </a:p>
        </p:txBody>
      </p:sp>
      <p:sp>
        <p:nvSpPr>
          <p:cNvPr id="3" name="Abrir llave 2"/>
          <p:cNvSpPr/>
          <p:nvPr/>
        </p:nvSpPr>
        <p:spPr>
          <a:xfrm>
            <a:off x="3132108" y="211015"/>
            <a:ext cx="442902" cy="871783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black"/>
              </a:solidFill>
            </a:endParaRPr>
          </a:p>
        </p:txBody>
      </p:sp>
      <p:sp>
        <p:nvSpPr>
          <p:cNvPr id="11" name="Abrir llave 10"/>
          <p:cNvSpPr/>
          <p:nvPr/>
        </p:nvSpPr>
        <p:spPr>
          <a:xfrm>
            <a:off x="4531278" y="6526306"/>
            <a:ext cx="170331" cy="240254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37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rir llave 3"/>
          <p:cNvSpPr/>
          <p:nvPr/>
        </p:nvSpPr>
        <p:spPr>
          <a:xfrm>
            <a:off x="1679824" y="211015"/>
            <a:ext cx="257907" cy="853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black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49576" y="2530074"/>
            <a:ext cx="1661993" cy="3416320"/>
          </a:xfrm>
          <a:prstGeom prst="rect">
            <a:avLst/>
          </a:prstGeom>
          <a:noFill/>
        </p:spPr>
        <p:txBody>
          <a:bodyPr vert="vert270" wrap="square" numCol="1" rtlCol="0">
            <a:spAutoFit/>
          </a:bodyPr>
          <a:lstStyle/>
          <a:p>
            <a:pPr algn="ctr"/>
            <a:r>
              <a:rPr lang="es-MX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Principios pedagógicos del Plan de Estudios 2011 de Educación Básica 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87569" y="5946394"/>
            <a:ext cx="152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 condiciones esenciales para la implementación del currículo, la transformación de la práctica docente, el logro de los aprendizajes y la mejora de la calidad educativa.</a:t>
            </a:r>
          </a:p>
        </p:txBody>
      </p:sp>
      <p:sp>
        <p:nvSpPr>
          <p:cNvPr id="2" name="Rectángulo 1"/>
          <p:cNvSpPr/>
          <p:nvPr/>
        </p:nvSpPr>
        <p:spPr>
          <a:xfrm>
            <a:off x="1912864" y="1129554"/>
            <a:ext cx="191709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1.8. Favorecer la inclusión para atender a la diversidad</a:t>
            </a:r>
          </a:p>
        </p:txBody>
      </p:sp>
      <p:sp>
        <p:nvSpPr>
          <p:cNvPr id="3" name="Rectángulo 2"/>
          <p:cNvSpPr/>
          <p:nvPr/>
        </p:nvSpPr>
        <p:spPr>
          <a:xfrm>
            <a:off x="3567979" y="404061"/>
            <a:ext cx="310176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docentes deben promover entre los estudiantes el reconocimiento de la pluralidad social, lingüística y cultural. y fomentar que la escuela se convierta en un espacio donde la diversidad puede apreciarse y practicarse como un aspecto de la vida cotidiana y de enriquecimiento para todos. </a:t>
            </a:r>
          </a:p>
          <a:p>
            <a:endParaRPr lang="es-MX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el logro de este principio es indispensable la organización, la toma de acuerdos y la vinculación entre autoridades, directivos, docentes y madres, padres o tutores.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1808777" y="4313128"/>
            <a:ext cx="18846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1.9. Incorporar temas de relevancia social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3694599" y="3974573"/>
            <a:ext cx="31634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temas de relevancia social se derivan de los retos de una sociedad que cambia constantemente y requiere que todos sus integrantes actúen con responsabilidad ante el medio natural y social, la vida y la salud, y la diversidad social, cultural y lingüística.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1937729" y="6360147"/>
            <a:ext cx="140408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1.10. Renovar el pacto entre el estudiante, el docente, la familia y la escuela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3693426" y="5845002"/>
            <a:ext cx="297631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requiere renovar el pacto entre los diversos actores educativos, con el fin de promover normas que regulen la convivencia diaria, establezcan vínculos entre los derechos y las responsabilidades, y delimiten el ejercicio del poder y de la autoridad en la escuela con la participación de la familia. </a:t>
            </a:r>
          </a:p>
          <a:p>
            <a:endParaRPr lang="es-MX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elaborarlas de manera participativa con los alumnos, e incluso con sus familias, se convierten en un compromiso compartido y se incrementa la posibilidad de que se respeten, permitiendo fortalecer su autoestima, su autorregulación y su autonomía. </a:t>
            </a:r>
          </a:p>
        </p:txBody>
      </p:sp>
      <p:sp>
        <p:nvSpPr>
          <p:cNvPr id="7" name="Abrir llave 6"/>
          <p:cNvSpPr/>
          <p:nvPr/>
        </p:nvSpPr>
        <p:spPr>
          <a:xfrm>
            <a:off x="3341816" y="211015"/>
            <a:ext cx="226163" cy="333900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black"/>
              </a:solidFill>
            </a:endParaRPr>
          </a:p>
        </p:txBody>
      </p:sp>
      <p:sp>
        <p:nvSpPr>
          <p:cNvPr id="8" name="Abrir llave 7"/>
          <p:cNvSpPr/>
          <p:nvPr/>
        </p:nvSpPr>
        <p:spPr>
          <a:xfrm>
            <a:off x="3603837" y="3801035"/>
            <a:ext cx="125447" cy="157778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black"/>
              </a:solidFill>
            </a:endParaRPr>
          </a:p>
        </p:txBody>
      </p:sp>
      <p:sp>
        <p:nvSpPr>
          <p:cNvPr id="9" name="Abrir llave 8"/>
          <p:cNvSpPr/>
          <p:nvPr/>
        </p:nvSpPr>
        <p:spPr>
          <a:xfrm>
            <a:off x="3420364" y="5764313"/>
            <a:ext cx="238529" cy="320836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349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rir llave 3"/>
          <p:cNvSpPr/>
          <p:nvPr/>
        </p:nvSpPr>
        <p:spPr>
          <a:xfrm>
            <a:off x="1679824" y="211015"/>
            <a:ext cx="257907" cy="853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black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49576" y="2530074"/>
            <a:ext cx="1661993" cy="3416320"/>
          </a:xfrm>
          <a:prstGeom prst="rect">
            <a:avLst/>
          </a:prstGeom>
          <a:noFill/>
        </p:spPr>
        <p:txBody>
          <a:bodyPr vert="vert270" wrap="square" numCol="1" rtlCol="0">
            <a:spAutoFit/>
          </a:bodyPr>
          <a:lstStyle/>
          <a:p>
            <a:pPr algn="ctr"/>
            <a:r>
              <a:rPr lang="es-MX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Principios pedagógicos del Plan de Estudios 2011 de Educación Básica 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87569" y="5946394"/>
            <a:ext cx="152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 condiciones esenciales para la implementación del currículo, la transformación de la práctica docente, el logro de los aprendizajes y la mejora de la calidad educativa.</a:t>
            </a:r>
          </a:p>
        </p:txBody>
      </p:sp>
      <p:sp>
        <p:nvSpPr>
          <p:cNvPr id="7" name="Rectángulo 6"/>
          <p:cNvSpPr/>
          <p:nvPr/>
        </p:nvSpPr>
        <p:spPr>
          <a:xfrm>
            <a:off x="1808777" y="1884761"/>
            <a:ext cx="15608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1.11. Reorientar el liderazgo </a:t>
            </a:r>
          </a:p>
        </p:txBody>
      </p:sp>
      <p:sp>
        <p:nvSpPr>
          <p:cNvPr id="8" name="Rectángulo 7"/>
          <p:cNvSpPr/>
          <p:nvPr/>
        </p:nvSpPr>
        <p:spPr>
          <a:xfrm>
            <a:off x="3498540" y="530544"/>
            <a:ext cx="3081554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tiene que construir y expresar en prácticas concretas y ámbitos específicos, para ello se requiere mantener una relación de colegas. </a:t>
            </a:r>
          </a:p>
          <a:p>
            <a:endParaRPr lang="es-MX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Desde esta perspectiva, requiere de la participación activa de estudiantes, docentes, directivos escolares, padres de familia y otros actores, en un clima de respeto, corresponsabilidad, transparencia y rendición de cuentas. </a:t>
            </a:r>
          </a:p>
          <a:p>
            <a:endParaRPr lang="es-MX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liderazgo es determinante para el aseguramiento de propósitos que resultan fundamentales para la calidad educativa, la transformación de la organización y el funcionamiento interno de las escuelas</a:t>
            </a:r>
          </a:p>
        </p:txBody>
      </p:sp>
      <p:sp>
        <p:nvSpPr>
          <p:cNvPr id="9" name="Rectángulo 8"/>
          <p:cNvSpPr/>
          <p:nvPr/>
        </p:nvSpPr>
        <p:spPr>
          <a:xfrm>
            <a:off x="1937731" y="6223392"/>
            <a:ext cx="225775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1.12. La tutoría y la asesoría académica a la escuela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4141694" y="5534018"/>
            <a:ext cx="2373424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tutoría se concibe como el conjunto de alternativas de atención individualizada que parte de un diagnóstico. Sus destinatarios son estudiantes o docentes. </a:t>
            </a:r>
          </a:p>
          <a:p>
            <a:endParaRPr lang="es-MX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asesoría es un acompañamiento que se da a los docentes para la comprensión e implementación de las nuevas propuestas curriculares. </a:t>
            </a:r>
          </a:p>
        </p:txBody>
      </p:sp>
      <p:sp>
        <p:nvSpPr>
          <p:cNvPr id="2" name="Abrir llave 1"/>
          <p:cNvSpPr/>
          <p:nvPr/>
        </p:nvSpPr>
        <p:spPr>
          <a:xfrm>
            <a:off x="3272378" y="211015"/>
            <a:ext cx="295601" cy="402721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black"/>
              </a:solidFill>
            </a:endParaRPr>
          </a:p>
        </p:txBody>
      </p:sp>
      <p:sp>
        <p:nvSpPr>
          <p:cNvPr id="3" name="Abrir llave 2"/>
          <p:cNvSpPr/>
          <p:nvPr/>
        </p:nvSpPr>
        <p:spPr>
          <a:xfrm>
            <a:off x="3980329" y="5235388"/>
            <a:ext cx="215153" cy="303007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8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167</TotalTime>
  <Words>1218</Words>
  <Application>Microsoft Office PowerPoint</Application>
  <PresentationFormat>Carta (216 x 279 mm)</PresentationFormat>
  <Paragraphs>77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Viajes</vt:lpstr>
      <vt:lpstr>ESCUELA NORMAL DE EDUCACIÓN PREESCOLAR.         Alumna: Rosaysela Márquez Hernández. # 7  Grado: 4°    Sección: D.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User1</dc:creator>
  <cp:lastModifiedBy>usuario</cp:lastModifiedBy>
  <cp:revision>3</cp:revision>
  <dcterms:created xsi:type="dcterms:W3CDTF">2015-02-11T17:34:44Z</dcterms:created>
  <dcterms:modified xsi:type="dcterms:W3CDTF">2015-02-14T04:28:49Z</dcterms:modified>
</cp:coreProperties>
</file>