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6" r:id="rId4"/>
    <p:sldId id="258" r:id="rId5"/>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2460" y="-33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94B2BC-1764-474D-B49B-394A74E4A9A9}" type="datetimeFigureOut">
              <a:rPr lang="es-MX" smtClean="0"/>
              <a:pPr/>
              <a:t>10/02/2015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9C843426-4156-47EE-9C18-D890822D5312}"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094B2BC-1764-474D-B49B-394A74E4A9A9}" type="datetimeFigureOut">
              <a:rPr lang="es-MX" smtClean="0"/>
              <a:pPr/>
              <a:t>10/02/2015</a:t>
            </a:fld>
            <a:endParaRPr lang="es-MX" dirty="0"/>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C843426-4156-47EE-9C18-D890822D5312}"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44624" y="107504"/>
            <a:ext cx="6741368" cy="8964488"/>
          </a:xfrm>
          <a:prstGeom prst="roundRect">
            <a:avLst/>
          </a:prstGeom>
          <a:noFill/>
          <a:ln w="38100">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3" name="2 Imagen" descr="escudo enep.gif"/>
          <p:cNvPicPr>
            <a:picLocks noChangeAspect="1"/>
          </p:cNvPicPr>
          <p:nvPr/>
        </p:nvPicPr>
        <p:blipFill>
          <a:blip r:embed="rId2" cstate="print"/>
          <a:stretch>
            <a:fillRect/>
          </a:stretch>
        </p:blipFill>
        <p:spPr>
          <a:xfrm>
            <a:off x="2276872" y="2483768"/>
            <a:ext cx="2227282" cy="1656184"/>
          </a:xfrm>
          <a:prstGeom prst="rect">
            <a:avLst/>
          </a:prstGeom>
        </p:spPr>
      </p:pic>
      <p:sp>
        <p:nvSpPr>
          <p:cNvPr id="4" name="3 CuadroTexto"/>
          <p:cNvSpPr txBox="1"/>
          <p:nvPr/>
        </p:nvSpPr>
        <p:spPr>
          <a:xfrm>
            <a:off x="1052736" y="1333381"/>
            <a:ext cx="4680520" cy="646331"/>
          </a:xfrm>
          <a:prstGeom prst="rect">
            <a:avLst/>
          </a:prstGeom>
          <a:noFill/>
        </p:spPr>
        <p:txBody>
          <a:bodyPr wrap="square" rtlCol="0">
            <a:spAutoFit/>
          </a:bodyPr>
          <a:lstStyle/>
          <a:p>
            <a:pPr algn="ctr"/>
            <a:r>
              <a:rPr lang="es-MX" b="1" dirty="0" smtClean="0">
                <a:latin typeface="Century Gothic" pitchFamily="34" charset="0"/>
              </a:rPr>
              <a:t>Escuela Normal de Educación Preescolar. </a:t>
            </a:r>
            <a:endParaRPr lang="es-MX" b="1" dirty="0">
              <a:latin typeface="Century Gothic" pitchFamily="34" charset="0"/>
            </a:endParaRPr>
          </a:p>
        </p:txBody>
      </p:sp>
      <p:sp>
        <p:nvSpPr>
          <p:cNvPr id="6" name="5 CuadroTexto"/>
          <p:cNvSpPr txBox="1"/>
          <p:nvPr/>
        </p:nvSpPr>
        <p:spPr>
          <a:xfrm>
            <a:off x="548680" y="4468048"/>
            <a:ext cx="5616624" cy="3416320"/>
          </a:xfrm>
          <a:prstGeom prst="rect">
            <a:avLst/>
          </a:prstGeom>
          <a:noFill/>
        </p:spPr>
        <p:txBody>
          <a:bodyPr wrap="square" rtlCol="0">
            <a:spAutoFit/>
          </a:bodyPr>
          <a:lstStyle/>
          <a:p>
            <a:pPr algn="ctr"/>
            <a:r>
              <a:rPr lang="es-MX" b="1" dirty="0" smtClean="0">
                <a:latin typeface="Century Gothic" pitchFamily="34" charset="0"/>
              </a:rPr>
              <a:t>Conceptos Psicopedagógicos.</a:t>
            </a:r>
          </a:p>
          <a:p>
            <a:pPr algn="ctr"/>
            <a:endParaRPr lang="es-MX" b="1" dirty="0">
              <a:latin typeface="Century Gothic" pitchFamily="34" charset="0"/>
            </a:endParaRPr>
          </a:p>
          <a:p>
            <a:pPr algn="ctr"/>
            <a:r>
              <a:rPr lang="es-MX" b="1" dirty="0" smtClean="0">
                <a:latin typeface="Century Gothic" pitchFamily="34" charset="0"/>
              </a:rPr>
              <a:t>Alumna: </a:t>
            </a:r>
            <a:r>
              <a:rPr lang="es-MX" dirty="0" smtClean="0">
                <a:latin typeface="Century Gothic" pitchFamily="34" charset="0"/>
              </a:rPr>
              <a:t>Tania Gabriela Hinojosa Guzmán #12</a:t>
            </a:r>
          </a:p>
          <a:p>
            <a:pPr algn="ctr"/>
            <a:r>
              <a:rPr lang="es-MX" b="1" dirty="0" smtClean="0">
                <a:latin typeface="Century Gothic" pitchFamily="34" charset="0"/>
              </a:rPr>
              <a:t>Cuarto B</a:t>
            </a:r>
          </a:p>
          <a:p>
            <a:pPr algn="ctr"/>
            <a:endParaRPr lang="es-MX" b="1" dirty="0">
              <a:latin typeface="Century Gothic" pitchFamily="34" charset="0"/>
            </a:endParaRPr>
          </a:p>
          <a:p>
            <a:pPr algn="ctr"/>
            <a:r>
              <a:rPr lang="es-MX" b="1" dirty="0" err="1" smtClean="0">
                <a:latin typeface="Century Gothic" pitchFamily="34" charset="0"/>
              </a:rPr>
              <a:t>Profra</a:t>
            </a:r>
            <a:r>
              <a:rPr lang="es-MX" b="1" dirty="0" smtClean="0">
                <a:latin typeface="Century Gothic" pitchFamily="34" charset="0"/>
              </a:rPr>
              <a:t>. </a:t>
            </a:r>
            <a:r>
              <a:rPr lang="es-MX" dirty="0" err="1" smtClean="0">
                <a:latin typeface="Century Gothic" pitchFamily="34" charset="0"/>
              </a:rPr>
              <a:t>Oralia</a:t>
            </a:r>
            <a:r>
              <a:rPr lang="es-MX" dirty="0" smtClean="0">
                <a:latin typeface="Century Gothic" pitchFamily="34" charset="0"/>
              </a:rPr>
              <a:t> Gabriela Palmares</a:t>
            </a:r>
          </a:p>
          <a:p>
            <a:pPr algn="ctr"/>
            <a:endParaRPr lang="es-MX" b="1" dirty="0">
              <a:latin typeface="Century Gothic" pitchFamily="34" charset="0"/>
            </a:endParaRPr>
          </a:p>
          <a:p>
            <a:pPr algn="ctr"/>
            <a:endParaRPr lang="es-MX" b="1" dirty="0" smtClean="0">
              <a:latin typeface="Century Gothic" pitchFamily="34" charset="0"/>
            </a:endParaRPr>
          </a:p>
          <a:p>
            <a:pPr algn="ctr"/>
            <a:endParaRPr lang="es-MX" b="1" dirty="0">
              <a:latin typeface="Century Gothic" pitchFamily="34" charset="0"/>
            </a:endParaRPr>
          </a:p>
          <a:p>
            <a:pPr algn="ctr"/>
            <a:endParaRPr lang="es-MX" b="1" dirty="0" smtClean="0">
              <a:latin typeface="Century Gothic" pitchFamily="34" charset="0"/>
            </a:endParaRPr>
          </a:p>
          <a:p>
            <a:pPr algn="ctr"/>
            <a:r>
              <a:rPr lang="es-MX" b="1" dirty="0" smtClean="0">
                <a:latin typeface="Century Gothic" pitchFamily="34" charset="0"/>
              </a:rPr>
              <a:t>Saltillo, Coahuila a 10 de Febrero del 2015</a:t>
            </a:r>
          </a:p>
          <a:p>
            <a:pPr algn="ctr"/>
            <a:r>
              <a:rPr lang="es-MX" b="1" dirty="0" smtClean="0">
                <a:latin typeface="Century Gothic" pitchFamily="34" charset="0"/>
              </a:rPr>
              <a:t> </a:t>
            </a:r>
            <a:endParaRPr lang="es-MX" b="1" dirty="0">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52736" y="1763688"/>
            <a:ext cx="4680520" cy="1600438"/>
          </a:xfrm>
          <a:prstGeom prst="rect">
            <a:avLst/>
          </a:prstGeom>
          <a:noFill/>
        </p:spPr>
        <p:txBody>
          <a:bodyPr wrap="square" rtlCol="0">
            <a:spAutoFit/>
          </a:bodyPr>
          <a:lstStyle/>
          <a:p>
            <a:pPr algn="ctr"/>
            <a:r>
              <a:rPr lang="es-MX" sz="1400" dirty="0" smtClean="0">
                <a:latin typeface="Century Gothic" pitchFamily="34" charset="0"/>
              </a:rPr>
              <a:t>A continuación se presenta el producto de un cuadro sinóptico donde se exponen los conceptos psicopedagógicos los cuales nos permiten tener una visión mas amplia al conocer las principales hermanitas de cognición con que se puede desarrollar el proceso de aprendizaje de manera mas efectiva. </a:t>
            </a:r>
            <a:endParaRPr lang="es-MX" sz="1400" dirty="0">
              <a:latin typeface="Century Gothic" pitchFamily="34" charset="0"/>
            </a:endParaRPr>
          </a:p>
        </p:txBody>
      </p:sp>
      <p:sp>
        <p:nvSpPr>
          <p:cNvPr id="3" name="2 CuadroTexto"/>
          <p:cNvSpPr txBox="1"/>
          <p:nvPr/>
        </p:nvSpPr>
        <p:spPr>
          <a:xfrm>
            <a:off x="980728" y="962308"/>
            <a:ext cx="4680520" cy="369332"/>
          </a:xfrm>
          <a:prstGeom prst="rect">
            <a:avLst/>
          </a:prstGeom>
          <a:noFill/>
        </p:spPr>
        <p:txBody>
          <a:bodyPr wrap="square" rtlCol="0">
            <a:spAutoFit/>
          </a:bodyPr>
          <a:lstStyle/>
          <a:p>
            <a:pPr algn="ctr"/>
            <a:r>
              <a:rPr lang="es-MX" b="1" dirty="0" smtClean="0">
                <a:solidFill>
                  <a:schemeClr val="accent5">
                    <a:lumMod val="50000"/>
                  </a:schemeClr>
                </a:solidFill>
                <a:latin typeface="Century Gothic" pitchFamily="34" charset="0"/>
              </a:rPr>
              <a:t>Introducción. </a:t>
            </a:r>
            <a:endParaRPr lang="es-MX" b="1" dirty="0">
              <a:solidFill>
                <a:schemeClr val="accent5">
                  <a:lumMod val="50000"/>
                </a:schemeClr>
              </a:solidFill>
              <a:latin typeface="Century Gothic" pitchFamily="34" charset="0"/>
            </a:endParaRPr>
          </a:p>
        </p:txBody>
      </p:sp>
      <p:sp>
        <p:nvSpPr>
          <p:cNvPr id="6" name="5 Rectángulo redondeado"/>
          <p:cNvSpPr/>
          <p:nvPr/>
        </p:nvSpPr>
        <p:spPr>
          <a:xfrm>
            <a:off x="44624" y="107504"/>
            <a:ext cx="6741368" cy="8964488"/>
          </a:xfrm>
          <a:prstGeom prst="roundRect">
            <a:avLst/>
          </a:prstGeom>
          <a:noFill/>
          <a:ln w="38100">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3 CuadroTexto"/>
          <p:cNvSpPr txBox="1"/>
          <p:nvPr/>
        </p:nvSpPr>
        <p:spPr>
          <a:xfrm rot="16200000">
            <a:off x="-3381272" y="4479958"/>
            <a:ext cx="7272808" cy="400110"/>
          </a:xfrm>
          <a:prstGeom prst="rect">
            <a:avLst/>
          </a:prstGeom>
          <a:noFill/>
        </p:spPr>
        <p:txBody>
          <a:bodyPr wrap="square" rtlCol="0">
            <a:spAutoFit/>
          </a:bodyPr>
          <a:lstStyle/>
          <a:p>
            <a:pPr algn="ctr"/>
            <a:r>
              <a:rPr lang="es-MX" sz="2000" b="1" dirty="0" smtClean="0">
                <a:solidFill>
                  <a:schemeClr val="accent5">
                    <a:lumMod val="75000"/>
                  </a:schemeClr>
                </a:solidFill>
                <a:latin typeface="Century Gothic" pitchFamily="34" charset="0"/>
              </a:rPr>
              <a:t>Conceptos psicopedagógicos</a:t>
            </a:r>
            <a:endParaRPr lang="es-MX" sz="2000" b="1" dirty="0">
              <a:solidFill>
                <a:schemeClr val="accent5">
                  <a:lumMod val="75000"/>
                </a:schemeClr>
              </a:solidFill>
              <a:latin typeface="Century Gothic" pitchFamily="34" charset="0"/>
            </a:endParaRPr>
          </a:p>
        </p:txBody>
      </p:sp>
      <p:sp>
        <p:nvSpPr>
          <p:cNvPr id="5" name="4 Abrir llave"/>
          <p:cNvSpPr/>
          <p:nvPr/>
        </p:nvSpPr>
        <p:spPr>
          <a:xfrm>
            <a:off x="404664" y="144016"/>
            <a:ext cx="360040" cy="8820472"/>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solidFill>
                <a:schemeClr val="accent6">
                  <a:lumMod val="50000"/>
                </a:schemeClr>
              </a:solidFill>
              <a:latin typeface="Century Gothic" pitchFamily="34" charset="0"/>
            </a:endParaRPr>
          </a:p>
        </p:txBody>
      </p:sp>
      <p:sp>
        <p:nvSpPr>
          <p:cNvPr id="6" name="5 CuadroTexto"/>
          <p:cNvSpPr txBox="1"/>
          <p:nvPr/>
        </p:nvSpPr>
        <p:spPr>
          <a:xfrm>
            <a:off x="764704" y="827584"/>
            <a:ext cx="2088232" cy="1815882"/>
          </a:xfrm>
          <a:prstGeom prst="rect">
            <a:avLst/>
          </a:prstGeom>
          <a:noFill/>
        </p:spPr>
        <p:txBody>
          <a:bodyPr wrap="square" rtlCol="0">
            <a:spAutoFit/>
          </a:bodyPr>
          <a:lstStyle/>
          <a:p>
            <a:pPr algn="ctr"/>
            <a:r>
              <a:rPr lang="es-MX" sz="1400" b="1" i="1" dirty="0" smtClean="0">
                <a:solidFill>
                  <a:schemeClr val="accent5">
                    <a:lumMod val="75000"/>
                  </a:schemeClr>
                </a:solidFill>
                <a:latin typeface="Century Gothic" pitchFamily="34" charset="0"/>
              </a:rPr>
              <a:t>Aprendizaje significativo</a:t>
            </a:r>
          </a:p>
          <a:p>
            <a:pPr algn="ctr"/>
            <a:r>
              <a:rPr lang="es-MX" sz="1200" dirty="0" smtClean="0">
                <a:latin typeface="Century Gothic" pitchFamily="34" charset="0"/>
              </a:rPr>
              <a:t>Comprende  la adquisición e nuevos significados productos del aprendizaje significativo. Las ideas son relacionadas  con lo que el alumno ya sabe.</a:t>
            </a:r>
            <a:endParaRPr lang="es-MX" sz="1200" dirty="0">
              <a:latin typeface="Century Gothic" pitchFamily="34" charset="0"/>
            </a:endParaRPr>
          </a:p>
        </p:txBody>
      </p:sp>
      <p:sp>
        <p:nvSpPr>
          <p:cNvPr id="7" name="6 CuadroTexto"/>
          <p:cNvSpPr txBox="1"/>
          <p:nvPr/>
        </p:nvSpPr>
        <p:spPr>
          <a:xfrm>
            <a:off x="2924944" y="251520"/>
            <a:ext cx="2088232" cy="1384995"/>
          </a:xfrm>
          <a:prstGeom prst="rect">
            <a:avLst/>
          </a:prstGeom>
          <a:noFill/>
        </p:spPr>
        <p:txBody>
          <a:bodyPr wrap="square" rtlCol="0">
            <a:spAutoFit/>
          </a:bodyPr>
          <a:lstStyle/>
          <a:p>
            <a:pPr marL="342900" indent="-342900" algn="ctr">
              <a:buAutoNum type="arabicPeriod"/>
            </a:pPr>
            <a:r>
              <a:rPr lang="es-MX" sz="1400" dirty="0" smtClean="0">
                <a:latin typeface="Century Gothic" pitchFamily="34" charset="0"/>
              </a:rPr>
              <a:t>Aprendizaje de representaciones</a:t>
            </a:r>
            <a:endParaRPr lang="es-MX" sz="1400" dirty="0">
              <a:latin typeface="Century Gothic" pitchFamily="34" charset="0"/>
            </a:endParaRPr>
          </a:p>
          <a:p>
            <a:pPr marL="342900" indent="-342900" algn="ctr">
              <a:buAutoNum type="arabicPeriod"/>
            </a:pPr>
            <a:r>
              <a:rPr lang="es-MX" sz="1400" dirty="0" smtClean="0">
                <a:latin typeface="Century Gothic" pitchFamily="34" charset="0"/>
              </a:rPr>
              <a:t>Aprendizaje de proposiciones</a:t>
            </a:r>
          </a:p>
          <a:p>
            <a:pPr marL="342900" indent="-342900" algn="ctr">
              <a:buAutoNum type="arabicPeriod"/>
            </a:pPr>
            <a:r>
              <a:rPr lang="es-MX" sz="1400" dirty="0">
                <a:latin typeface="Century Gothic" pitchFamily="34" charset="0"/>
              </a:rPr>
              <a:t> A</a:t>
            </a:r>
            <a:r>
              <a:rPr lang="es-MX" sz="1400" dirty="0" smtClean="0">
                <a:latin typeface="Century Gothic" pitchFamily="34" charset="0"/>
              </a:rPr>
              <a:t>prendizaje de conceptos.</a:t>
            </a:r>
          </a:p>
        </p:txBody>
      </p:sp>
      <p:sp>
        <p:nvSpPr>
          <p:cNvPr id="8" name="7 CuadroTexto"/>
          <p:cNvSpPr txBox="1"/>
          <p:nvPr/>
        </p:nvSpPr>
        <p:spPr>
          <a:xfrm>
            <a:off x="764704" y="4644008"/>
            <a:ext cx="1800200" cy="1384995"/>
          </a:xfrm>
          <a:prstGeom prst="rect">
            <a:avLst/>
          </a:prstGeom>
          <a:noFill/>
        </p:spPr>
        <p:txBody>
          <a:bodyPr wrap="square" rtlCol="0">
            <a:spAutoFit/>
          </a:bodyPr>
          <a:lstStyle/>
          <a:p>
            <a:pPr algn="ctr"/>
            <a:r>
              <a:rPr lang="es-MX" sz="1400" b="1" i="1" dirty="0" smtClean="0">
                <a:solidFill>
                  <a:schemeClr val="accent5">
                    <a:lumMod val="75000"/>
                  </a:schemeClr>
                </a:solidFill>
                <a:latin typeface="Century Gothic" pitchFamily="34" charset="0"/>
              </a:rPr>
              <a:t>Meta cognición: </a:t>
            </a:r>
            <a:r>
              <a:rPr lang="es-MX" sz="1400" dirty="0" smtClean="0">
                <a:latin typeface="Century Gothic" pitchFamily="34" charset="0"/>
              </a:rPr>
              <a:t>conocimiento que tenemos de nuestras operaciones mentales</a:t>
            </a:r>
            <a:r>
              <a:rPr lang="es-MX" sz="1200" dirty="0" smtClean="0">
                <a:latin typeface="Century Gothic" pitchFamily="34" charset="0"/>
              </a:rPr>
              <a:t>.</a:t>
            </a:r>
            <a:endParaRPr lang="es-MX" sz="1200" dirty="0">
              <a:latin typeface="Century Gothic" pitchFamily="34" charset="0"/>
            </a:endParaRPr>
          </a:p>
        </p:txBody>
      </p:sp>
      <p:sp>
        <p:nvSpPr>
          <p:cNvPr id="9" name="8 CuadroTexto"/>
          <p:cNvSpPr txBox="1"/>
          <p:nvPr/>
        </p:nvSpPr>
        <p:spPr>
          <a:xfrm>
            <a:off x="2852936" y="2177152"/>
            <a:ext cx="2088232" cy="738664"/>
          </a:xfrm>
          <a:prstGeom prst="rect">
            <a:avLst/>
          </a:prstGeom>
          <a:noFill/>
        </p:spPr>
        <p:txBody>
          <a:bodyPr wrap="square" rtlCol="0">
            <a:spAutoFit/>
          </a:bodyPr>
          <a:lstStyle/>
          <a:p>
            <a:pPr algn="ctr"/>
            <a:r>
              <a:rPr lang="es-MX" sz="1400" b="1" i="1" dirty="0" smtClean="0">
                <a:latin typeface="Century Gothic" pitchFamily="34" charset="0"/>
              </a:rPr>
              <a:t>Meta memoria.</a:t>
            </a:r>
          </a:p>
          <a:p>
            <a:pPr algn="ctr"/>
            <a:r>
              <a:rPr lang="es-MX" sz="1400" dirty="0" smtClean="0">
                <a:latin typeface="Century Gothic" pitchFamily="34" charset="0"/>
              </a:rPr>
              <a:t>Conocimiento de nuestra memoria. </a:t>
            </a:r>
          </a:p>
        </p:txBody>
      </p:sp>
      <p:sp>
        <p:nvSpPr>
          <p:cNvPr id="10" name="9 CuadroTexto"/>
          <p:cNvSpPr txBox="1"/>
          <p:nvPr/>
        </p:nvSpPr>
        <p:spPr>
          <a:xfrm>
            <a:off x="4725144" y="1979712"/>
            <a:ext cx="2088232" cy="1169551"/>
          </a:xfrm>
          <a:prstGeom prst="rect">
            <a:avLst/>
          </a:prstGeom>
          <a:noFill/>
        </p:spPr>
        <p:txBody>
          <a:bodyPr wrap="square" rtlCol="0">
            <a:spAutoFit/>
          </a:bodyPr>
          <a:lstStyle/>
          <a:p>
            <a:pPr marL="342900" indent="-342900" algn="ctr">
              <a:buAutoNum type="alphaLcPeriod"/>
            </a:pPr>
            <a:r>
              <a:rPr lang="es-MX" sz="1400" b="1" i="1" dirty="0" smtClean="0">
                <a:latin typeface="Century Gothic" pitchFamily="34" charset="0"/>
              </a:rPr>
              <a:t>Registro sensorial</a:t>
            </a:r>
          </a:p>
          <a:p>
            <a:pPr marL="342900" indent="-342900" algn="ctr">
              <a:buAutoNum type="alphaLcPeriod"/>
            </a:pPr>
            <a:r>
              <a:rPr lang="es-MX" sz="1400" b="1" i="1" dirty="0" smtClean="0">
                <a:latin typeface="Century Gothic" pitchFamily="34" charset="0"/>
              </a:rPr>
              <a:t>Memoria a corto plazo</a:t>
            </a:r>
          </a:p>
          <a:p>
            <a:pPr marL="342900" indent="-342900" algn="ctr">
              <a:buAutoNum type="alphaLcPeriod"/>
            </a:pPr>
            <a:r>
              <a:rPr lang="es-MX" sz="1400" b="1" i="1" dirty="0" smtClean="0">
                <a:latin typeface="Century Gothic" pitchFamily="34" charset="0"/>
              </a:rPr>
              <a:t>Memoria a largo plazo</a:t>
            </a:r>
            <a:r>
              <a:rPr lang="es-MX" sz="1400" dirty="0" smtClean="0">
                <a:latin typeface="Century Gothic" pitchFamily="34" charset="0"/>
              </a:rPr>
              <a:t>.</a:t>
            </a:r>
          </a:p>
        </p:txBody>
      </p:sp>
      <p:sp>
        <p:nvSpPr>
          <p:cNvPr id="11" name="10 CuadroTexto"/>
          <p:cNvSpPr txBox="1"/>
          <p:nvPr/>
        </p:nvSpPr>
        <p:spPr>
          <a:xfrm>
            <a:off x="2852936" y="3635896"/>
            <a:ext cx="1368152" cy="1785104"/>
          </a:xfrm>
          <a:prstGeom prst="rect">
            <a:avLst/>
          </a:prstGeom>
          <a:noFill/>
        </p:spPr>
        <p:txBody>
          <a:bodyPr wrap="square" rtlCol="0">
            <a:spAutoFit/>
          </a:bodyPr>
          <a:lstStyle/>
          <a:p>
            <a:pPr algn="ctr"/>
            <a:r>
              <a:rPr lang="es-MX" sz="1400" b="1" i="1" dirty="0" smtClean="0">
                <a:latin typeface="Century Gothic" pitchFamily="34" charset="0"/>
              </a:rPr>
              <a:t>Meta comprensión</a:t>
            </a:r>
          </a:p>
          <a:p>
            <a:pPr algn="ctr"/>
            <a:r>
              <a:rPr lang="es-MX" sz="1400" dirty="0" smtClean="0">
                <a:latin typeface="Century Gothic" pitchFamily="34" charset="0"/>
              </a:rPr>
              <a:t>Conocer hasta que punto se comprende algo</a:t>
            </a:r>
          </a:p>
          <a:p>
            <a:pPr algn="ctr"/>
            <a:endParaRPr lang="es-MX" sz="1200" dirty="0">
              <a:latin typeface="Century Gothic" pitchFamily="34" charset="0"/>
            </a:endParaRPr>
          </a:p>
        </p:txBody>
      </p:sp>
      <p:sp>
        <p:nvSpPr>
          <p:cNvPr id="12" name="11 CuadroTexto"/>
          <p:cNvSpPr txBox="1"/>
          <p:nvPr/>
        </p:nvSpPr>
        <p:spPr>
          <a:xfrm>
            <a:off x="5661248" y="3707904"/>
            <a:ext cx="1196752" cy="1554272"/>
          </a:xfrm>
          <a:prstGeom prst="rect">
            <a:avLst/>
          </a:prstGeom>
          <a:noFill/>
        </p:spPr>
        <p:txBody>
          <a:bodyPr wrap="square" rtlCol="0">
            <a:spAutoFit/>
          </a:bodyPr>
          <a:lstStyle/>
          <a:p>
            <a:pPr algn="ctr"/>
            <a:r>
              <a:rPr lang="es-MX" sz="1200" dirty="0" smtClean="0">
                <a:latin typeface="Century Gothic" pitchFamily="34" charset="0"/>
              </a:rPr>
              <a:t>• Niveles d comprensión</a:t>
            </a:r>
          </a:p>
          <a:p>
            <a:pPr algn="ctr"/>
            <a:r>
              <a:rPr lang="es-MX" sz="1200" dirty="0" smtClean="0">
                <a:latin typeface="Century Gothic" pitchFamily="34" charset="0"/>
              </a:rPr>
              <a:t>• Nivel literal</a:t>
            </a:r>
          </a:p>
          <a:p>
            <a:pPr algn="ctr"/>
            <a:r>
              <a:rPr lang="es-MX" sz="1200" dirty="0" smtClean="0">
                <a:latin typeface="Century Gothic" pitchFamily="34" charset="0"/>
              </a:rPr>
              <a:t>•Nivel interpretativo</a:t>
            </a:r>
          </a:p>
          <a:p>
            <a:pPr algn="ctr"/>
            <a:r>
              <a:rPr lang="es-MX" sz="1200" dirty="0" smtClean="0">
                <a:latin typeface="Century Gothic" pitchFamily="34" charset="0"/>
              </a:rPr>
              <a:t>• Nivel aplicado.</a:t>
            </a:r>
          </a:p>
          <a:p>
            <a:pPr algn="ctr"/>
            <a:endParaRPr lang="es-MX" sz="1100" dirty="0">
              <a:latin typeface="Century Gothic" pitchFamily="34" charset="0"/>
            </a:endParaRPr>
          </a:p>
        </p:txBody>
      </p:sp>
      <p:sp>
        <p:nvSpPr>
          <p:cNvPr id="13" name="12 CuadroTexto"/>
          <p:cNvSpPr txBox="1"/>
          <p:nvPr/>
        </p:nvSpPr>
        <p:spPr>
          <a:xfrm>
            <a:off x="4221088" y="3419872"/>
            <a:ext cx="1440160" cy="1946687"/>
          </a:xfrm>
          <a:prstGeom prst="rect">
            <a:avLst/>
          </a:prstGeom>
          <a:noFill/>
        </p:spPr>
        <p:txBody>
          <a:bodyPr wrap="square" rtlCol="0">
            <a:spAutoFit/>
          </a:bodyPr>
          <a:lstStyle/>
          <a:p>
            <a:pPr marL="342900" indent="-342900" algn="ctr">
              <a:buAutoNum type="arabicPeriod"/>
            </a:pPr>
            <a:r>
              <a:rPr lang="es-MX" sz="1100" dirty="0" smtClean="0">
                <a:latin typeface="Century Gothic" pitchFamily="34" charset="0"/>
              </a:rPr>
              <a:t>Conocimiento del objetivo</a:t>
            </a:r>
          </a:p>
          <a:p>
            <a:pPr marL="342900" indent="-342900" algn="ctr">
              <a:buAutoNum type="arabicPeriod"/>
            </a:pPr>
            <a:r>
              <a:rPr lang="es-MX" sz="1100" dirty="0" smtClean="0">
                <a:latin typeface="Century Gothic" pitchFamily="34" charset="0"/>
              </a:rPr>
              <a:t>Auto observación del proceso</a:t>
            </a:r>
          </a:p>
          <a:p>
            <a:pPr marL="342900" indent="-342900" algn="ctr">
              <a:buAutoNum type="arabicPeriod"/>
            </a:pPr>
            <a:r>
              <a:rPr lang="es-MX" sz="1100" dirty="0" smtClean="0">
                <a:latin typeface="Century Gothic" pitchFamily="34" charset="0"/>
              </a:rPr>
              <a:t>Autocontrol o autorregulación</a:t>
            </a:r>
          </a:p>
          <a:p>
            <a:pPr algn="ctr"/>
            <a:endParaRPr lang="es-MX" sz="1050" dirty="0">
              <a:latin typeface="Century Gothic" pitchFamily="34" charset="0"/>
            </a:endParaRPr>
          </a:p>
        </p:txBody>
      </p:sp>
      <p:sp>
        <p:nvSpPr>
          <p:cNvPr id="14" name="13 CuadroTexto"/>
          <p:cNvSpPr txBox="1"/>
          <p:nvPr/>
        </p:nvSpPr>
        <p:spPr>
          <a:xfrm>
            <a:off x="2852936" y="5940152"/>
            <a:ext cx="1728192" cy="1384995"/>
          </a:xfrm>
          <a:prstGeom prst="rect">
            <a:avLst/>
          </a:prstGeom>
          <a:noFill/>
        </p:spPr>
        <p:txBody>
          <a:bodyPr wrap="square" rtlCol="0">
            <a:spAutoFit/>
          </a:bodyPr>
          <a:lstStyle/>
          <a:p>
            <a:pPr algn="ctr"/>
            <a:r>
              <a:rPr lang="es-MX" sz="1400" b="1" i="1" dirty="0" smtClean="0">
                <a:latin typeface="Century Gothic" pitchFamily="34" charset="0"/>
              </a:rPr>
              <a:t>Meta atención</a:t>
            </a:r>
          </a:p>
          <a:p>
            <a:pPr algn="ctr"/>
            <a:r>
              <a:rPr lang="es-MX" sz="1400" dirty="0" smtClean="0">
                <a:latin typeface="Century Gothic" pitchFamily="34" charset="0"/>
              </a:rPr>
              <a:t>Seleccionar estímulos para concentrase en ellos, ignorando los demás. </a:t>
            </a:r>
            <a:endParaRPr lang="es-MX" sz="1200" dirty="0">
              <a:latin typeface="Century Gothic" pitchFamily="34" charset="0"/>
            </a:endParaRPr>
          </a:p>
        </p:txBody>
      </p:sp>
      <p:sp>
        <p:nvSpPr>
          <p:cNvPr id="15" name="14 CuadroTexto"/>
          <p:cNvSpPr txBox="1"/>
          <p:nvPr/>
        </p:nvSpPr>
        <p:spPr>
          <a:xfrm>
            <a:off x="4581128" y="6444208"/>
            <a:ext cx="2088232" cy="307777"/>
          </a:xfrm>
          <a:prstGeom prst="rect">
            <a:avLst/>
          </a:prstGeom>
          <a:noFill/>
        </p:spPr>
        <p:txBody>
          <a:bodyPr wrap="square" rtlCol="0">
            <a:spAutoFit/>
          </a:bodyPr>
          <a:lstStyle/>
          <a:p>
            <a:pPr algn="ctr"/>
            <a:r>
              <a:rPr lang="es-MX" sz="1400" b="1" i="1" dirty="0" smtClean="0">
                <a:latin typeface="Century Gothic" pitchFamily="34" charset="0"/>
              </a:rPr>
              <a:t>Ideas principales</a:t>
            </a:r>
            <a:r>
              <a:rPr lang="es-MX" sz="1400" dirty="0" smtClean="0">
                <a:latin typeface="Century Gothic" pitchFamily="34" charset="0"/>
              </a:rPr>
              <a:t>. </a:t>
            </a:r>
            <a:endParaRPr lang="es-MX" sz="1200" dirty="0">
              <a:latin typeface="Century Gothic" pitchFamily="34" charset="0"/>
            </a:endParaRPr>
          </a:p>
        </p:txBody>
      </p:sp>
      <p:sp>
        <p:nvSpPr>
          <p:cNvPr id="16" name="15 CuadroTexto"/>
          <p:cNvSpPr txBox="1"/>
          <p:nvPr/>
        </p:nvSpPr>
        <p:spPr>
          <a:xfrm>
            <a:off x="2780928" y="7524328"/>
            <a:ext cx="2016224" cy="830997"/>
          </a:xfrm>
          <a:prstGeom prst="rect">
            <a:avLst/>
          </a:prstGeom>
          <a:noFill/>
        </p:spPr>
        <p:txBody>
          <a:bodyPr wrap="square" rtlCol="0">
            <a:spAutoFit/>
          </a:bodyPr>
          <a:lstStyle/>
          <a:p>
            <a:pPr algn="ctr"/>
            <a:r>
              <a:rPr lang="es-MX" sz="1200" b="1" i="1" dirty="0" smtClean="0">
                <a:latin typeface="Century Gothic" pitchFamily="34" charset="0"/>
              </a:rPr>
              <a:t>Meta lectura </a:t>
            </a:r>
          </a:p>
          <a:p>
            <a:pPr algn="ctr"/>
            <a:r>
              <a:rPr lang="es-MX" sz="1200" dirty="0" smtClean="0">
                <a:latin typeface="Century Gothic" pitchFamily="34" charset="0"/>
              </a:rPr>
              <a:t>Comprende el conjunto de conocimientos s </a:t>
            </a:r>
            <a:r>
              <a:rPr lang="es-MX" sz="1200" b="1" i="1" dirty="0" smtClean="0">
                <a:latin typeface="Century Gothic" pitchFamily="34" charset="0"/>
              </a:rPr>
              <a:t>sobre la </a:t>
            </a:r>
            <a:r>
              <a:rPr lang="es-MX" sz="1200" dirty="0" smtClean="0">
                <a:latin typeface="Century Gothic" pitchFamily="34" charset="0"/>
              </a:rPr>
              <a:t>lectura.. </a:t>
            </a:r>
            <a:endParaRPr lang="es-MX" sz="1100" dirty="0">
              <a:latin typeface="Century Gothic" pitchFamily="34" charset="0"/>
            </a:endParaRPr>
          </a:p>
        </p:txBody>
      </p:sp>
      <p:sp>
        <p:nvSpPr>
          <p:cNvPr id="18" name="17 Abrir llave"/>
          <p:cNvSpPr/>
          <p:nvPr/>
        </p:nvSpPr>
        <p:spPr>
          <a:xfrm>
            <a:off x="2780928" y="0"/>
            <a:ext cx="576064" cy="1763688"/>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latin typeface="Century Gothic" pitchFamily="34" charset="0"/>
            </a:endParaRPr>
          </a:p>
        </p:txBody>
      </p:sp>
      <p:sp>
        <p:nvSpPr>
          <p:cNvPr id="19" name="18 Abrir llave"/>
          <p:cNvSpPr/>
          <p:nvPr/>
        </p:nvSpPr>
        <p:spPr>
          <a:xfrm>
            <a:off x="2420888" y="1979712"/>
            <a:ext cx="792088" cy="6696744"/>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latin typeface="Century Gothic" pitchFamily="34" charset="0"/>
            </a:endParaRPr>
          </a:p>
        </p:txBody>
      </p:sp>
      <p:sp>
        <p:nvSpPr>
          <p:cNvPr id="20" name="19 Abrir llave"/>
          <p:cNvSpPr/>
          <p:nvPr/>
        </p:nvSpPr>
        <p:spPr>
          <a:xfrm>
            <a:off x="4725144" y="1619672"/>
            <a:ext cx="360040" cy="1656184"/>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latin typeface="Century Gothic" pitchFamily="34" charset="0"/>
            </a:endParaRPr>
          </a:p>
        </p:txBody>
      </p:sp>
      <p:sp>
        <p:nvSpPr>
          <p:cNvPr id="21" name="20 Abrir llave"/>
          <p:cNvSpPr/>
          <p:nvPr/>
        </p:nvSpPr>
        <p:spPr>
          <a:xfrm>
            <a:off x="4077072" y="3347864"/>
            <a:ext cx="432048" cy="1944216"/>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latin typeface="Century Gothic" pitchFamily="34" charset="0"/>
            </a:endParaRPr>
          </a:p>
        </p:txBody>
      </p:sp>
      <p:sp>
        <p:nvSpPr>
          <p:cNvPr id="22" name="21 Abrir llave"/>
          <p:cNvSpPr/>
          <p:nvPr/>
        </p:nvSpPr>
        <p:spPr>
          <a:xfrm>
            <a:off x="5445224" y="3347864"/>
            <a:ext cx="432048" cy="1944216"/>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latin typeface="Century Gothic" pitchFamily="34" charset="0"/>
            </a:endParaRPr>
          </a:p>
        </p:txBody>
      </p:sp>
      <p:sp>
        <p:nvSpPr>
          <p:cNvPr id="23" name="22 Abrir llave"/>
          <p:cNvSpPr/>
          <p:nvPr/>
        </p:nvSpPr>
        <p:spPr>
          <a:xfrm>
            <a:off x="4509120" y="5940152"/>
            <a:ext cx="360040" cy="1224136"/>
          </a:xfrm>
          <a:prstGeom prst="leftBrace">
            <a:avLst/>
          </a:prstGeom>
          <a:ln>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latin typeface="Century Gothic" pitchFamily="34" charset="0"/>
            </a:endParaRPr>
          </a:p>
        </p:txBody>
      </p:sp>
      <p:sp>
        <p:nvSpPr>
          <p:cNvPr id="24" name="23 Rectángulo redondeado"/>
          <p:cNvSpPr/>
          <p:nvPr/>
        </p:nvSpPr>
        <p:spPr>
          <a:xfrm>
            <a:off x="44624" y="179512"/>
            <a:ext cx="6741368" cy="8964488"/>
          </a:xfrm>
          <a:prstGeom prst="roundRect">
            <a:avLst/>
          </a:prstGeom>
          <a:noFill/>
          <a:ln w="38100">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latin typeface="Century Gothic"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44624" y="107504"/>
            <a:ext cx="6741368" cy="8964488"/>
          </a:xfrm>
          <a:prstGeom prst="roundRect">
            <a:avLst/>
          </a:prstGeom>
          <a:noFill/>
          <a:ln w="38100">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 name="2 CuadroTexto"/>
          <p:cNvSpPr txBox="1"/>
          <p:nvPr/>
        </p:nvSpPr>
        <p:spPr>
          <a:xfrm>
            <a:off x="1052736" y="1475656"/>
            <a:ext cx="4680520" cy="2031325"/>
          </a:xfrm>
          <a:prstGeom prst="rect">
            <a:avLst/>
          </a:prstGeom>
          <a:noFill/>
        </p:spPr>
        <p:txBody>
          <a:bodyPr wrap="square" rtlCol="0">
            <a:spAutoFit/>
          </a:bodyPr>
          <a:lstStyle/>
          <a:p>
            <a:pPr algn="ctr"/>
            <a:r>
              <a:rPr lang="es-MX" sz="1400" dirty="0" smtClean="0">
                <a:latin typeface="Century Gothic" pitchFamily="34" charset="0"/>
              </a:rPr>
              <a:t>A modo de cierre podemos considerar que el poder conocer tales herramientas nos han permitido tener mayor conocimiento sobre nuestros procesos mentales así como de los alumnos con que se trabaja. Para de tal menare poder estimular y desarrollarlas para que e que así puedan llegar a ser mas capaces y competentes logrando de tal manera facilitar su proceso de enseñanza y aprendizaje. </a:t>
            </a:r>
            <a:endParaRPr lang="es-MX" sz="1400" dirty="0">
              <a:latin typeface="Century Gothic" pitchFamily="34" charset="0"/>
            </a:endParaRPr>
          </a:p>
        </p:txBody>
      </p:sp>
      <p:sp>
        <p:nvSpPr>
          <p:cNvPr id="4" name="3 CuadroTexto"/>
          <p:cNvSpPr txBox="1"/>
          <p:nvPr/>
        </p:nvSpPr>
        <p:spPr>
          <a:xfrm>
            <a:off x="980728" y="962308"/>
            <a:ext cx="4680520" cy="369332"/>
          </a:xfrm>
          <a:prstGeom prst="rect">
            <a:avLst/>
          </a:prstGeom>
          <a:noFill/>
        </p:spPr>
        <p:txBody>
          <a:bodyPr wrap="square" rtlCol="0">
            <a:spAutoFit/>
          </a:bodyPr>
          <a:lstStyle/>
          <a:p>
            <a:pPr algn="ctr"/>
            <a:r>
              <a:rPr lang="es-MX" b="1" dirty="0" smtClean="0">
                <a:solidFill>
                  <a:schemeClr val="accent5">
                    <a:lumMod val="50000"/>
                  </a:schemeClr>
                </a:solidFill>
                <a:latin typeface="Century Gothic" pitchFamily="34" charset="0"/>
              </a:rPr>
              <a:t>Conclusión. </a:t>
            </a:r>
            <a:endParaRPr lang="es-MX" b="1" dirty="0">
              <a:solidFill>
                <a:schemeClr val="accent5">
                  <a:lumMod val="50000"/>
                </a:schemeClr>
              </a:solidFill>
              <a:latin typeface="Century Gothic"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278</Words>
  <Application>Microsoft Office PowerPoint</Application>
  <PresentationFormat>Presentación en pantalla (4:3)</PresentationFormat>
  <Paragraphs>43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Diapositiva 1</vt:lpstr>
      <vt:lpstr>Diapositiva 2</vt:lpstr>
      <vt:lpstr>Diapositiva 3</vt:lpstr>
      <vt:lpstr>Diapositiva 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edmundo hinojosa</dc:creator>
  <cp:lastModifiedBy>edmundo hinojosa</cp:lastModifiedBy>
  <cp:revision>2</cp:revision>
  <dcterms:created xsi:type="dcterms:W3CDTF">2015-02-10T15:00:34Z</dcterms:created>
  <dcterms:modified xsi:type="dcterms:W3CDTF">2015-02-10T20:52:29Z</dcterms:modified>
</cp:coreProperties>
</file>