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6" r:id="rId4"/>
    <p:sldId id="257" r:id="rId5"/>
    <p:sldId id="258" r:id="rId6"/>
    <p:sldId id="259" r:id="rId7"/>
    <p:sldId id="260" r:id="rId8"/>
    <p:sldId id="261" r:id="rId9"/>
    <p:sldId id="264" r:id="rId10"/>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612" y="-2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178209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211581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390038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1660516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286968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261597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1604455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384017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85893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266324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5A0FFC1-593A-4C67-8F37-DE55457F9155}" type="datetimeFigureOut">
              <a:rPr lang="es-MX" smtClean="0"/>
              <a:t>13/02/2015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C78C177-ED33-4170-9C97-9FE38D4E49EA}" type="slidenum">
              <a:rPr lang="es-MX" smtClean="0"/>
              <a:t>‹Nº›</a:t>
            </a:fld>
            <a:endParaRPr lang="es-MX"/>
          </a:p>
        </p:txBody>
      </p:sp>
    </p:spTree>
    <p:extLst>
      <p:ext uri="{BB962C8B-B14F-4D97-AF65-F5344CB8AC3E}">
        <p14:creationId xmlns:p14="http://schemas.microsoft.com/office/powerpoint/2010/main" val="159318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5A0FFC1-593A-4C67-8F37-DE55457F9155}" type="datetimeFigureOut">
              <a:rPr lang="es-MX" smtClean="0"/>
              <a:t>13/02/2015</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C78C177-ED33-4170-9C97-9FE38D4E49EA}" type="slidenum">
              <a:rPr lang="es-MX" smtClean="0"/>
              <a:t>‹Nº›</a:t>
            </a:fld>
            <a:endParaRPr lang="es-MX"/>
          </a:p>
        </p:txBody>
      </p:sp>
    </p:spTree>
    <p:extLst>
      <p:ext uri="{BB962C8B-B14F-4D97-AF65-F5344CB8AC3E}">
        <p14:creationId xmlns:p14="http://schemas.microsoft.com/office/powerpoint/2010/main" val="1846519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050641" y="-972616"/>
            <a:ext cx="5807359" cy="984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MX" altLang="es-MX" sz="16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ea typeface="Calibri" pitchFamily="34" charset="0"/>
                <a:cs typeface="Arial" pitchFamily="34" charset="0"/>
              </a:rPr>
              <a:t>Licenciatura en Educación Preescolar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ea typeface="Calibri" pitchFamily="34" charset="0"/>
                <a:cs typeface="Arial" pitchFamily="34" charset="0"/>
              </a:rPr>
              <a:t>ENEP FORTALECIMIENTO</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16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Modulo I</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Unidad I </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Fundamentos generales del Plan de Estudios 2011 de</a:t>
            </a: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Educación Básica / Cuadro sinóptico </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El enfoque formativo, fundamentos y principios teóricos </a:t>
            </a: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del Plan de Estudios 2011 de Educación Básica </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Asesor: Ramón de Jesús Reséndiz Sánchez</a:t>
            </a: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MX" altLang="es-MX" sz="1600" b="1" dirty="0" smtClean="0">
                <a:latin typeface="Arial" pitchFamily="34" charset="0"/>
                <a:cs typeface="Arial" pitchFamily="34" charset="0"/>
              </a:rPr>
              <a:t>4°  “F”</a:t>
            </a: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MX" altLang="es-MX" sz="1600" b="1" dirty="0" smtClean="0">
              <a:latin typeface="Arial" pitchFamily="34" charset="0"/>
              <a:cs typeface="Arial" pitchFamily="34" charset="0"/>
            </a:endParaRPr>
          </a:p>
          <a:p>
            <a:pPr marL="0" marR="0" lvl="0" indent="0" algn="r" defTabSz="914400" rtl="0" eaLnBrk="1" fontAlgn="base" latinLnBrk="0" hangingPunct="1">
              <a:lnSpc>
                <a:spcPct val="100000"/>
              </a:lnSpc>
              <a:spcBef>
                <a:spcPct val="0"/>
              </a:spcBef>
              <a:spcAft>
                <a:spcPct val="0"/>
              </a:spcAft>
              <a:buClrTx/>
              <a:buSzTx/>
              <a:buFontTx/>
              <a:buNone/>
              <a:tabLst/>
            </a:pPr>
            <a:r>
              <a:rPr lang="es-MX" altLang="es-MX" sz="1400" b="1" dirty="0" smtClean="0">
                <a:latin typeface="Arial" pitchFamily="34" charset="0"/>
                <a:cs typeface="Arial" pitchFamily="34" charset="0"/>
              </a:rPr>
              <a:t>Saltillo, Coahuila  13 de febrero de 2015  </a:t>
            </a:r>
            <a:endParaRPr lang="es-MX" altLang="es-MX" sz="1400" b="1" dirty="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Imagen 1" descr="http://www.comimsa.edu.mx/sistemainn/sin2/img/educacion%20superior/Escuela%20Normal%20de%20Educaci%C3%B3n%20Preescolar%20del%20Estado%20de%20Coahuila.gif"/>
          <p:cNvPicPr>
            <a:picLocks noChangeArrowheads="1"/>
          </p:cNvPicPr>
          <p:nvPr/>
        </p:nvPicPr>
        <p:blipFill>
          <a:blip r:embed="rId2">
            <a:extLst>
              <a:ext uri="{28A0092B-C50C-407E-A947-70E740481C1C}">
                <a14:useLocalDpi xmlns:a14="http://schemas.microsoft.com/office/drawing/2010/main" val="0"/>
              </a:ext>
            </a:extLst>
          </a:blip>
          <a:srcRect l="23035" r="18501"/>
          <a:stretch>
            <a:fillRect/>
          </a:stretch>
        </p:blipFill>
        <p:spPr bwMode="auto">
          <a:xfrm>
            <a:off x="188640" y="683568"/>
            <a:ext cx="1124743" cy="1378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179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900" y="755577"/>
            <a:ext cx="6172200" cy="7412642"/>
          </a:xfrm>
        </p:spPr>
        <p:txBody>
          <a:bodyPr/>
          <a:lstStyle/>
          <a:p>
            <a:pPr algn="ctr"/>
            <a:r>
              <a:rPr lang="es-MX" sz="2000" dirty="0" smtClean="0">
                <a:latin typeface="Century Gothic" panose="020B0502020202020204" pitchFamily="34" charset="0"/>
              </a:rPr>
              <a:t>Introducción</a:t>
            </a:r>
            <a:r>
              <a:rPr lang="es-MX" dirty="0" smtClean="0"/>
              <a:t> </a:t>
            </a:r>
          </a:p>
          <a:p>
            <a:pPr marL="0" indent="0" algn="ctr">
              <a:buNone/>
            </a:pPr>
            <a:endParaRPr lang="es-MX" sz="1400" dirty="0"/>
          </a:p>
          <a:p>
            <a:pPr marL="0" indent="0" algn="just">
              <a:buNone/>
            </a:pPr>
            <a:r>
              <a:rPr lang="es-MX" sz="2000" dirty="0" smtClean="0"/>
              <a:t>En este cuadro sinóptico se mencionan los principios psicopedagógicos que fundamentan el Plan de Estudios 2011, el propósito es conocerlos mas a fondo para lograr aplicarlos en el trabajo docente, lo cual favorecerá el cumplimiento de los objetivos educativos. </a:t>
            </a:r>
            <a:endParaRPr lang="es-MX" sz="2000" dirty="0"/>
          </a:p>
        </p:txBody>
      </p:sp>
    </p:spTree>
    <p:extLst>
      <p:ext uri="{BB962C8B-B14F-4D97-AF65-F5344CB8AC3E}">
        <p14:creationId xmlns:p14="http://schemas.microsoft.com/office/powerpoint/2010/main" val="148134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brir llave"/>
          <p:cNvSpPr/>
          <p:nvPr/>
        </p:nvSpPr>
        <p:spPr>
          <a:xfrm>
            <a:off x="1268760" y="323528"/>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7" name="6 Rectángulo"/>
          <p:cNvSpPr/>
          <p:nvPr/>
        </p:nvSpPr>
        <p:spPr>
          <a:xfrm>
            <a:off x="1700808" y="1835696"/>
            <a:ext cx="1983059" cy="954107"/>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Centrar la atención en los estudiantes y en sus procesos de aprendizaje</a:t>
            </a:r>
          </a:p>
        </p:txBody>
      </p:sp>
      <p:sp>
        <p:nvSpPr>
          <p:cNvPr id="15" name="14 Rectángulo"/>
          <p:cNvSpPr/>
          <p:nvPr/>
        </p:nvSpPr>
        <p:spPr>
          <a:xfrm>
            <a:off x="3789040" y="899592"/>
            <a:ext cx="2736304" cy="2462213"/>
          </a:xfrm>
          <a:prstGeom prst="rect">
            <a:avLst/>
          </a:prstGeom>
        </p:spPr>
        <p:txBody>
          <a:bodyPr wrap="square">
            <a:spAutoFit/>
          </a:bodyPr>
          <a:lstStyle/>
          <a:p>
            <a:pPr algn="just"/>
            <a:r>
              <a:rPr lang="es-MX" sz="1400" dirty="0" smtClean="0">
                <a:latin typeface="Century Gothic" panose="020B0502020202020204" pitchFamily="34" charset="0"/>
                <a:cs typeface="Arial" pitchFamily="34" charset="0"/>
              </a:rPr>
              <a:t>Se deben tomar en cuenta la diversidad  que se encuentra en el grupo, cada alumno cuenta con conocimientos previos, necesidades, intereses, ritmos y estilos de aprendizaje diversos por lo cual es importante tomarlos como principal referente para lograr favorecer su desarrollo</a:t>
            </a:r>
            <a:endParaRPr lang="es-MX" sz="1400" dirty="0">
              <a:latin typeface="Century Gothic" panose="020B0502020202020204" pitchFamily="34" charset="0"/>
              <a:cs typeface="Arial" pitchFamily="34" charset="0"/>
            </a:endParaRPr>
          </a:p>
        </p:txBody>
      </p:sp>
      <p:sp>
        <p:nvSpPr>
          <p:cNvPr id="16" name="15 Rectángulo"/>
          <p:cNvSpPr/>
          <p:nvPr/>
        </p:nvSpPr>
        <p:spPr>
          <a:xfrm>
            <a:off x="1700808" y="5724128"/>
            <a:ext cx="1983059" cy="738664"/>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Planificar para potenciar el aprendizaje</a:t>
            </a:r>
          </a:p>
        </p:txBody>
      </p:sp>
      <p:sp>
        <p:nvSpPr>
          <p:cNvPr id="19" name="18 Rectángulo"/>
          <p:cNvSpPr/>
          <p:nvPr/>
        </p:nvSpPr>
        <p:spPr>
          <a:xfrm>
            <a:off x="3861048" y="4572000"/>
            <a:ext cx="2664296" cy="3108543"/>
          </a:xfrm>
          <a:prstGeom prst="rect">
            <a:avLst/>
          </a:prstGeom>
        </p:spPr>
        <p:txBody>
          <a:bodyPr wrap="square">
            <a:spAutoFit/>
          </a:bodyPr>
          <a:lstStyle/>
          <a:p>
            <a:r>
              <a:rPr lang="es-MX" sz="1400" dirty="0" smtClean="0">
                <a:latin typeface="Century Gothic" panose="020B0502020202020204" pitchFamily="34" charset="0"/>
                <a:cs typeface="Arial" pitchFamily="34" charset="0"/>
              </a:rPr>
              <a:t>La planeación de actividades es indispensable para lograr los objetivos educativos en donde se deben tomar en cuenta diversos aspectos.</a:t>
            </a:r>
          </a:p>
          <a:p>
            <a:r>
              <a:rPr lang="es-MX" sz="1400" dirty="0" smtClean="0">
                <a:latin typeface="Century Gothic" panose="020B0502020202020204" pitchFamily="34" charset="0"/>
                <a:cs typeface="Arial" pitchFamily="34" charset="0"/>
              </a:rPr>
              <a:t>Se requiere: reconocer que los estudiantes aprenden siempre,</a:t>
            </a:r>
          </a:p>
          <a:p>
            <a:r>
              <a:rPr lang="es-MX" sz="1400" dirty="0">
                <a:latin typeface="Century Gothic" panose="020B0502020202020204" pitchFamily="34" charset="0"/>
                <a:cs typeface="Arial" pitchFamily="34" charset="0"/>
              </a:rPr>
              <a:t>S</a:t>
            </a:r>
            <a:r>
              <a:rPr lang="es-MX" sz="1400" dirty="0" smtClean="0">
                <a:latin typeface="Century Gothic" panose="020B0502020202020204" pitchFamily="34" charset="0"/>
                <a:cs typeface="Arial" pitchFamily="34" charset="0"/>
              </a:rPr>
              <a:t>eleccionar estrategias didácticas, utilizar aprendizajes esperados y generar ambientes colaborativos</a:t>
            </a:r>
            <a:endParaRPr lang="es-MX" sz="1400" dirty="0">
              <a:latin typeface="Century Gothic" panose="020B0502020202020204" pitchFamily="34" charset="0"/>
              <a:cs typeface="Arial" pitchFamily="34" charset="0"/>
            </a:endParaRPr>
          </a:p>
        </p:txBody>
      </p:sp>
      <p:sp>
        <p:nvSpPr>
          <p:cNvPr id="2" name="1 CuadroTexto"/>
          <p:cNvSpPr txBox="1"/>
          <p:nvPr/>
        </p:nvSpPr>
        <p:spPr>
          <a:xfrm rot="16200000">
            <a:off x="-2542636" y="3658253"/>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1138041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1340768" y="539552"/>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 name="2 Rectángulo"/>
          <p:cNvSpPr/>
          <p:nvPr/>
        </p:nvSpPr>
        <p:spPr>
          <a:xfrm>
            <a:off x="1628800" y="1763688"/>
            <a:ext cx="2304256" cy="523220"/>
          </a:xfrm>
          <a:prstGeom prst="rect">
            <a:avLst/>
          </a:prstGeom>
        </p:spPr>
        <p:txBody>
          <a:bodyPr wrap="square">
            <a:spAutoFit/>
          </a:bodyPr>
          <a:lstStyle/>
          <a:p>
            <a:pPr algn="ctr"/>
            <a:r>
              <a:rPr lang="es-MX" sz="1400" dirty="0" smtClean="0">
                <a:solidFill>
                  <a:srgbClr val="0070C0"/>
                </a:solidFill>
                <a:latin typeface="Century Gothic" panose="020B0502020202020204" pitchFamily="34" charset="0"/>
                <a:cs typeface="Arial" pitchFamily="34" charset="0"/>
              </a:rPr>
              <a:t>Generar ambientes de aprendizaje</a:t>
            </a:r>
            <a:endParaRPr lang="es-MX" sz="1400" dirty="0">
              <a:solidFill>
                <a:srgbClr val="0070C0"/>
              </a:solidFill>
              <a:latin typeface="Century Gothic" panose="020B0502020202020204" pitchFamily="34" charset="0"/>
              <a:cs typeface="Arial" pitchFamily="34" charset="0"/>
            </a:endParaRPr>
          </a:p>
        </p:txBody>
      </p:sp>
      <p:sp>
        <p:nvSpPr>
          <p:cNvPr id="6" name="5 Rectángulo"/>
          <p:cNvSpPr/>
          <p:nvPr/>
        </p:nvSpPr>
        <p:spPr>
          <a:xfrm>
            <a:off x="3933056" y="1243370"/>
            <a:ext cx="2801212" cy="1600438"/>
          </a:xfrm>
          <a:prstGeom prst="rect">
            <a:avLst/>
          </a:prstGeom>
        </p:spPr>
        <p:txBody>
          <a:bodyPr wrap="square">
            <a:spAutoFit/>
          </a:bodyPr>
          <a:lstStyle/>
          <a:p>
            <a:r>
              <a:rPr lang="es-MX" sz="1400" dirty="0" smtClean="0">
                <a:latin typeface="Century Gothic" panose="020B0502020202020204" pitchFamily="34" charset="0"/>
                <a:cs typeface="Arial" pitchFamily="34" charset="0"/>
              </a:rPr>
              <a:t>Para lograr que los alumnos construyan aprendizajes, deben desenvolverse en ambientes agradables en donde se presenten situaciones que promuevan la adquisición de conocimientos </a:t>
            </a:r>
            <a:endParaRPr lang="es-MX" sz="1400" dirty="0">
              <a:latin typeface="Century Gothic" panose="020B0502020202020204" pitchFamily="34" charset="0"/>
              <a:cs typeface="Arial" pitchFamily="34" charset="0"/>
            </a:endParaRPr>
          </a:p>
        </p:txBody>
      </p:sp>
      <p:sp>
        <p:nvSpPr>
          <p:cNvPr id="9" name="8 Rectángulo"/>
          <p:cNvSpPr/>
          <p:nvPr/>
        </p:nvSpPr>
        <p:spPr>
          <a:xfrm>
            <a:off x="1844824" y="5508104"/>
            <a:ext cx="2116411" cy="954107"/>
          </a:xfrm>
          <a:prstGeom prst="rect">
            <a:avLst/>
          </a:prstGeom>
        </p:spPr>
        <p:txBody>
          <a:bodyPr wrap="square">
            <a:spAutoFit/>
          </a:bodyPr>
          <a:lstStyle/>
          <a:p>
            <a:pPr algn="ctr"/>
            <a:r>
              <a:rPr lang="es-MX" sz="1400" dirty="0" smtClean="0">
                <a:solidFill>
                  <a:srgbClr val="0070C0"/>
                </a:solidFill>
                <a:latin typeface="Century Gothic" panose="020B0502020202020204" pitchFamily="34" charset="0"/>
                <a:cs typeface="Arial" pitchFamily="34" charset="0"/>
              </a:rPr>
              <a:t>Trabajar en colaboración</a:t>
            </a:r>
          </a:p>
          <a:p>
            <a:pPr algn="ctr"/>
            <a:r>
              <a:rPr lang="es-MX" sz="1400" dirty="0" smtClean="0">
                <a:solidFill>
                  <a:srgbClr val="0070C0"/>
                </a:solidFill>
                <a:latin typeface="Century Gothic" panose="020B0502020202020204" pitchFamily="34" charset="0"/>
                <a:cs typeface="Arial" pitchFamily="34" charset="0"/>
              </a:rPr>
              <a:t>para construir el aprendizaje</a:t>
            </a:r>
            <a:endParaRPr lang="es-MX" sz="1400" dirty="0">
              <a:solidFill>
                <a:srgbClr val="0070C0"/>
              </a:solidFill>
              <a:latin typeface="Century Gothic" panose="020B0502020202020204" pitchFamily="34" charset="0"/>
              <a:cs typeface="Arial" pitchFamily="34" charset="0"/>
            </a:endParaRPr>
          </a:p>
        </p:txBody>
      </p:sp>
      <p:sp>
        <p:nvSpPr>
          <p:cNvPr id="12" name="11 Rectángulo"/>
          <p:cNvSpPr/>
          <p:nvPr/>
        </p:nvSpPr>
        <p:spPr>
          <a:xfrm>
            <a:off x="4005064" y="4427984"/>
            <a:ext cx="2736303" cy="3323987"/>
          </a:xfrm>
          <a:prstGeom prst="rect">
            <a:avLst/>
          </a:prstGeom>
        </p:spPr>
        <p:txBody>
          <a:bodyPr wrap="square">
            <a:spAutoFit/>
          </a:bodyPr>
          <a:lstStyle/>
          <a:p>
            <a:r>
              <a:rPr lang="es-MX" sz="1400" dirty="0" smtClean="0">
                <a:latin typeface="Century Gothic" panose="020B0502020202020204" pitchFamily="34" charset="0"/>
                <a:cs typeface="Arial" pitchFamily="34" charset="0"/>
              </a:rPr>
              <a:t>Es necesario que la escuela promueva el trabajo colaborativo para orientar el descubrimiento, la búsqueda de soluciones, coincidencias y diferencias.</a:t>
            </a:r>
          </a:p>
          <a:p>
            <a:r>
              <a:rPr lang="es-MX" sz="1400" dirty="0" smtClean="0">
                <a:latin typeface="Century Gothic" panose="020B0502020202020204" pitchFamily="34" charset="0"/>
                <a:cs typeface="Arial" pitchFamily="34" charset="0"/>
              </a:rPr>
              <a:t>Se debe de considerar que sean inclusivo, que defina metas, favorezca el liderazgo compartido, permite el intercambio de recursos, desarrolla el sentido de responsabilidad, que se realice en entornos presenciales y virtuales</a:t>
            </a:r>
            <a:endParaRPr lang="es-MX" sz="1400" dirty="0">
              <a:latin typeface="Century Gothic" panose="020B0502020202020204" pitchFamily="34" charset="0"/>
              <a:cs typeface="Arial" pitchFamily="34" charset="0"/>
            </a:endParaRPr>
          </a:p>
        </p:txBody>
      </p:sp>
      <p:sp>
        <p:nvSpPr>
          <p:cNvPr id="7" name="6 CuadroTexto"/>
          <p:cNvSpPr txBox="1"/>
          <p:nvPr/>
        </p:nvSpPr>
        <p:spPr>
          <a:xfrm rot="16200000">
            <a:off x="-2542636" y="3658253"/>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198999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1412776" y="323528"/>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 name="2 Rectángulo"/>
          <p:cNvSpPr/>
          <p:nvPr/>
        </p:nvSpPr>
        <p:spPr>
          <a:xfrm>
            <a:off x="1916832" y="2051720"/>
            <a:ext cx="1900386" cy="1815882"/>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Poner énfasis en el desarrollo de competencias, el logro de los Estándares Curriculares y los aprendizajes esperados</a:t>
            </a:r>
          </a:p>
        </p:txBody>
      </p:sp>
      <p:sp>
        <p:nvSpPr>
          <p:cNvPr id="6" name="5 Rectángulo"/>
          <p:cNvSpPr/>
          <p:nvPr/>
        </p:nvSpPr>
        <p:spPr>
          <a:xfrm>
            <a:off x="4077072" y="827584"/>
            <a:ext cx="2414600" cy="4185761"/>
          </a:xfrm>
          <a:prstGeom prst="rect">
            <a:avLst/>
          </a:prstGeom>
        </p:spPr>
        <p:txBody>
          <a:bodyPr wrap="square">
            <a:spAutoFit/>
          </a:bodyPr>
          <a:lstStyle/>
          <a:p>
            <a:r>
              <a:rPr lang="es-MX" sz="1400" dirty="0" smtClean="0">
                <a:latin typeface="Century Gothic" panose="020B0502020202020204" pitchFamily="34" charset="0"/>
                <a:cs typeface="Arial" pitchFamily="34" charset="0"/>
              </a:rPr>
              <a:t>Competencia: es la capacidad de responder a situaciones, implica saber hacer con saber, y valorar consecuencias.</a:t>
            </a:r>
          </a:p>
          <a:p>
            <a:r>
              <a:rPr lang="es-MX" sz="1400" dirty="0" smtClean="0">
                <a:latin typeface="Century Gothic" panose="020B0502020202020204" pitchFamily="34" charset="0"/>
                <a:cs typeface="Arial" pitchFamily="34" charset="0"/>
              </a:rPr>
              <a:t>Estándares curriculares: son descriptores de logro, define lo que el alumno demuestra al concluir un periodo escolar, y sintetiza los aprendizajes esperados.</a:t>
            </a:r>
          </a:p>
          <a:p>
            <a:r>
              <a:rPr lang="es-MX" sz="1400" dirty="0" smtClean="0">
                <a:latin typeface="Century Gothic" panose="020B0502020202020204" pitchFamily="34" charset="0"/>
                <a:cs typeface="Arial" pitchFamily="34" charset="0"/>
              </a:rPr>
              <a:t>Aprendizajes esperados: son indicadores de logro, define lo que se espera del alumno. Gradúan conocimientos, habilidades, aptitudes y valores</a:t>
            </a:r>
            <a:endParaRPr lang="es-MX" sz="1400" dirty="0">
              <a:latin typeface="Century Gothic" panose="020B0502020202020204" pitchFamily="34" charset="0"/>
              <a:cs typeface="Arial" pitchFamily="34" charset="0"/>
            </a:endParaRPr>
          </a:p>
        </p:txBody>
      </p:sp>
      <p:sp>
        <p:nvSpPr>
          <p:cNvPr id="9" name="8 Rectángulo"/>
          <p:cNvSpPr/>
          <p:nvPr/>
        </p:nvSpPr>
        <p:spPr>
          <a:xfrm>
            <a:off x="2276872" y="6588224"/>
            <a:ext cx="1612354" cy="954107"/>
          </a:xfrm>
          <a:prstGeom prst="rect">
            <a:avLst/>
          </a:prstGeom>
        </p:spPr>
        <p:txBody>
          <a:bodyPr wrap="square">
            <a:spAutoFit/>
          </a:bodyPr>
          <a:lstStyle/>
          <a:p>
            <a:r>
              <a:rPr lang="es-MX" sz="1400" dirty="0" smtClean="0">
                <a:solidFill>
                  <a:srgbClr val="0070C0"/>
                </a:solidFill>
                <a:latin typeface="Century Gothic" panose="020B0502020202020204" pitchFamily="34" charset="0"/>
                <a:cs typeface="Arial" pitchFamily="34" charset="0"/>
              </a:rPr>
              <a:t>Usar materiales educativos</a:t>
            </a:r>
          </a:p>
          <a:p>
            <a:r>
              <a:rPr lang="es-MX" sz="1400" dirty="0" smtClean="0">
                <a:solidFill>
                  <a:srgbClr val="0070C0"/>
                </a:solidFill>
                <a:latin typeface="Century Gothic" panose="020B0502020202020204" pitchFamily="34" charset="0"/>
                <a:cs typeface="Arial" pitchFamily="34" charset="0"/>
              </a:rPr>
              <a:t>para favorecer el aprendizaje</a:t>
            </a:r>
            <a:endParaRPr lang="es-MX" sz="1400" dirty="0">
              <a:solidFill>
                <a:srgbClr val="0070C0"/>
              </a:solidFill>
              <a:latin typeface="Century Gothic" panose="020B0502020202020204" pitchFamily="34" charset="0"/>
              <a:cs typeface="Arial" pitchFamily="34" charset="0"/>
            </a:endParaRPr>
          </a:p>
        </p:txBody>
      </p:sp>
      <p:sp>
        <p:nvSpPr>
          <p:cNvPr id="10" name="9 Rectángulo"/>
          <p:cNvSpPr/>
          <p:nvPr/>
        </p:nvSpPr>
        <p:spPr>
          <a:xfrm>
            <a:off x="4077072" y="6372200"/>
            <a:ext cx="2448272" cy="1384995"/>
          </a:xfrm>
          <a:prstGeom prst="rect">
            <a:avLst/>
          </a:prstGeom>
        </p:spPr>
        <p:txBody>
          <a:bodyPr wrap="square">
            <a:spAutoFit/>
          </a:bodyPr>
          <a:lstStyle/>
          <a:p>
            <a:r>
              <a:rPr lang="es-MX" sz="1400" dirty="0">
                <a:latin typeface="Century Gothic" panose="020B0502020202020204" pitchFamily="34" charset="0"/>
                <a:cs typeface="Arial" pitchFamily="34" charset="0"/>
              </a:rPr>
              <a:t>Emplear: acervos de la biblioteca escolar y las del aula; audiovisuales, multimedia  e internet; y recursos educativos informáticos</a:t>
            </a:r>
          </a:p>
        </p:txBody>
      </p:sp>
      <p:sp>
        <p:nvSpPr>
          <p:cNvPr id="7" name="6 CuadroTexto"/>
          <p:cNvSpPr txBox="1"/>
          <p:nvPr/>
        </p:nvSpPr>
        <p:spPr>
          <a:xfrm rot="16200000">
            <a:off x="-2353996" y="3802269"/>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1751952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1196752" y="251520"/>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 name="3 Rectángulo"/>
          <p:cNvSpPr/>
          <p:nvPr/>
        </p:nvSpPr>
        <p:spPr>
          <a:xfrm>
            <a:off x="1556792" y="2411760"/>
            <a:ext cx="1706792" cy="523220"/>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Evaluar para aprender</a:t>
            </a:r>
          </a:p>
        </p:txBody>
      </p:sp>
      <p:sp>
        <p:nvSpPr>
          <p:cNvPr id="7" name="6 Rectángulo"/>
          <p:cNvSpPr/>
          <p:nvPr/>
        </p:nvSpPr>
        <p:spPr>
          <a:xfrm>
            <a:off x="3501008" y="899592"/>
            <a:ext cx="2880320" cy="3754874"/>
          </a:xfrm>
          <a:prstGeom prst="rect">
            <a:avLst/>
          </a:prstGeom>
        </p:spPr>
        <p:txBody>
          <a:bodyPr wrap="square">
            <a:spAutoFit/>
          </a:bodyPr>
          <a:lstStyle/>
          <a:p>
            <a:r>
              <a:rPr lang="es-MX" sz="1400" dirty="0" smtClean="0">
                <a:latin typeface="Century Gothic" panose="020B0502020202020204" pitchFamily="34" charset="0"/>
                <a:cs typeface="Arial" pitchFamily="34" charset="0"/>
              </a:rPr>
              <a:t>Permite obtener evidencias,  juicios y brindar retroalimentación.</a:t>
            </a:r>
          </a:p>
          <a:p>
            <a:r>
              <a:rPr lang="es-MX" sz="1400" dirty="0" smtClean="0">
                <a:latin typeface="Century Gothic" panose="020B0502020202020204" pitchFamily="34" charset="0"/>
                <a:cs typeface="Arial" pitchFamily="34" charset="0"/>
              </a:rPr>
              <a:t>Compartir con alumnos y padres de familia  lo que se espera que aprenda y los criterios de evaluación.</a:t>
            </a:r>
          </a:p>
          <a:p>
            <a:r>
              <a:rPr lang="es-MX" sz="1400" dirty="0" smtClean="0">
                <a:latin typeface="Century Gothic" panose="020B0502020202020204" pitchFamily="34" charset="0"/>
                <a:cs typeface="Arial" pitchFamily="34" charset="0"/>
              </a:rPr>
              <a:t>El docente realiza: evaluaciones diagnosticas, formativas y </a:t>
            </a:r>
            <a:r>
              <a:rPr lang="es-MX" sz="1400" dirty="0" err="1" smtClean="0">
                <a:latin typeface="Century Gothic" panose="020B0502020202020204" pitchFamily="34" charset="0"/>
                <a:cs typeface="Arial" pitchFamily="34" charset="0"/>
              </a:rPr>
              <a:t>sumativas</a:t>
            </a:r>
            <a:r>
              <a:rPr lang="es-MX" sz="1400" dirty="0" smtClean="0">
                <a:latin typeface="Century Gothic" panose="020B0502020202020204" pitchFamily="34" charset="0"/>
                <a:cs typeface="Arial" pitchFamily="34" charset="0"/>
              </a:rPr>
              <a:t>; autoevaluación,  </a:t>
            </a:r>
            <a:r>
              <a:rPr lang="es-MX" sz="1400" dirty="0" err="1" smtClean="0">
                <a:latin typeface="Century Gothic" panose="020B0502020202020204" pitchFamily="34" charset="0"/>
                <a:cs typeface="Arial" pitchFamily="34" charset="0"/>
              </a:rPr>
              <a:t>coevaluacion</a:t>
            </a:r>
            <a:r>
              <a:rPr lang="es-MX" sz="1400" dirty="0" smtClean="0">
                <a:latin typeface="Century Gothic" panose="020B0502020202020204" pitchFamily="34" charset="0"/>
                <a:cs typeface="Arial" pitchFamily="34" charset="0"/>
              </a:rPr>
              <a:t> entre los estudiantes, </a:t>
            </a:r>
            <a:r>
              <a:rPr lang="es-MX" sz="1400" dirty="0" err="1" smtClean="0">
                <a:latin typeface="Century Gothic" panose="020B0502020202020204" pitchFamily="34" charset="0"/>
                <a:cs typeface="Arial" pitchFamily="34" charset="0"/>
              </a:rPr>
              <a:t>heteroevaluación</a:t>
            </a:r>
            <a:r>
              <a:rPr lang="es-MX" sz="1400" dirty="0" smtClean="0">
                <a:latin typeface="Century Gothic" panose="020B0502020202020204" pitchFamily="34" charset="0"/>
                <a:cs typeface="Arial" pitchFamily="34" charset="0"/>
              </a:rPr>
              <a:t>.</a:t>
            </a:r>
          </a:p>
          <a:p>
            <a:r>
              <a:rPr lang="es-MX" sz="1400" dirty="0" smtClean="0">
                <a:latin typeface="Century Gothic" panose="020B0502020202020204" pitchFamily="34" charset="0"/>
                <a:cs typeface="Arial" pitchFamily="34" charset="0"/>
              </a:rPr>
              <a:t>Es un instrumento formativo y pedagógico, que determina si una estrategia es la mejor opción</a:t>
            </a:r>
            <a:endParaRPr lang="es-MX" sz="1400" dirty="0">
              <a:latin typeface="Century Gothic" panose="020B0502020202020204" pitchFamily="34" charset="0"/>
              <a:cs typeface="Arial" pitchFamily="34" charset="0"/>
            </a:endParaRPr>
          </a:p>
        </p:txBody>
      </p:sp>
      <p:sp>
        <p:nvSpPr>
          <p:cNvPr id="9" name="8 Rectángulo"/>
          <p:cNvSpPr/>
          <p:nvPr/>
        </p:nvSpPr>
        <p:spPr>
          <a:xfrm>
            <a:off x="1556792" y="6228184"/>
            <a:ext cx="1714500" cy="954107"/>
          </a:xfrm>
          <a:prstGeom prst="rect">
            <a:avLst/>
          </a:prstGeom>
        </p:spPr>
        <p:txBody>
          <a:bodyPr wrap="square">
            <a:spAutoFit/>
          </a:bodyPr>
          <a:lstStyle/>
          <a:p>
            <a:pPr algn="ctr"/>
            <a:r>
              <a:rPr lang="es-MX" sz="1400" dirty="0" smtClean="0">
                <a:solidFill>
                  <a:srgbClr val="0070C0"/>
                </a:solidFill>
                <a:latin typeface="Century Gothic" panose="020B0502020202020204" pitchFamily="34" charset="0"/>
                <a:cs typeface="Arial" pitchFamily="34" charset="0"/>
              </a:rPr>
              <a:t>Favorecer la inclusión para atender a la diversidad</a:t>
            </a:r>
            <a:endParaRPr lang="es-MX" sz="1400" dirty="0">
              <a:solidFill>
                <a:srgbClr val="0070C0"/>
              </a:solidFill>
              <a:latin typeface="Century Gothic" panose="020B0502020202020204" pitchFamily="34" charset="0"/>
              <a:cs typeface="Arial" pitchFamily="34" charset="0"/>
            </a:endParaRPr>
          </a:p>
        </p:txBody>
      </p:sp>
      <p:sp>
        <p:nvSpPr>
          <p:cNvPr id="12" name="11 Rectángulo"/>
          <p:cNvSpPr/>
          <p:nvPr/>
        </p:nvSpPr>
        <p:spPr>
          <a:xfrm>
            <a:off x="3439497" y="5436096"/>
            <a:ext cx="3154660" cy="2677656"/>
          </a:xfrm>
          <a:prstGeom prst="rect">
            <a:avLst/>
          </a:prstGeom>
        </p:spPr>
        <p:txBody>
          <a:bodyPr wrap="square">
            <a:spAutoFit/>
          </a:bodyPr>
          <a:lstStyle/>
          <a:p>
            <a:r>
              <a:rPr lang="es-MX" sz="1400" dirty="0" smtClean="0">
                <a:latin typeface="Century Gothic" panose="020B0502020202020204" pitchFamily="34" charset="0"/>
                <a:cs typeface="Arial" pitchFamily="34" charset="0"/>
              </a:rPr>
              <a:t>La educación es pertinente porque que valora, protege y desarrolla las culturas, sus visiones y conocimientos; es inclusiva porque reduce la desigualdad al acceso a las oportunidades y evita la discriminación.</a:t>
            </a:r>
          </a:p>
          <a:p>
            <a:r>
              <a:rPr lang="es-MX" sz="1400" dirty="0" smtClean="0">
                <a:latin typeface="Century Gothic" panose="020B0502020202020204" pitchFamily="34" charset="0"/>
                <a:cs typeface="Arial" pitchFamily="34" charset="0"/>
              </a:rPr>
              <a:t>Promover el reconocimiento de la pluralidad social, lingüística y cultura así como fomentar que la diversidad pueda apreciarse y practicarse</a:t>
            </a:r>
            <a:endParaRPr lang="es-MX" sz="1400" dirty="0">
              <a:latin typeface="Century Gothic" panose="020B0502020202020204" pitchFamily="34" charset="0"/>
              <a:cs typeface="Arial" pitchFamily="34" charset="0"/>
            </a:endParaRPr>
          </a:p>
        </p:txBody>
      </p:sp>
      <p:sp>
        <p:nvSpPr>
          <p:cNvPr id="8" name="7 CuadroTexto"/>
          <p:cNvSpPr txBox="1"/>
          <p:nvPr/>
        </p:nvSpPr>
        <p:spPr>
          <a:xfrm rot="16200000">
            <a:off x="-2542636" y="3730260"/>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2970750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44824" y="2195736"/>
            <a:ext cx="1983059" cy="523220"/>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Incorporar temas de relevancia social</a:t>
            </a:r>
          </a:p>
        </p:txBody>
      </p:sp>
      <p:sp>
        <p:nvSpPr>
          <p:cNvPr id="3" name="2 Abrir llave"/>
          <p:cNvSpPr/>
          <p:nvPr/>
        </p:nvSpPr>
        <p:spPr>
          <a:xfrm>
            <a:off x="1124744" y="251520"/>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5 Rectángulo"/>
          <p:cNvSpPr/>
          <p:nvPr/>
        </p:nvSpPr>
        <p:spPr>
          <a:xfrm>
            <a:off x="4005064" y="683568"/>
            <a:ext cx="2592288" cy="3754874"/>
          </a:xfrm>
          <a:prstGeom prst="rect">
            <a:avLst/>
          </a:prstGeom>
        </p:spPr>
        <p:txBody>
          <a:bodyPr wrap="square">
            <a:spAutoFit/>
          </a:bodyPr>
          <a:lstStyle/>
          <a:p>
            <a:r>
              <a:rPr lang="es-MX" sz="1400" dirty="0" smtClean="0">
                <a:latin typeface="Century Gothic" panose="020B0502020202020204" pitchFamily="34" charset="0"/>
                <a:cs typeface="Arial" pitchFamily="34" charset="0"/>
              </a:rPr>
              <a:t>Abordar te mas que contribuyan a la formación critica, responsable y participativa en la sociedad.</a:t>
            </a:r>
          </a:p>
          <a:p>
            <a:r>
              <a:rPr lang="es-MX" sz="1400" dirty="0" smtClean="0">
                <a:latin typeface="Century Gothic" panose="020B0502020202020204" pitchFamily="34" charset="0"/>
                <a:cs typeface="Arial" pitchFamily="34" charset="0"/>
              </a:rPr>
              <a:t>Favorecen valores y actitudes, conocimientos y  habilidades , se refieren a la diversidad, equidad de género, la educación para la salud, la educación sexual, ambiental, financiera, del consumidos, prevención de </a:t>
            </a:r>
            <a:r>
              <a:rPr lang="es-MX" sz="1400" dirty="0" err="1" smtClean="0">
                <a:latin typeface="Century Gothic" panose="020B0502020202020204" pitchFamily="34" charset="0"/>
                <a:cs typeface="Arial" pitchFamily="34" charset="0"/>
              </a:rPr>
              <a:t>bulliyng</a:t>
            </a:r>
            <a:r>
              <a:rPr lang="es-MX" sz="1400" dirty="0" smtClean="0">
                <a:latin typeface="Century Gothic" panose="020B0502020202020204" pitchFamily="34" charset="0"/>
                <a:cs typeface="Arial" pitchFamily="34" charset="0"/>
              </a:rPr>
              <a:t>, educación para la paz, educación vial en valores y en ciudadanía</a:t>
            </a:r>
            <a:endParaRPr lang="es-MX" sz="1400" dirty="0">
              <a:latin typeface="Century Gothic" panose="020B0502020202020204" pitchFamily="34" charset="0"/>
              <a:cs typeface="Arial" pitchFamily="34" charset="0"/>
            </a:endParaRPr>
          </a:p>
        </p:txBody>
      </p:sp>
      <p:sp>
        <p:nvSpPr>
          <p:cNvPr id="9" name="8 Rectángulo"/>
          <p:cNvSpPr/>
          <p:nvPr/>
        </p:nvSpPr>
        <p:spPr>
          <a:xfrm>
            <a:off x="1556792" y="6444208"/>
            <a:ext cx="2266477" cy="954107"/>
          </a:xfrm>
          <a:prstGeom prst="rect">
            <a:avLst/>
          </a:prstGeom>
        </p:spPr>
        <p:txBody>
          <a:bodyPr wrap="square">
            <a:spAutoFit/>
          </a:bodyPr>
          <a:lstStyle/>
          <a:p>
            <a:pPr algn="ctr"/>
            <a:r>
              <a:rPr lang="es-MX" sz="1400" dirty="0" smtClean="0">
                <a:solidFill>
                  <a:srgbClr val="0070C0"/>
                </a:solidFill>
                <a:latin typeface="Century Gothic" panose="020B0502020202020204" pitchFamily="34" charset="0"/>
                <a:cs typeface="Arial" pitchFamily="34" charset="0"/>
              </a:rPr>
              <a:t>Renovar el pacto entre el estudiante,</a:t>
            </a:r>
          </a:p>
          <a:p>
            <a:pPr algn="ctr"/>
            <a:r>
              <a:rPr lang="es-MX" sz="1400" dirty="0" smtClean="0">
                <a:solidFill>
                  <a:srgbClr val="0070C0"/>
                </a:solidFill>
                <a:latin typeface="Century Gothic" panose="020B0502020202020204" pitchFamily="34" charset="0"/>
                <a:cs typeface="Arial" pitchFamily="34" charset="0"/>
              </a:rPr>
              <a:t>el docente, la familia y la escuela</a:t>
            </a:r>
            <a:endParaRPr lang="es-MX" sz="1400" dirty="0">
              <a:solidFill>
                <a:srgbClr val="0070C0"/>
              </a:solidFill>
              <a:latin typeface="Century Gothic" panose="020B0502020202020204" pitchFamily="34" charset="0"/>
              <a:cs typeface="Arial" pitchFamily="34" charset="0"/>
            </a:endParaRPr>
          </a:p>
        </p:txBody>
      </p:sp>
      <p:sp>
        <p:nvSpPr>
          <p:cNvPr id="12" name="11 Rectángulo"/>
          <p:cNvSpPr/>
          <p:nvPr/>
        </p:nvSpPr>
        <p:spPr>
          <a:xfrm>
            <a:off x="4005064" y="6012160"/>
            <a:ext cx="2592288" cy="1815882"/>
          </a:xfrm>
          <a:prstGeom prst="rect">
            <a:avLst/>
          </a:prstGeom>
        </p:spPr>
        <p:txBody>
          <a:bodyPr wrap="square">
            <a:spAutoFit/>
          </a:bodyPr>
          <a:lstStyle/>
          <a:p>
            <a:r>
              <a:rPr lang="es-MX" sz="1400" dirty="0" smtClean="0">
                <a:latin typeface="Century Gothic" panose="020B0502020202020204" pitchFamily="34" charset="0"/>
                <a:cs typeface="Arial" pitchFamily="34" charset="0"/>
              </a:rPr>
              <a:t>Promover normas que regulen la convivencia diaria, establecer vínculos entre los derechos y responsabilidades.</a:t>
            </a:r>
          </a:p>
          <a:p>
            <a:r>
              <a:rPr lang="es-MX" sz="1400" dirty="0" smtClean="0">
                <a:latin typeface="Century Gothic" panose="020B0502020202020204" pitchFamily="34" charset="0"/>
                <a:cs typeface="Arial" pitchFamily="34" charset="0"/>
              </a:rPr>
              <a:t>Elaborar normas de manera conjunta y revisarlas periódicamente</a:t>
            </a:r>
            <a:endParaRPr lang="es-MX" sz="1400" dirty="0">
              <a:latin typeface="Century Gothic" panose="020B0502020202020204" pitchFamily="34" charset="0"/>
              <a:cs typeface="Arial" pitchFamily="34" charset="0"/>
            </a:endParaRPr>
          </a:p>
        </p:txBody>
      </p:sp>
      <p:sp>
        <p:nvSpPr>
          <p:cNvPr id="8" name="7 CuadroTexto"/>
          <p:cNvSpPr txBox="1"/>
          <p:nvPr/>
        </p:nvSpPr>
        <p:spPr>
          <a:xfrm rot="16200000">
            <a:off x="-2542636" y="3730260"/>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3856594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brir llave"/>
          <p:cNvSpPr/>
          <p:nvPr/>
        </p:nvSpPr>
        <p:spPr>
          <a:xfrm>
            <a:off x="980728" y="323528"/>
            <a:ext cx="825253" cy="8317432"/>
          </a:xfrm>
          <a:prstGeom prst="leftBrace">
            <a:avLst>
              <a:gd name="adj1" fmla="val 65620"/>
              <a:gd name="adj2" fmla="val 49585"/>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 name="2 Rectángulo"/>
          <p:cNvSpPr/>
          <p:nvPr/>
        </p:nvSpPr>
        <p:spPr>
          <a:xfrm>
            <a:off x="1556792" y="2483768"/>
            <a:ext cx="2137124" cy="307777"/>
          </a:xfrm>
          <a:prstGeom prst="rect">
            <a:avLst/>
          </a:prstGeom>
        </p:spPr>
        <p:txBody>
          <a:bodyPr wrap="none">
            <a:spAutoFit/>
          </a:bodyPr>
          <a:lstStyle/>
          <a:p>
            <a:r>
              <a:rPr lang="es-MX" sz="1400" dirty="0">
                <a:solidFill>
                  <a:srgbClr val="0070C0"/>
                </a:solidFill>
                <a:latin typeface="Century Gothic" panose="020B0502020202020204" pitchFamily="34" charset="0"/>
                <a:cs typeface="Arial" pitchFamily="34" charset="0"/>
              </a:rPr>
              <a:t>Reorientar el liderazgo</a:t>
            </a:r>
          </a:p>
        </p:txBody>
      </p:sp>
      <p:sp>
        <p:nvSpPr>
          <p:cNvPr id="6" name="5 Rectángulo"/>
          <p:cNvSpPr/>
          <p:nvPr/>
        </p:nvSpPr>
        <p:spPr>
          <a:xfrm>
            <a:off x="3717032" y="1038085"/>
            <a:ext cx="2736304" cy="3108543"/>
          </a:xfrm>
          <a:prstGeom prst="rect">
            <a:avLst/>
          </a:prstGeom>
        </p:spPr>
        <p:txBody>
          <a:bodyPr wrap="square">
            <a:spAutoFit/>
          </a:bodyPr>
          <a:lstStyle/>
          <a:p>
            <a:r>
              <a:rPr lang="es-MX" sz="1400" dirty="0" smtClean="0">
                <a:latin typeface="Century Gothic" panose="020B0502020202020204" pitchFamily="34" charset="0"/>
                <a:cs typeface="Arial" pitchFamily="34" charset="0"/>
              </a:rPr>
              <a:t>Implica un compromiso personal y con el grupo, requiere de la participación activa, de estudiantes, directivos, docentes, padres de familia y otros actores.</a:t>
            </a:r>
          </a:p>
          <a:p>
            <a:r>
              <a:rPr lang="es-MX" sz="1400" dirty="0" smtClean="0">
                <a:latin typeface="Century Gothic" panose="020B0502020202020204" pitchFamily="34" charset="0"/>
                <a:cs typeface="Arial" pitchFamily="34" charset="0"/>
              </a:rPr>
              <a:t>Características del liderazgo, creatividad colectiva, visión de futuro, innovación para la transformación, fortalecimiento de la gestión, promoción del </a:t>
            </a:r>
            <a:r>
              <a:rPr lang="es-MX" sz="1400" smtClean="0">
                <a:latin typeface="Century Gothic" panose="020B0502020202020204" pitchFamily="34" charset="0"/>
                <a:cs typeface="Arial" pitchFamily="34" charset="0"/>
              </a:rPr>
              <a:t>trabajo colaborativo, </a:t>
            </a:r>
            <a:r>
              <a:rPr lang="es-MX" sz="1400" dirty="0" smtClean="0">
                <a:latin typeface="Century Gothic" panose="020B0502020202020204" pitchFamily="34" charset="0"/>
                <a:cs typeface="Arial" pitchFamily="34" charset="0"/>
              </a:rPr>
              <a:t>la asesoría y la orientación</a:t>
            </a:r>
            <a:endParaRPr lang="es-MX" sz="1400" dirty="0">
              <a:latin typeface="Century Gothic" panose="020B0502020202020204" pitchFamily="34" charset="0"/>
              <a:cs typeface="Arial" pitchFamily="34" charset="0"/>
            </a:endParaRPr>
          </a:p>
        </p:txBody>
      </p:sp>
      <p:sp>
        <p:nvSpPr>
          <p:cNvPr id="7" name="6 Rectángulo"/>
          <p:cNvSpPr/>
          <p:nvPr/>
        </p:nvSpPr>
        <p:spPr>
          <a:xfrm>
            <a:off x="1412776" y="6300192"/>
            <a:ext cx="2290242" cy="738664"/>
          </a:xfrm>
          <a:prstGeom prst="rect">
            <a:avLst/>
          </a:prstGeom>
        </p:spPr>
        <p:txBody>
          <a:bodyPr wrap="square">
            <a:spAutoFit/>
          </a:bodyPr>
          <a:lstStyle/>
          <a:p>
            <a:pPr algn="ctr"/>
            <a:r>
              <a:rPr lang="es-MX" sz="1400" dirty="0">
                <a:solidFill>
                  <a:srgbClr val="0070C0"/>
                </a:solidFill>
                <a:latin typeface="Century Gothic" panose="020B0502020202020204" pitchFamily="34" charset="0"/>
                <a:cs typeface="Arial" pitchFamily="34" charset="0"/>
              </a:rPr>
              <a:t>La tutoría y la asesoría académica a la escuela</a:t>
            </a:r>
          </a:p>
        </p:txBody>
      </p:sp>
      <p:sp>
        <p:nvSpPr>
          <p:cNvPr id="10" name="9 Rectángulo"/>
          <p:cNvSpPr/>
          <p:nvPr/>
        </p:nvSpPr>
        <p:spPr>
          <a:xfrm>
            <a:off x="3861048" y="5292080"/>
            <a:ext cx="2736304" cy="3108543"/>
          </a:xfrm>
          <a:prstGeom prst="rect">
            <a:avLst/>
          </a:prstGeom>
        </p:spPr>
        <p:txBody>
          <a:bodyPr wrap="square">
            <a:spAutoFit/>
          </a:bodyPr>
          <a:lstStyle/>
          <a:p>
            <a:r>
              <a:rPr lang="es-MX" sz="1400" dirty="0" smtClean="0">
                <a:latin typeface="Century Gothic" panose="020B0502020202020204" pitchFamily="34" charset="0"/>
                <a:cs typeface="Arial" pitchFamily="34" charset="0"/>
              </a:rPr>
              <a:t>Es el conjunto de alternativas  de atención individualizada que parte de un diagnostico, se dirige a: estudiantes que presentan rezago educativo o con actitudes sobresalientes; para  los maestros dominios específicos.</a:t>
            </a:r>
          </a:p>
          <a:p>
            <a:r>
              <a:rPr lang="es-MX" sz="1400" dirty="0" smtClean="0">
                <a:latin typeface="Century Gothic" panose="020B0502020202020204" pitchFamily="34" charset="0"/>
                <a:cs typeface="Arial" pitchFamily="34" charset="0"/>
              </a:rPr>
              <a:t>la asesoría, es un acompañamiento docente para  comprender e implementar las propuestas curriculares</a:t>
            </a:r>
            <a:endParaRPr lang="es-MX" sz="1400" dirty="0">
              <a:latin typeface="Century Gothic" panose="020B0502020202020204" pitchFamily="34" charset="0"/>
              <a:cs typeface="Arial" pitchFamily="34" charset="0"/>
            </a:endParaRPr>
          </a:p>
        </p:txBody>
      </p:sp>
      <p:sp>
        <p:nvSpPr>
          <p:cNvPr id="8" name="7 CuadroTexto"/>
          <p:cNvSpPr txBox="1"/>
          <p:nvPr/>
        </p:nvSpPr>
        <p:spPr>
          <a:xfrm rot="16200000">
            <a:off x="-2542636" y="3730260"/>
            <a:ext cx="6408712" cy="1323439"/>
          </a:xfrm>
          <a:prstGeom prst="rect">
            <a:avLst/>
          </a:prstGeom>
          <a:noFill/>
        </p:spPr>
        <p:txBody>
          <a:bodyPr wrap="square" rtlCol="0">
            <a:spAutoFit/>
          </a:bodyPr>
          <a:lstStyle/>
          <a:p>
            <a:pPr algn="ctr"/>
            <a:r>
              <a:rPr lang="es-MX" sz="4000" b="1" dirty="0" smtClean="0">
                <a:solidFill>
                  <a:srgbClr val="FFC000"/>
                </a:solidFill>
                <a:latin typeface="Century Gothic" panose="020B0502020202020204" pitchFamily="34" charset="0"/>
              </a:rPr>
              <a:t>Principios Psicopedagógicos </a:t>
            </a:r>
            <a:endParaRPr lang="es-MX" sz="40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370261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80728" y="539552"/>
            <a:ext cx="5616624" cy="2308324"/>
          </a:xfrm>
          <a:prstGeom prst="rect">
            <a:avLst/>
          </a:prstGeom>
          <a:noFill/>
        </p:spPr>
        <p:txBody>
          <a:bodyPr wrap="square" rtlCol="0">
            <a:spAutoFit/>
          </a:bodyPr>
          <a:lstStyle/>
          <a:p>
            <a:pPr algn="ctr"/>
            <a:r>
              <a:rPr lang="es-MX" b="1" dirty="0" smtClean="0"/>
              <a:t>Conclusión</a:t>
            </a:r>
          </a:p>
          <a:p>
            <a:pPr algn="ctr"/>
            <a:endParaRPr lang="es-MX" b="1" dirty="0"/>
          </a:p>
          <a:p>
            <a:pPr algn="just"/>
            <a:r>
              <a:rPr lang="es-MX" dirty="0" smtClean="0"/>
              <a:t>El realizar esta actividad nos permitió conocer mas a fondo los fundamentos que sustentan el plan de estudios 2011, lo cual nos brinda la posibilidad de desempeñarnos mejor, al conocer de que manera podemos lograr los propósitos establecidos para ofrecer una educación de calidad. </a:t>
            </a:r>
            <a:endParaRPr lang="es-MX" dirty="0"/>
          </a:p>
        </p:txBody>
      </p:sp>
    </p:spTree>
    <p:extLst>
      <p:ext uri="{BB962C8B-B14F-4D97-AF65-F5344CB8AC3E}">
        <p14:creationId xmlns:p14="http://schemas.microsoft.com/office/powerpoint/2010/main" val="34538754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847</Words>
  <Application>Microsoft Office PowerPoint</Application>
  <PresentationFormat>Presentación en pantalla (4:3)</PresentationFormat>
  <Paragraphs>89</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chelsa arana</dc:creator>
  <cp:lastModifiedBy>Citlaly</cp:lastModifiedBy>
  <cp:revision>15</cp:revision>
  <dcterms:created xsi:type="dcterms:W3CDTF">2015-02-10T14:20:45Z</dcterms:created>
  <dcterms:modified xsi:type="dcterms:W3CDTF">2015-02-14T03:32:51Z</dcterms:modified>
</cp:coreProperties>
</file>