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34475" cy="12179300" type="ledg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228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3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57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604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59" y="648435"/>
            <a:ext cx="1969621" cy="1032139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35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87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49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/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539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174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1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28"/>
            <a:ext cx="3864310" cy="654355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1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28"/>
            <a:ext cx="3883342" cy="654355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220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702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698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6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173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6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269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5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5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4BF63-F3E0-46FF-8489-35E58573C2D4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5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3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FE28D-78AE-4039-801E-3042F2D58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51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CuadroTexto"/>
          <p:cNvSpPr txBox="1"/>
          <p:nvPr/>
        </p:nvSpPr>
        <p:spPr>
          <a:xfrm>
            <a:off x="478749" y="4059574"/>
            <a:ext cx="799578" cy="41759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1998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itchFamily="34" charset="0"/>
                <a:cs typeface="Arial" pitchFamily="34" charset="0"/>
              </a:rPr>
              <a:t>Conceptos psicopedagógicos</a:t>
            </a:r>
          </a:p>
          <a:p>
            <a:pPr algn="ctr"/>
            <a:endParaRPr lang="es-MX" sz="1998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157873" y="529390"/>
            <a:ext cx="509028" cy="10584150"/>
          </a:xfrm>
          <a:prstGeom prst="leftBrace">
            <a:avLst>
              <a:gd name="adj1" fmla="val 65620"/>
              <a:gd name="adj2" fmla="val 4958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799"/>
          </a:p>
        </p:txBody>
      </p:sp>
      <p:sp>
        <p:nvSpPr>
          <p:cNvPr id="12" name="2 Rectángulo"/>
          <p:cNvSpPr/>
          <p:nvPr/>
        </p:nvSpPr>
        <p:spPr>
          <a:xfrm>
            <a:off x="1525931" y="5070187"/>
            <a:ext cx="2304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itchFamily="34" charset="0"/>
                <a:cs typeface="Arial" pitchFamily="34" charset="0"/>
              </a:rPr>
              <a:t>Generar ambientes </a:t>
            </a:r>
            <a:endParaRPr lang="es-MX" sz="1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400" i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1400" i="1" dirty="0">
                <a:latin typeface="Arial" pitchFamily="34" charset="0"/>
                <a:cs typeface="Arial" pitchFamily="34" charset="0"/>
              </a:rPr>
              <a:t>aprendizaje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5 Rectángulo"/>
          <p:cNvSpPr/>
          <p:nvPr/>
        </p:nvSpPr>
        <p:spPr>
          <a:xfrm>
            <a:off x="3798584" y="4752643"/>
            <a:ext cx="502163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Desarrollar un espacio donde exista comunicación y las interacciones que posibiliten el aprendizaje.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Hay que tomar en cuenta el aprendizaje que se espera lograr, tomar en cuenta el contexto, los materiales educativos y las interacciones entre los alumnos y maestros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8 Rectángulo"/>
          <p:cNvSpPr/>
          <p:nvPr/>
        </p:nvSpPr>
        <p:spPr>
          <a:xfrm>
            <a:off x="1666901" y="6451689"/>
            <a:ext cx="21164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Trabajar en colaboración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para construir el aprendizaje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1 Rectángulo"/>
          <p:cNvSpPr/>
          <p:nvPr/>
        </p:nvSpPr>
        <p:spPr>
          <a:xfrm>
            <a:off x="3798584" y="6045893"/>
            <a:ext cx="49567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Es necesario que la escuela promueva el trabajo colaborativo para orientar el descubrimiento, la búsqueda de soluciones, coincidencias y diferencias.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Se debe de considerar que sean inclusivo, que defina metas, favorezca el liderazgo compartido, permite el intercambio de recursos, desarrolla el sentido de responsabilidad, que se realice en entornos presenciales y virtuales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3027646" y="6601986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17" name="Flecha derecha 16"/>
          <p:cNvSpPr/>
          <p:nvPr/>
        </p:nvSpPr>
        <p:spPr>
          <a:xfrm>
            <a:off x="3085731" y="5165752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18" name="2 Rectángulo"/>
          <p:cNvSpPr/>
          <p:nvPr/>
        </p:nvSpPr>
        <p:spPr>
          <a:xfrm>
            <a:off x="1624111" y="8112309"/>
            <a:ext cx="190038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itchFamily="34" charset="0"/>
                <a:cs typeface="Arial" pitchFamily="34" charset="0"/>
              </a:rPr>
              <a:t>Poner énfasis en el desarrollo de competencias, el logro de los Estándares Curriculares y los aprendizajes esperados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5 Rectángulo"/>
          <p:cNvSpPr/>
          <p:nvPr/>
        </p:nvSpPr>
        <p:spPr>
          <a:xfrm>
            <a:off x="3772101" y="7985474"/>
            <a:ext cx="51129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Competencia: es la capacidad de responder a situaciones, implica saber hacer con saber, y valorar consecuencias.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Estándares curriculares: son descriptores de logro , define lo que el alumno demuestra al concluir un periodo escolar, y sintetiza los aprendizajes esperados,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Aprendizajes esperados: son indicadores de logro, define lo que se espera del alumno. Gradúan conocimientos, habilidades, aptitudes y valores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8 Rectángulo"/>
          <p:cNvSpPr/>
          <p:nvPr/>
        </p:nvSpPr>
        <p:spPr>
          <a:xfrm>
            <a:off x="1548744" y="10159432"/>
            <a:ext cx="16123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Usar materiales educativos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para favorecer el aprendizaje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9 Rectángulo"/>
          <p:cNvSpPr/>
          <p:nvPr/>
        </p:nvSpPr>
        <p:spPr>
          <a:xfrm>
            <a:off x="3783311" y="10275967"/>
            <a:ext cx="503690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Emplear: acervos de la biblioteca escolar y las del aula; audiovisuales, multimedia  e internet; y recursos educativos informáticos</a:t>
            </a:r>
          </a:p>
        </p:txBody>
      </p:sp>
      <p:sp>
        <p:nvSpPr>
          <p:cNvPr id="22" name="Flecha derecha 21"/>
          <p:cNvSpPr/>
          <p:nvPr/>
        </p:nvSpPr>
        <p:spPr>
          <a:xfrm>
            <a:off x="3027645" y="10305721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23" name="Flecha derecha 22"/>
          <p:cNvSpPr/>
          <p:nvPr/>
        </p:nvSpPr>
        <p:spPr>
          <a:xfrm>
            <a:off x="3080009" y="8665112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26" name="Flecha derecha 25"/>
          <p:cNvSpPr/>
          <p:nvPr/>
        </p:nvSpPr>
        <p:spPr>
          <a:xfrm>
            <a:off x="2868203" y="1647154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27" name="Flecha derecha 26"/>
          <p:cNvSpPr/>
          <p:nvPr/>
        </p:nvSpPr>
        <p:spPr>
          <a:xfrm>
            <a:off x="2868203" y="3632433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28" name="3 Rectángulo"/>
          <p:cNvSpPr/>
          <p:nvPr/>
        </p:nvSpPr>
        <p:spPr>
          <a:xfrm>
            <a:off x="1533639" y="1647154"/>
            <a:ext cx="1706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itchFamily="34" charset="0"/>
                <a:cs typeface="Arial" pitchFamily="34" charset="0"/>
              </a:rPr>
              <a:t>Evaluar para aprender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6 Rectángulo"/>
          <p:cNvSpPr/>
          <p:nvPr/>
        </p:nvSpPr>
        <p:spPr>
          <a:xfrm>
            <a:off x="3757284" y="851668"/>
            <a:ext cx="51912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Permite obtener evidencias, obtener juicios y brindar retroalimentación.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Compartir con alumnos y padres de familia  lo que se espera que aprenda y los criterios de evaluación.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El docente realiza: evaluaciones diagnosticas, formativas y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sumativas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; autoevaluación, 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coevaluacion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 entre los estudiantes,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heteroevaluación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Es un instrumento formativo y pedagógico, que determina si una estrategia es la mejor opción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8 Rectángulo"/>
          <p:cNvSpPr/>
          <p:nvPr/>
        </p:nvSpPr>
        <p:spPr>
          <a:xfrm>
            <a:off x="1525931" y="3382313"/>
            <a:ext cx="17145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Favorecer la inclusión para atender a la diversidad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11 Rectángulo"/>
          <p:cNvSpPr/>
          <p:nvPr/>
        </p:nvSpPr>
        <p:spPr>
          <a:xfrm>
            <a:off x="3757284" y="3125339"/>
            <a:ext cx="519126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La educación es pertinente porque que valora, protege y desarrolla las culturas y sus visiones y conocimientos; es inclusiva porque reduce la desigualdad al acceso a las oportunidades y evita la discriminación.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Promover el reconocimiento de la pluralidad social, lingüística y cultura y fomentar que la diversidad pueda apreciarse y practicarse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09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CuadroTexto"/>
          <p:cNvSpPr txBox="1"/>
          <p:nvPr/>
        </p:nvSpPr>
        <p:spPr>
          <a:xfrm>
            <a:off x="503527" y="3858418"/>
            <a:ext cx="799578" cy="417599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MX" sz="1998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itchFamily="34" charset="0"/>
                <a:cs typeface="Arial" pitchFamily="34" charset="0"/>
              </a:rPr>
              <a:t>Conceptos psicopedagógicos</a:t>
            </a:r>
          </a:p>
          <a:p>
            <a:pPr algn="ctr"/>
            <a:endParaRPr lang="es-MX" sz="1998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157872" y="398043"/>
            <a:ext cx="561691" cy="11172651"/>
          </a:xfrm>
          <a:prstGeom prst="leftBrace">
            <a:avLst>
              <a:gd name="adj1" fmla="val 65620"/>
              <a:gd name="adj2" fmla="val 4958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799"/>
          </a:p>
        </p:txBody>
      </p:sp>
      <p:sp>
        <p:nvSpPr>
          <p:cNvPr id="8" name="Flecha derecha 7"/>
          <p:cNvSpPr/>
          <p:nvPr/>
        </p:nvSpPr>
        <p:spPr>
          <a:xfrm>
            <a:off x="3023365" y="6603853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9" name="Flecha derecha 8"/>
          <p:cNvSpPr/>
          <p:nvPr/>
        </p:nvSpPr>
        <p:spPr>
          <a:xfrm>
            <a:off x="3075728" y="4931706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10" name="Flecha derecha 9"/>
          <p:cNvSpPr/>
          <p:nvPr/>
        </p:nvSpPr>
        <p:spPr>
          <a:xfrm>
            <a:off x="3120673" y="10292614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11" name="Flecha derecha 10"/>
          <p:cNvSpPr/>
          <p:nvPr/>
        </p:nvSpPr>
        <p:spPr>
          <a:xfrm>
            <a:off x="3049848" y="8448459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16" name="1 Rectángulo"/>
          <p:cNvSpPr/>
          <p:nvPr/>
        </p:nvSpPr>
        <p:spPr>
          <a:xfrm>
            <a:off x="1643666" y="4742579"/>
            <a:ext cx="157885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itchFamily="34" charset="0"/>
                <a:cs typeface="Arial" pitchFamily="34" charset="0"/>
              </a:rPr>
              <a:t>Incorporar temas de relevancia social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5 Rectángulo"/>
          <p:cNvSpPr/>
          <p:nvPr/>
        </p:nvSpPr>
        <p:spPr>
          <a:xfrm>
            <a:off x="3912210" y="4468239"/>
            <a:ext cx="521798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Abordar te mas que contribuyan a la formación critica, responsable y participativa en la sociedad.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Favorecen valores y actitudes, conocimientos y  habilidades y se refieren a la diversidad, equidad de género, la educación para la salud, la educación sexual, ambiental, financiera, del consumidos, prevención de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bullying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, educación para la paz, educación vial en valores y en ciudadanía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8 Rectángulo"/>
          <p:cNvSpPr/>
          <p:nvPr/>
        </p:nvSpPr>
        <p:spPr>
          <a:xfrm>
            <a:off x="1646236" y="6134012"/>
            <a:ext cx="16688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Renovar el pacto entre el estudiante,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el docente, la familia y la escuela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1 Rectángulo"/>
          <p:cNvSpPr/>
          <p:nvPr/>
        </p:nvSpPr>
        <p:spPr>
          <a:xfrm>
            <a:off x="3912209" y="6525827"/>
            <a:ext cx="49752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Promover normas que regulen la convivencia diaria, establecer vínculos entre los derechos y responsabilidades.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Elaborar normas de manera conjunta y revisarlas periódicamente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2 Rectángulo"/>
          <p:cNvSpPr/>
          <p:nvPr/>
        </p:nvSpPr>
        <p:spPr>
          <a:xfrm>
            <a:off x="1619831" y="8379110"/>
            <a:ext cx="1555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itchFamily="34" charset="0"/>
                <a:cs typeface="Arial" pitchFamily="34" charset="0"/>
              </a:rPr>
              <a:t>Reorientar el liderazgo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5 Rectángulo"/>
          <p:cNvSpPr/>
          <p:nvPr/>
        </p:nvSpPr>
        <p:spPr>
          <a:xfrm>
            <a:off x="3907930" y="7987202"/>
            <a:ext cx="522226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Implica un compromiso personal y con el grupo, requiere de la participación activa, de estudiantes, directivos, docentes, padres de familia y otros actores.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Características del liderazgo, creatividad colectiva, visión de futuro, innovación para la transformación, fortalecimiento de la gestión, promoción del trabajo colaborativo y la asesoría y la orientación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6 Rectángulo"/>
          <p:cNvSpPr/>
          <p:nvPr/>
        </p:nvSpPr>
        <p:spPr>
          <a:xfrm>
            <a:off x="1470712" y="10089398"/>
            <a:ext cx="20198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i="1" dirty="0">
                <a:latin typeface="Arial" pitchFamily="34" charset="0"/>
                <a:cs typeface="Arial" pitchFamily="34" charset="0"/>
              </a:rPr>
              <a:t>La tutoría y la asesoría académica a la escuela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9 Rectángulo"/>
          <p:cNvSpPr/>
          <p:nvPr/>
        </p:nvSpPr>
        <p:spPr>
          <a:xfrm>
            <a:off x="3938929" y="9828420"/>
            <a:ext cx="51912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Es el conjunto de alternativas  de atención individualizada que parte de un diagnostico, se dirige a: estudiantes que presentan rezago educativo o con actitudes sobresalientes; para  los maestros dominios específicos.</a:t>
            </a:r>
          </a:p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la asesoría, es un acompañamiento docente para  comprender e implementar las propuestas curriculares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6 Rectángulo"/>
          <p:cNvSpPr/>
          <p:nvPr/>
        </p:nvSpPr>
        <p:spPr>
          <a:xfrm>
            <a:off x="1642702" y="871509"/>
            <a:ext cx="1980994" cy="95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399" i="1" dirty="0">
                <a:latin typeface="Arial" pitchFamily="34" charset="0"/>
                <a:cs typeface="Arial" pitchFamily="34" charset="0"/>
              </a:rPr>
              <a:t>Centrar la atención en los estudiantes y en sus procesos de aprendizaje</a:t>
            </a:r>
            <a:endParaRPr lang="es-MX" sz="139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14 Rectángulo"/>
          <p:cNvSpPr/>
          <p:nvPr/>
        </p:nvSpPr>
        <p:spPr>
          <a:xfrm>
            <a:off x="3953554" y="714748"/>
            <a:ext cx="5086509" cy="159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399" dirty="0">
                <a:latin typeface="Arial" pitchFamily="34" charset="0"/>
                <a:cs typeface="Arial" pitchFamily="34" charset="0"/>
              </a:rPr>
              <a:t>Generar disposición y capacidad para aprender, desarrollar habilidades para solucionar problemas, pensar críticamente, comprender explicar situaciones, manejar  información innovar y crear.</a:t>
            </a:r>
          </a:p>
          <a:p>
            <a:r>
              <a:rPr lang="es-MX" sz="1399" dirty="0">
                <a:latin typeface="Arial" pitchFamily="34" charset="0"/>
                <a:cs typeface="Arial" pitchFamily="34" charset="0"/>
              </a:rPr>
              <a:t>Reconocer la diversidad desde la particularidad de situaciones y contextos  y generar el conocimiento significativo y con interés</a:t>
            </a:r>
            <a:endParaRPr lang="es-MX" sz="139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15 Rectángulo"/>
          <p:cNvSpPr/>
          <p:nvPr/>
        </p:nvSpPr>
        <p:spPr>
          <a:xfrm>
            <a:off x="1779081" y="2846926"/>
            <a:ext cx="1980994" cy="738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399" i="1" dirty="0">
                <a:latin typeface="Arial" pitchFamily="34" charset="0"/>
                <a:cs typeface="Arial" pitchFamily="34" charset="0"/>
              </a:rPr>
              <a:t>Planificar para potenciar el aprendizaje</a:t>
            </a:r>
            <a:endParaRPr lang="es-MX" sz="139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18 Rectángulo"/>
          <p:cNvSpPr/>
          <p:nvPr/>
        </p:nvSpPr>
        <p:spPr>
          <a:xfrm>
            <a:off x="3953554" y="2437987"/>
            <a:ext cx="5086509" cy="159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399" dirty="0">
                <a:latin typeface="Arial" pitchFamily="34" charset="0"/>
                <a:cs typeface="Arial" pitchFamily="34" charset="0"/>
              </a:rPr>
              <a:t>Implica organizar actividades de aprendizaje, que represente desafíos intelectuales a partir de diferentes formas de trabajo.</a:t>
            </a:r>
          </a:p>
          <a:p>
            <a:r>
              <a:rPr lang="es-MX" sz="1399" dirty="0">
                <a:latin typeface="Arial" pitchFamily="34" charset="0"/>
                <a:cs typeface="Arial" pitchFamily="34" charset="0"/>
              </a:rPr>
              <a:t>Para planificar se requiere: reconocer que los estudiantes aprenden siempre,</a:t>
            </a:r>
          </a:p>
          <a:p>
            <a:r>
              <a:rPr lang="es-MX" sz="1399" dirty="0">
                <a:latin typeface="Arial" pitchFamily="34" charset="0"/>
                <a:cs typeface="Arial" pitchFamily="34" charset="0"/>
              </a:rPr>
              <a:t>Seleccionar estrategias didácticas, utilizar aprendizajes esperados, generar ambientes colaborativos, seleccionar evidencias</a:t>
            </a:r>
            <a:endParaRPr lang="es-MX" sz="139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lecha derecha 27"/>
          <p:cNvSpPr/>
          <p:nvPr/>
        </p:nvSpPr>
        <p:spPr>
          <a:xfrm>
            <a:off x="3209098" y="1348065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  <p:sp>
        <p:nvSpPr>
          <p:cNvPr id="29" name="Flecha derecha 28"/>
          <p:cNvSpPr/>
          <p:nvPr/>
        </p:nvSpPr>
        <p:spPr>
          <a:xfrm>
            <a:off x="3209098" y="3140840"/>
            <a:ext cx="744456" cy="456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799"/>
          </a:p>
        </p:txBody>
      </p:sp>
    </p:spTree>
    <p:extLst>
      <p:ext uri="{BB962C8B-B14F-4D97-AF65-F5344CB8AC3E}">
        <p14:creationId xmlns:p14="http://schemas.microsoft.com/office/powerpoint/2010/main" val="2403848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704</Words>
  <Application>Microsoft Office PowerPoint</Application>
  <PresentationFormat>Doble carta (432 x 279 mm)</PresentationFormat>
  <Paragraphs>45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gabcha</dc:creator>
  <cp:lastModifiedBy>gabcha</cp:lastModifiedBy>
  <cp:revision>3</cp:revision>
  <dcterms:created xsi:type="dcterms:W3CDTF">2015-02-11T18:27:55Z</dcterms:created>
  <dcterms:modified xsi:type="dcterms:W3CDTF">2015-02-11T18:42:01Z</dcterms:modified>
</cp:coreProperties>
</file>