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9" r:id="rId3"/>
    <p:sldId id="260" r:id="rId4"/>
    <p:sldId id="261" r:id="rId5"/>
  </p:sldIdLst>
  <p:sldSz cx="12192000" cy="1033145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15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90819"/>
            <a:ext cx="10363200" cy="3596875"/>
          </a:xfrm>
        </p:spPr>
        <p:txBody>
          <a:bodyPr anchor="b"/>
          <a:lstStyle>
            <a:lvl1pPr algn="ctr">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5426403"/>
            <a:ext cx="9144000" cy="2494375"/>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70DC84D-A50B-48A2-8647-D1470A4DF479}" type="datetimeFigureOut">
              <a:rPr lang="es-MX" smtClean="0"/>
              <a:t>13/02/2015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3175152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0DC84D-A50B-48A2-8647-D1470A4DF479}" type="datetimeFigureOut">
              <a:rPr lang="es-MX" smtClean="0"/>
              <a:t>13/02/2015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931905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50054"/>
            <a:ext cx="2628900" cy="875542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1" y="550054"/>
            <a:ext cx="7734300" cy="8755426"/>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0DC84D-A50B-48A2-8647-D1470A4DF479}" type="datetimeFigureOut">
              <a:rPr lang="es-MX" smtClean="0"/>
              <a:t>13/02/2015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2493359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0DC84D-A50B-48A2-8647-D1470A4DF479}" type="datetimeFigureOut">
              <a:rPr lang="es-MX" smtClean="0"/>
              <a:t>13/02/2015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169650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1" y="2575691"/>
            <a:ext cx="10515600" cy="4297595"/>
          </a:xfrm>
        </p:spPr>
        <p:txBody>
          <a:bodyPr anchor="b"/>
          <a:lstStyle>
            <a:lvl1pPr>
              <a:defRPr sz="8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1" y="6913943"/>
            <a:ext cx="10515600" cy="2260004"/>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70DC84D-A50B-48A2-8647-D1470A4DF479}" type="datetimeFigureOut">
              <a:rPr lang="es-MX" smtClean="0"/>
              <a:t>13/02/2015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331664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2750270"/>
            <a:ext cx="5181600" cy="655521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750270"/>
            <a:ext cx="5181600" cy="655521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70DC84D-A50B-48A2-8647-D1470A4DF479}" type="datetimeFigureOut">
              <a:rPr lang="es-MX" smtClean="0"/>
              <a:t>13/02/2015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821229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550056"/>
            <a:ext cx="10515600" cy="199693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9" y="2532641"/>
            <a:ext cx="5157787" cy="1241208"/>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9" y="3773849"/>
            <a:ext cx="5157787" cy="555076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1" y="2532641"/>
            <a:ext cx="5183188" cy="1241208"/>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1" y="3773849"/>
            <a:ext cx="5183188" cy="555076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70DC84D-A50B-48A2-8647-D1470A4DF479}" type="datetimeFigureOut">
              <a:rPr lang="es-MX" smtClean="0"/>
              <a:t>13/02/2015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3243928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70DC84D-A50B-48A2-8647-D1470A4DF479}" type="datetimeFigureOut">
              <a:rPr lang="es-MX" smtClean="0"/>
              <a:t>13/02/2015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197200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DC84D-A50B-48A2-8647-D1470A4DF479}" type="datetimeFigureOut">
              <a:rPr lang="es-MX" smtClean="0"/>
              <a:t>13/02/2015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2206917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688763"/>
            <a:ext cx="3932237" cy="2410672"/>
          </a:xfrm>
        </p:spPr>
        <p:txBody>
          <a:bodyPr anchor="b"/>
          <a:lstStyle>
            <a:lvl1pPr>
              <a:defRPr sz="4267"/>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1487540"/>
            <a:ext cx="6172200" cy="734202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3099435"/>
            <a:ext cx="3932237" cy="574208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0DC84D-A50B-48A2-8647-D1470A4DF479}" type="datetimeFigureOut">
              <a:rPr lang="es-MX" smtClean="0"/>
              <a:t>13/02/2015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26493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688763"/>
            <a:ext cx="3932237" cy="2410672"/>
          </a:xfrm>
        </p:spPr>
        <p:txBody>
          <a:bodyPr anchor="b"/>
          <a:lstStyle>
            <a:lvl1pPr>
              <a:defRPr sz="4267"/>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1487540"/>
            <a:ext cx="6172200" cy="734202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3099435"/>
            <a:ext cx="3932237" cy="574208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0DC84D-A50B-48A2-8647-D1470A4DF479}" type="datetimeFigureOut">
              <a:rPr lang="es-MX" smtClean="0"/>
              <a:t>13/02/2015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C84264-4DD8-4B4D-A04E-90F8D189A5D1}" type="slidenum">
              <a:rPr lang="es-MX" smtClean="0"/>
              <a:t>‹Nº›</a:t>
            </a:fld>
            <a:endParaRPr lang="es-MX"/>
          </a:p>
        </p:txBody>
      </p:sp>
    </p:spTree>
    <p:extLst>
      <p:ext uri="{BB962C8B-B14F-4D97-AF65-F5344CB8AC3E}">
        <p14:creationId xmlns:p14="http://schemas.microsoft.com/office/powerpoint/2010/main" val="2968014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550056"/>
            <a:ext cx="10515600" cy="199693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2750270"/>
            <a:ext cx="10515600" cy="655521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9575726"/>
            <a:ext cx="2743200" cy="550054"/>
          </a:xfrm>
          <a:prstGeom prst="rect">
            <a:avLst/>
          </a:prstGeom>
        </p:spPr>
        <p:txBody>
          <a:bodyPr vert="horz" lIns="91440" tIns="45720" rIns="91440" bIns="45720" rtlCol="0" anchor="ctr"/>
          <a:lstStyle>
            <a:lvl1pPr algn="l">
              <a:defRPr sz="1600">
                <a:solidFill>
                  <a:schemeClr val="tx1">
                    <a:tint val="75000"/>
                  </a:schemeClr>
                </a:solidFill>
              </a:defRPr>
            </a:lvl1pPr>
          </a:lstStyle>
          <a:p>
            <a:fld id="{370DC84D-A50B-48A2-8647-D1470A4DF479}" type="datetimeFigureOut">
              <a:rPr lang="es-MX" smtClean="0"/>
              <a:t>13/02/2015</a:t>
            </a:fld>
            <a:endParaRPr lang="es-MX"/>
          </a:p>
        </p:txBody>
      </p:sp>
      <p:sp>
        <p:nvSpPr>
          <p:cNvPr id="5" name="Footer Placeholder 4"/>
          <p:cNvSpPr>
            <a:spLocks noGrp="1"/>
          </p:cNvSpPr>
          <p:nvPr>
            <p:ph type="ftr" sz="quarter" idx="3"/>
          </p:nvPr>
        </p:nvSpPr>
        <p:spPr>
          <a:xfrm>
            <a:off x="4038600" y="9575726"/>
            <a:ext cx="4114800" cy="550054"/>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9575726"/>
            <a:ext cx="2743200" cy="550054"/>
          </a:xfrm>
          <a:prstGeom prst="rect">
            <a:avLst/>
          </a:prstGeom>
        </p:spPr>
        <p:txBody>
          <a:bodyPr vert="horz" lIns="91440" tIns="45720" rIns="91440" bIns="45720" rtlCol="0" anchor="ctr"/>
          <a:lstStyle>
            <a:lvl1pPr algn="r">
              <a:defRPr sz="1600">
                <a:solidFill>
                  <a:schemeClr val="tx1">
                    <a:tint val="75000"/>
                  </a:schemeClr>
                </a:solidFill>
              </a:defRPr>
            </a:lvl1pPr>
          </a:lstStyle>
          <a:p>
            <a:fld id="{D0C84264-4DD8-4B4D-A04E-90F8D189A5D1}" type="slidenum">
              <a:rPr lang="es-MX" smtClean="0"/>
              <a:t>‹Nº›</a:t>
            </a:fld>
            <a:endParaRPr lang="es-MX"/>
          </a:p>
        </p:txBody>
      </p:sp>
    </p:spTree>
    <p:extLst>
      <p:ext uri="{BB962C8B-B14F-4D97-AF65-F5344CB8AC3E}">
        <p14:creationId xmlns:p14="http://schemas.microsoft.com/office/powerpoint/2010/main" val="29471213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05612" y="1291591"/>
            <a:ext cx="6580777" cy="2387600"/>
          </a:xfrm>
        </p:spPr>
        <p:txBody>
          <a:bodyPr>
            <a:normAutofit fontScale="90000"/>
          </a:bodyPr>
          <a:lstStyle/>
          <a:p>
            <a:r>
              <a:rPr lang="es-MX" sz="6000" dirty="0"/>
              <a:t>Escuela Normal de Educación Preescolar</a:t>
            </a:r>
            <a:r>
              <a:rPr lang="es-MX" dirty="0" smtClean="0"/>
              <a:t/>
            </a:r>
            <a:br>
              <a:rPr lang="es-MX" dirty="0" smtClean="0"/>
            </a:br>
            <a:r>
              <a:rPr lang="es-MX" dirty="0" smtClean="0"/>
              <a:t> </a:t>
            </a:r>
            <a:endParaRPr lang="es-MX" dirty="0"/>
          </a:p>
        </p:txBody>
      </p:sp>
      <p:sp>
        <p:nvSpPr>
          <p:cNvPr id="3" name="Subtítulo 2"/>
          <p:cNvSpPr>
            <a:spLocks noGrp="1"/>
          </p:cNvSpPr>
          <p:nvPr>
            <p:ph type="subTitle" idx="1"/>
          </p:nvPr>
        </p:nvSpPr>
        <p:spPr>
          <a:xfrm>
            <a:off x="3192716" y="6214835"/>
            <a:ext cx="5806568" cy="2759415"/>
          </a:xfrm>
        </p:spPr>
        <p:txBody>
          <a:bodyPr>
            <a:normAutofit fontScale="70000" lnSpcReduction="20000"/>
          </a:bodyPr>
          <a:lstStyle/>
          <a:p>
            <a:r>
              <a:rPr lang="es-MX" dirty="0" smtClean="0">
                <a:latin typeface="Arial" panose="020B0604020202020204" pitchFamily="34" charset="0"/>
                <a:cs typeface="Arial" panose="020B0604020202020204" pitchFamily="34" charset="0"/>
              </a:rPr>
              <a:t>Cuadro sinóptico de la metacognición, cognición y de la autorregulación </a:t>
            </a:r>
            <a:endParaRPr lang="es-MX" dirty="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ALUMNAS</a:t>
            </a:r>
            <a:r>
              <a:rPr lang="es-MX" dirty="0">
                <a:latin typeface="Arial" panose="020B0604020202020204" pitchFamily="34" charset="0"/>
                <a:cs typeface="Arial" panose="020B0604020202020204" pitchFamily="34" charset="0"/>
              </a:rPr>
              <a:t>.</a:t>
            </a:r>
          </a:p>
          <a:p>
            <a:r>
              <a:rPr lang="es-MX" dirty="0">
                <a:latin typeface="Arial" panose="020B0604020202020204" pitchFamily="34" charset="0"/>
                <a:cs typeface="Arial" panose="020B0604020202020204" pitchFamily="34" charset="0"/>
              </a:rPr>
              <a:t>Guadalupe Evangelina Lira Flores NL. 7</a:t>
            </a:r>
          </a:p>
          <a:p>
            <a:r>
              <a:rPr lang="es-MX" dirty="0">
                <a:latin typeface="Arial" panose="020B0604020202020204" pitchFamily="34" charset="0"/>
                <a:cs typeface="Arial" panose="020B0604020202020204" pitchFamily="34" charset="0"/>
              </a:rPr>
              <a:t>Diana Gabriela Martínez Cerda NL. 9</a:t>
            </a:r>
          </a:p>
          <a:p>
            <a:r>
              <a:rPr lang="es-MX" dirty="0" err="1">
                <a:latin typeface="Arial" panose="020B0604020202020204" pitchFamily="34" charset="0"/>
                <a:cs typeface="Arial" panose="020B0604020202020204" pitchFamily="34" charset="0"/>
              </a:rPr>
              <a:t>Nayely</a:t>
            </a:r>
            <a:r>
              <a:rPr lang="es-MX" dirty="0">
                <a:latin typeface="Arial" panose="020B0604020202020204" pitchFamily="34" charset="0"/>
                <a:cs typeface="Arial" panose="020B0604020202020204" pitchFamily="34" charset="0"/>
              </a:rPr>
              <a:t> Del socorro Pedroza Ibarra NL. 11</a:t>
            </a:r>
          </a:p>
          <a:p>
            <a:r>
              <a:rPr lang="es-MX" dirty="0">
                <a:latin typeface="Arial" panose="020B0604020202020204" pitchFamily="34" charset="0"/>
                <a:cs typeface="Arial" panose="020B0604020202020204" pitchFamily="34" charset="0"/>
              </a:rPr>
              <a:t>Raquel Abigail Hinojosa Villanueva NL. 6</a:t>
            </a:r>
          </a:p>
          <a:p>
            <a:endParaRPr lang="es-MX" dirty="0" smtClean="0"/>
          </a:p>
        </p:txBody>
      </p:sp>
      <p:pic>
        <p:nvPicPr>
          <p:cNvPr id="4" name="Imagen 3"/>
          <p:cNvPicPr/>
          <p:nvPr/>
        </p:nvPicPr>
        <p:blipFill rotWithShape="1">
          <a:blip r:embed="rId2"/>
          <a:srcRect l="22100" r="18073"/>
          <a:stretch/>
        </p:blipFill>
        <p:spPr bwMode="auto">
          <a:xfrm>
            <a:off x="4982575" y="2990851"/>
            <a:ext cx="2237375" cy="246221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1611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latin typeface="Arial" panose="020B0604020202020204" pitchFamily="34" charset="0"/>
                <a:cs typeface="Arial" panose="020B0604020202020204" pitchFamily="34" charset="0"/>
              </a:rPr>
              <a:t>Introducción:</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MX" sz="4000" dirty="0"/>
              <a:t>Dentro del siguiente cuadro se presentan las diferentes relaciones de los conceptos psicopedagógicos de </a:t>
            </a:r>
            <a:r>
              <a:rPr lang="es-MX" sz="4000" dirty="0" err="1"/>
              <a:t>Metacognición</a:t>
            </a:r>
            <a:r>
              <a:rPr lang="es-MX" sz="4000" dirty="0"/>
              <a:t>, cognición, auto regulación, para así comprender mejor los procesos mentales  que conllevan a una mejor adquisición de aprendizajes y competencias para los alumnos de la educación básica. Y poder alcanzar los rasgos marcados dentro del perfil de egreso.</a:t>
            </a:r>
          </a:p>
          <a:p>
            <a:endParaRPr lang="es-MX" dirty="0"/>
          </a:p>
        </p:txBody>
      </p:sp>
    </p:spTree>
    <p:extLst>
      <p:ext uri="{BB962C8B-B14F-4D97-AF65-F5344CB8AC3E}">
        <p14:creationId xmlns:p14="http://schemas.microsoft.com/office/powerpoint/2010/main" val="2967266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8018" y="2098457"/>
            <a:ext cx="1637732" cy="369332"/>
          </a:xfrm>
          <a:prstGeom prst="rect">
            <a:avLst/>
          </a:prstGeom>
          <a:noFill/>
        </p:spPr>
        <p:txBody>
          <a:bodyPr wrap="square" rtlCol="0">
            <a:spAutoFit/>
          </a:bodyPr>
          <a:lstStyle/>
          <a:p>
            <a:pPr algn="ctr"/>
            <a:r>
              <a:rPr lang="es-MX" dirty="0"/>
              <a:t>Metacognición </a:t>
            </a:r>
          </a:p>
        </p:txBody>
      </p:sp>
      <p:sp>
        <p:nvSpPr>
          <p:cNvPr id="3" name="CuadroTexto 2"/>
          <p:cNvSpPr txBox="1"/>
          <p:nvPr/>
        </p:nvSpPr>
        <p:spPr>
          <a:xfrm>
            <a:off x="2511183" y="399870"/>
            <a:ext cx="7206018" cy="923330"/>
          </a:xfrm>
          <a:prstGeom prst="rect">
            <a:avLst/>
          </a:prstGeom>
          <a:noFill/>
        </p:spPr>
        <p:txBody>
          <a:bodyPr wrap="square" rtlCol="0">
            <a:spAutoFit/>
          </a:bodyPr>
          <a:lstStyle/>
          <a:p>
            <a:pPr algn="ctr"/>
            <a:r>
              <a:rPr lang="es-MX" dirty="0"/>
              <a:t>Conocer nuestras operaciones o procesos mentales (conocer el que); saber utilizar estrategias para mejorar esas operaciones y procesos (conocer y practicar el como)</a:t>
            </a:r>
          </a:p>
        </p:txBody>
      </p:sp>
      <p:sp>
        <p:nvSpPr>
          <p:cNvPr id="4" name="Abrir llave 3"/>
          <p:cNvSpPr/>
          <p:nvPr/>
        </p:nvSpPr>
        <p:spPr>
          <a:xfrm>
            <a:off x="2129050" y="231348"/>
            <a:ext cx="504967" cy="3984469"/>
          </a:xfrm>
          <a:prstGeom prst="leftBrace">
            <a:avLst>
              <a:gd name="adj1" fmla="val 62837"/>
              <a:gd name="adj2" fmla="val 51053"/>
            </a:avLst>
          </a:prstGeom>
          <a:ln/>
        </p:spPr>
        <p:style>
          <a:lnRef idx="3">
            <a:schemeClr val="accent2"/>
          </a:lnRef>
          <a:fillRef idx="0">
            <a:schemeClr val="accent2"/>
          </a:fillRef>
          <a:effectRef idx="2">
            <a:schemeClr val="accent2"/>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5" name="Abrir llave 4"/>
          <p:cNvSpPr/>
          <p:nvPr/>
        </p:nvSpPr>
        <p:spPr>
          <a:xfrm rot="16200000">
            <a:off x="5752526" y="-2156957"/>
            <a:ext cx="777923" cy="6933063"/>
          </a:xfrm>
          <a:prstGeom prst="leftBrace">
            <a:avLst>
              <a:gd name="adj1" fmla="val 134649"/>
              <a:gd name="adj2" fmla="val 50000"/>
            </a:avLst>
          </a:prstGeom>
          <a:ln/>
        </p:spPr>
        <p:style>
          <a:lnRef idx="3">
            <a:schemeClr val="accent2"/>
          </a:lnRef>
          <a:fillRef idx="0">
            <a:schemeClr val="accent2"/>
          </a:fillRef>
          <a:effectRef idx="2">
            <a:schemeClr val="accent2"/>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6" name="CuadroTexto 5"/>
          <p:cNvSpPr txBox="1"/>
          <p:nvPr/>
        </p:nvSpPr>
        <p:spPr>
          <a:xfrm>
            <a:off x="2866021" y="1811926"/>
            <a:ext cx="6537278" cy="646331"/>
          </a:xfrm>
          <a:prstGeom prst="rect">
            <a:avLst/>
          </a:prstGeom>
          <a:noFill/>
        </p:spPr>
        <p:txBody>
          <a:bodyPr wrap="square" rtlCol="0">
            <a:spAutoFit/>
          </a:bodyPr>
          <a:lstStyle/>
          <a:p>
            <a:pPr algn="ctr"/>
            <a:r>
              <a:rPr lang="es-MX" dirty="0"/>
              <a:t>Reflexión de procesos mentales</a:t>
            </a:r>
          </a:p>
          <a:p>
            <a:pPr algn="ctr"/>
            <a:r>
              <a:rPr lang="es-MX" dirty="0"/>
              <a:t>Aspectos esenciales de la actividad mental metacognitimente son:</a:t>
            </a:r>
          </a:p>
        </p:txBody>
      </p:sp>
      <p:sp>
        <p:nvSpPr>
          <p:cNvPr id="7" name="Abrir llave 6"/>
          <p:cNvSpPr/>
          <p:nvPr/>
        </p:nvSpPr>
        <p:spPr>
          <a:xfrm rot="16200000">
            <a:off x="5738880" y="-561901"/>
            <a:ext cx="777923" cy="6414447"/>
          </a:xfrm>
          <a:prstGeom prst="leftBrace">
            <a:avLst>
              <a:gd name="adj1" fmla="val 134649"/>
              <a:gd name="adj2" fmla="val 50000"/>
            </a:avLst>
          </a:prstGeom>
          <a:ln/>
        </p:spPr>
        <p:style>
          <a:lnRef idx="3">
            <a:schemeClr val="accent2"/>
          </a:lnRef>
          <a:fillRef idx="0">
            <a:schemeClr val="accent2"/>
          </a:fillRef>
          <a:effectRef idx="2">
            <a:schemeClr val="accent2"/>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8" name="CuadroTexto 7"/>
          <p:cNvSpPr txBox="1"/>
          <p:nvPr/>
        </p:nvSpPr>
        <p:spPr>
          <a:xfrm>
            <a:off x="2975208" y="3105068"/>
            <a:ext cx="6155139" cy="1200329"/>
          </a:xfrm>
          <a:prstGeom prst="rect">
            <a:avLst/>
          </a:prstGeom>
          <a:noFill/>
        </p:spPr>
        <p:txBody>
          <a:bodyPr wrap="square" rtlCol="0">
            <a:spAutoFit/>
          </a:bodyPr>
          <a:lstStyle/>
          <a:p>
            <a:pPr algn="ctr"/>
            <a:r>
              <a:rPr lang="es-MX" dirty="0"/>
              <a:t>Conocimiento del esfuerzo de la mente (Qué)</a:t>
            </a:r>
          </a:p>
          <a:p>
            <a:pPr algn="ctr"/>
            <a:r>
              <a:rPr lang="es-MX" dirty="0"/>
              <a:t>Elección de estrategias (Cómo)</a:t>
            </a:r>
          </a:p>
          <a:p>
            <a:pPr algn="ctr"/>
            <a:r>
              <a:rPr lang="es-MX" dirty="0"/>
              <a:t>Auto-observación que es comprobar las estrategias elegidas (Autorregulación) </a:t>
            </a:r>
          </a:p>
        </p:txBody>
      </p:sp>
      <p:sp>
        <p:nvSpPr>
          <p:cNvPr id="10" name="Abrir llave 9"/>
          <p:cNvSpPr/>
          <p:nvPr/>
        </p:nvSpPr>
        <p:spPr>
          <a:xfrm>
            <a:off x="9635309" y="203968"/>
            <a:ext cx="504967" cy="3984469"/>
          </a:xfrm>
          <a:prstGeom prst="leftBrace">
            <a:avLst>
              <a:gd name="adj1" fmla="val 62837"/>
              <a:gd name="adj2" fmla="val 51053"/>
            </a:avLst>
          </a:prstGeom>
          <a:ln/>
        </p:spPr>
        <p:style>
          <a:lnRef idx="3">
            <a:schemeClr val="accent2"/>
          </a:lnRef>
          <a:fillRef idx="0">
            <a:schemeClr val="accent2"/>
          </a:fillRef>
          <a:effectRef idx="2">
            <a:schemeClr val="accent2"/>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11" name="CuadroTexto 10"/>
          <p:cNvSpPr txBox="1"/>
          <p:nvPr/>
        </p:nvSpPr>
        <p:spPr>
          <a:xfrm>
            <a:off x="10140276" y="1743717"/>
            <a:ext cx="1719631" cy="1200329"/>
          </a:xfrm>
          <a:prstGeom prst="rect">
            <a:avLst/>
          </a:prstGeom>
          <a:noFill/>
        </p:spPr>
        <p:txBody>
          <a:bodyPr wrap="square" rtlCol="0">
            <a:spAutoFit/>
          </a:bodyPr>
          <a:lstStyle/>
          <a:p>
            <a:pPr algn="ctr"/>
            <a:r>
              <a:rPr lang="es-MX" dirty="0"/>
              <a:t>La metacognición  nos lleva a saber aprender </a:t>
            </a:r>
          </a:p>
        </p:txBody>
      </p:sp>
      <p:sp>
        <p:nvSpPr>
          <p:cNvPr id="12" name="CuadroTexto 11"/>
          <p:cNvSpPr txBox="1"/>
          <p:nvPr/>
        </p:nvSpPr>
        <p:spPr>
          <a:xfrm>
            <a:off x="417097" y="5224825"/>
            <a:ext cx="1711953" cy="369332"/>
          </a:xfrm>
          <a:prstGeom prst="rect">
            <a:avLst/>
          </a:prstGeom>
          <a:noFill/>
        </p:spPr>
        <p:txBody>
          <a:bodyPr wrap="square" rtlCol="0">
            <a:spAutoFit/>
          </a:bodyPr>
          <a:lstStyle/>
          <a:p>
            <a:pPr algn="ctr"/>
            <a:r>
              <a:rPr lang="es-MX" dirty="0"/>
              <a:t>Autorregulación </a:t>
            </a:r>
          </a:p>
        </p:txBody>
      </p:sp>
      <p:sp>
        <p:nvSpPr>
          <p:cNvPr id="13" name="Abrir llave 12"/>
          <p:cNvSpPr/>
          <p:nvPr/>
        </p:nvSpPr>
        <p:spPr>
          <a:xfrm>
            <a:off x="2172267" y="4789042"/>
            <a:ext cx="409434" cy="1057891"/>
          </a:xfrm>
          <a:prstGeom prst="leftBrace">
            <a:avLst>
              <a:gd name="adj1" fmla="val 62837"/>
              <a:gd name="adj2" fmla="val 51053"/>
            </a:avLst>
          </a:prstGeom>
          <a:ln/>
        </p:spPr>
        <p:style>
          <a:lnRef idx="3">
            <a:schemeClr val="accent4"/>
          </a:lnRef>
          <a:fillRef idx="0">
            <a:schemeClr val="accent4"/>
          </a:fillRef>
          <a:effectRef idx="2">
            <a:schemeClr val="accent4"/>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14" name="CuadroTexto 13"/>
          <p:cNvSpPr txBox="1"/>
          <p:nvPr/>
        </p:nvSpPr>
        <p:spPr>
          <a:xfrm>
            <a:off x="2674955" y="4991076"/>
            <a:ext cx="6135267" cy="646331"/>
          </a:xfrm>
          <a:prstGeom prst="rect">
            <a:avLst/>
          </a:prstGeom>
          <a:noFill/>
        </p:spPr>
        <p:txBody>
          <a:bodyPr wrap="square" rtlCol="0">
            <a:spAutoFit/>
          </a:bodyPr>
          <a:lstStyle/>
          <a:p>
            <a:pPr algn="ctr"/>
            <a:r>
              <a:rPr lang="es-MX" dirty="0"/>
              <a:t>Enseñar a autorregularse es lo mismo que enseñar a utilizar las estrategias de aprendizaje en un momento preciso. </a:t>
            </a:r>
          </a:p>
        </p:txBody>
      </p:sp>
      <p:sp>
        <p:nvSpPr>
          <p:cNvPr id="15" name="CuadroTexto 14"/>
          <p:cNvSpPr txBox="1"/>
          <p:nvPr/>
        </p:nvSpPr>
        <p:spPr>
          <a:xfrm>
            <a:off x="417096" y="8104521"/>
            <a:ext cx="1219200" cy="369332"/>
          </a:xfrm>
          <a:prstGeom prst="rect">
            <a:avLst/>
          </a:prstGeom>
          <a:noFill/>
        </p:spPr>
        <p:txBody>
          <a:bodyPr wrap="square" rtlCol="0">
            <a:spAutoFit/>
          </a:bodyPr>
          <a:lstStyle/>
          <a:p>
            <a:pPr algn="ctr"/>
            <a:r>
              <a:rPr lang="es-MX" dirty="0"/>
              <a:t>Cognición </a:t>
            </a:r>
          </a:p>
        </p:txBody>
      </p:sp>
      <p:sp>
        <p:nvSpPr>
          <p:cNvPr id="16" name="Abrir llave 15"/>
          <p:cNvSpPr/>
          <p:nvPr/>
        </p:nvSpPr>
        <p:spPr>
          <a:xfrm>
            <a:off x="2129050" y="6493287"/>
            <a:ext cx="504967" cy="3469864"/>
          </a:xfrm>
          <a:prstGeom prst="leftBrace">
            <a:avLst>
              <a:gd name="adj1" fmla="val 62837"/>
              <a:gd name="adj2" fmla="val 51053"/>
            </a:avLst>
          </a:prstGeom>
          <a:ln/>
        </p:spPr>
        <p:style>
          <a:lnRef idx="3">
            <a:schemeClr val="accent6"/>
          </a:lnRef>
          <a:fillRef idx="0">
            <a:schemeClr val="accent6"/>
          </a:fillRef>
          <a:effectRef idx="2">
            <a:schemeClr val="accent6"/>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17" name="CuadroTexto 16"/>
          <p:cNvSpPr txBox="1"/>
          <p:nvPr/>
        </p:nvSpPr>
        <p:spPr>
          <a:xfrm>
            <a:off x="3089508" y="6648450"/>
            <a:ext cx="5463942" cy="646331"/>
          </a:xfrm>
          <a:prstGeom prst="rect">
            <a:avLst/>
          </a:prstGeom>
          <a:noFill/>
        </p:spPr>
        <p:txBody>
          <a:bodyPr wrap="square" rtlCol="0">
            <a:spAutoFit/>
          </a:bodyPr>
          <a:lstStyle/>
          <a:p>
            <a:pPr algn="ctr"/>
            <a:r>
              <a:rPr lang="es-MX" dirty="0" smtClean="0"/>
              <a:t>Diferencias individuales consistentes y duraderos de organización y fundamento cognitivo.</a:t>
            </a:r>
            <a:endParaRPr lang="es-MX" dirty="0"/>
          </a:p>
        </p:txBody>
      </p:sp>
      <p:sp>
        <p:nvSpPr>
          <p:cNvPr id="18" name="Abrir llave 17"/>
          <p:cNvSpPr/>
          <p:nvPr/>
        </p:nvSpPr>
        <p:spPr>
          <a:xfrm rot="16200000">
            <a:off x="5403943" y="4714331"/>
            <a:ext cx="777923" cy="5292491"/>
          </a:xfrm>
          <a:prstGeom prst="leftBrace">
            <a:avLst>
              <a:gd name="adj1" fmla="val 134649"/>
              <a:gd name="adj2" fmla="val 50000"/>
            </a:avLst>
          </a:prstGeom>
          <a:ln/>
        </p:spPr>
        <p:style>
          <a:lnRef idx="3">
            <a:schemeClr val="accent6"/>
          </a:lnRef>
          <a:fillRef idx="0">
            <a:schemeClr val="accent6"/>
          </a:fillRef>
          <a:effectRef idx="2">
            <a:schemeClr val="accent6"/>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19" name="CuadroTexto 18"/>
          <p:cNvSpPr txBox="1"/>
          <p:nvPr/>
        </p:nvSpPr>
        <p:spPr>
          <a:xfrm>
            <a:off x="2759108" y="8083247"/>
            <a:ext cx="6155139" cy="1477328"/>
          </a:xfrm>
          <a:prstGeom prst="rect">
            <a:avLst/>
          </a:prstGeom>
          <a:noFill/>
        </p:spPr>
        <p:txBody>
          <a:bodyPr wrap="square" rtlCol="0">
            <a:spAutoFit/>
          </a:bodyPr>
          <a:lstStyle/>
          <a:p>
            <a:pPr algn="ctr"/>
            <a:r>
              <a:rPr lang="es-MX" dirty="0" smtClean="0"/>
              <a:t>Tendencias a adquirir nuevos conocimientos y seguir en el principio de diferenciación progresiva.</a:t>
            </a:r>
          </a:p>
          <a:p>
            <a:pPr algn="ctr"/>
            <a:r>
              <a:rPr lang="es-MX" dirty="0" smtClean="0"/>
              <a:t>Tendencia al reduccionismo o simplificación a fin de aminorar la carga cognitiva</a:t>
            </a:r>
          </a:p>
          <a:p>
            <a:pPr algn="ctr"/>
            <a:r>
              <a:rPr lang="es-MX" dirty="0" smtClean="0"/>
              <a:t>Tendencia a lograr mayor conciencia o congruencia interna.</a:t>
            </a:r>
            <a:endParaRPr lang="es-MX" dirty="0"/>
          </a:p>
        </p:txBody>
      </p:sp>
    </p:spTree>
    <p:extLst>
      <p:ext uri="{BB962C8B-B14F-4D97-AF65-F5344CB8AC3E}">
        <p14:creationId xmlns:p14="http://schemas.microsoft.com/office/powerpoint/2010/main" val="3562456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latin typeface="Arial" panose="020B0604020202020204" pitchFamily="34" charset="0"/>
                <a:cs typeface="Arial" panose="020B0604020202020204" pitchFamily="34" charset="0"/>
              </a:rPr>
              <a:t>Conclusión: </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MX" sz="4000" dirty="0"/>
              <a:t>Dentro del cuadro anterior podemos darnos cuenta la importancia que tiene el conocer los procesos de la </a:t>
            </a:r>
            <a:r>
              <a:rPr lang="es-MX" sz="4000" dirty="0" err="1"/>
              <a:t>Metacognición</a:t>
            </a:r>
            <a:r>
              <a:rPr lang="es-MX" sz="4000" dirty="0"/>
              <a:t> dentro de los aspectos educativos, ya que dentro de estos se desarrolla la memoria, además de ser parte de la adquisición de los aprendizajes dirigidos hacia los niños, la cognición nos menciona que nos apoya para adquirí nuevos conocimientos, teniendo mayor conciencia interna y la autorregulación esto nos sirve para poder utilizar las estrategias de aprendizajes.</a:t>
            </a:r>
          </a:p>
          <a:p>
            <a:endParaRPr lang="es-MX" dirty="0"/>
          </a:p>
        </p:txBody>
      </p:sp>
    </p:spTree>
    <p:extLst>
      <p:ext uri="{BB962C8B-B14F-4D97-AF65-F5344CB8AC3E}">
        <p14:creationId xmlns:p14="http://schemas.microsoft.com/office/powerpoint/2010/main" val="478313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776</TotalTime>
  <Words>328</Words>
  <Application>Microsoft Office PowerPoint</Application>
  <PresentationFormat>Personalizado</PresentationFormat>
  <Paragraphs>26</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Escuela Normal de Educación Preescolar  </vt:lpstr>
      <vt:lpstr>Introducción:</vt:lpstr>
      <vt:lpstr>Presentación de PowerPoint</vt:lpstr>
      <vt:lpstr>Conclusión: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Raquel Abigail Hinojosa Villanueva</dc:creator>
  <cp:lastModifiedBy>Raquel Abigail Hinojosa Villanueva</cp:lastModifiedBy>
  <cp:revision>10</cp:revision>
  <dcterms:created xsi:type="dcterms:W3CDTF">2015-02-12T18:59:50Z</dcterms:created>
  <dcterms:modified xsi:type="dcterms:W3CDTF">2015-02-13T19:16:10Z</dcterms:modified>
</cp:coreProperties>
</file>