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5"/>
  </p:notesMasterIdLst>
  <p:sldIdLst>
    <p:sldId id="256" r:id="rId2"/>
    <p:sldId id="258" r:id="rId3"/>
    <p:sldId id="257" r:id="rId4"/>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369FE8-2FFE-493F-957F-BC7EC22C7851}" type="datetimeFigureOut">
              <a:rPr lang="es-MX" smtClean="0"/>
              <a:pPr/>
              <a:t>11/02/2015</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81AF18-9244-4905-B14B-D081229DA76F}" type="slidenum">
              <a:rPr lang="es-MX" smtClean="0"/>
              <a:pPr/>
              <a:t>‹Nº›</a:t>
            </a:fld>
            <a:endParaRPr lang="es-MX"/>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C181AF18-9244-4905-B14B-D081229DA76F}" type="slidenum">
              <a:rPr lang="es-MX" smtClean="0"/>
              <a:pPr/>
              <a:t>1</a:t>
            </a:fld>
            <a:endParaRPr lang="es-MX"/>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C181AF18-9244-4905-B14B-D081229DA76F}" type="slidenum">
              <a:rPr lang="es-MX" smtClean="0"/>
              <a:pPr/>
              <a:t>2</a:t>
            </a:fld>
            <a:endParaRPr lang="es-MX"/>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C181AF18-9244-4905-B14B-D081229DA76F}" type="slidenum">
              <a:rPr lang="es-MX" smtClean="0"/>
              <a:pPr/>
              <a:t>3</a:t>
            </a:fld>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1"/>
      </p:bgRef>
    </p:bg>
    <p:spTree>
      <p:nvGrpSpPr>
        <p:cNvPr id="1" name=""/>
        <p:cNvGrpSpPr/>
        <p:nvPr/>
      </p:nvGrpSpPr>
      <p:grpSpPr>
        <a:xfrm>
          <a:off x="0" y="0"/>
          <a:ext cx="0" cy="0"/>
          <a:chOff x="0" y="0"/>
          <a:chExt cx="0" cy="0"/>
        </a:xfrm>
      </p:grpSpPr>
      <p:sp>
        <p:nvSpPr>
          <p:cNvPr id="8" name="7 Rectángulo"/>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Conector recto"/>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Título"/>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s-ES" smtClean="0"/>
              <a:t>Haga clic para modificar el estilo de título del patrón</a:t>
            </a:r>
            <a:endParaRPr kumimoji="0" lang="en-US"/>
          </a:p>
        </p:txBody>
      </p:sp>
      <p:sp>
        <p:nvSpPr>
          <p:cNvPr id="25" name="24 Subtítulo"/>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31" name="30 Marcador de fecha"/>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1240CAB-F371-43F5-85AE-AB3BA7A6F4FE}" type="datetimeFigureOut">
              <a:rPr lang="es-MX" smtClean="0"/>
              <a:pPr/>
              <a:t>11/02/2015</a:t>
            </a:fld>
            <a:endParaRPr lang="es-MX"/>
          </a:p>
        </p:txBody>
      </p:sp>
      <p:sp>
        <p:nvSpPr>
          <p:cNvPr id="18" name="17 Marcador de pie de página"/>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s-MX"/>
          </a:p>
        </p:txBody>
      </p:sp>
      <p:sp>
        <p:nvSpPr>
          <p:cNvPr id="29" name="28 Marcador de número de diapositiva"/>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E816A1CD-DD02-4207-9C10-93FD4C14EB1C}" type="slidenum">
              <a:rPr lang="es-MX" smtClean="0"/>
              <a:pPr/>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51240CAB-F371-43F5-85AE-AB3BA7A6F4FE}" type="datetimeFigureOut">
              <a:rPr lang="es-MX" smtClean="0"/>
              <a:pPr/>
              <a:t>11/02/2015</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E816A1CD-DD02-4207-9C10-93FD4C14EB1C}"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274955"/>
            <a:ext cx="1524000" cy="5851525"/>
          </a:xfrm>
        </p:spPr>
        <p:txBody>
          <a:bodyPr vert="eaVert" ancho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2"/>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242816" y="6557946"/>
            <a:ext cx="2002464" cy="226902"/>
          </a:xfrm>
        </p:spPr>
        <p:txBody>
          <a:bodyPr/>
          <a:lstStyle>
            <a:extLst/>
          </a:lstStyle>
          <a:p>
            <a:fld id="{51240CAB-F371-43F5-85AE-AB3BA7A6F4FE}" type="datetimeFigureOut">
              <a:rPr lang="es-MX" smtClean="0"/>
              <a:pPr/>
              <a:t>11/02/2015</a:t>
            </a:fld>
            <a:endParaRPr lang="es-MX"/>
          </a:p>
        </p:txBody>
      </p:sp>
      <p:sp>
        <p:nvSpPr>
          <p:cNvPr id="5" name="4 Marcador de pie de página"/>
          <p:cNvSpPr>
            <a:spLocks noGrp="1"/>
          </p:cNvSpPr>
          <p:nvPr>
            <p:ph type="ftr" sz="quarter" idx="11"/>
          </p:nvPr>
        </p:nvSpPr>
        <p:spPr>
          <a:xfrm>
            <a:off x="457200" y="6556248"/>
            <a:ext cx="3657600" cy="228600"/>
          </a:xfrm>
        </p:spPr>
        <p:txBody>
          <a:bodyPr/>
          <a:lstStyle>
            <a:extLst/>
          </a:lstStyle>
          <a:p>
            <a:endParaRPr lang="es-MX"/>
          </a:p>
        </p:txBody>
      </p:sp>
      <p:sp>
        <p:nvSpPr>
          <p:cNvPr id="6" name="5 Marcador de número de diapositiva"/>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E816A1CD-DD02-4207-9C10-93FD4C14EB1C}"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51240CAB-F371-43F5-85AE-AB3BA7A6F4FE}" type="datetimeFigureOut">
              <a:rPr lang="es-MX" smtClean="0"/>
              <a:pPr/>
              <a:t>11/02/2015</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E816A1CD-DD02-4207-9C10-93FD4C14EB1C}"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1240CAB-F371-43F5-85AE-AB3BA7A6F4FE}" type="datetimeFigureOut">
              <a:rPr lang="es-MX" smtClean="0"/>
              <a:pPr/>
              <a:t>11/02/2015</a:t>
            </a:fld>
            <a:endParaRPr lang="es-MX"/>
          </a:p>
        </p:txBody>
      </p:sp>
      <p:sp>
        <p:nvSpPr>
          <p:cNvPr id="5" name="4 Marcador de pie de página"/>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s-MX"/>
          </a:p>
        </p:txBody>
      </p:sp>
      <p:sp>
        <p:nvSpPr>
          <p:cNvPr id="6" name="5 Marcador de número de diapositiva"/>
          <p:cNvSpPr>
            <a:spLocks noGrp="1"/>
          </p:cNvSpPr>
          <p:nvPr>
            <p:ph type="sldNum" sz="quarter" idx="12"/>
          </p:nvPr>
        </p:nvSpPr>
        <p:spPr>
          <a:xfrm>
            <a:off x="6733952" y="6555112"/>
            <a:ext cx="588336" cy="228600"/>
          </a:xfrm>
        </p:spPr>
        <p:txBody>
          <a:bodyPr/>
          <a:lstStyle>
            <a:extLst/>
          </a:lstStyle>
          <a:p>
            <a:fld id="{E816A1CD-DD02-4207-9C10-93FD4C14EB1C}" type="slidenum">
              <a:rPr lang="es-MX" smtClean="0"/>
              <a:pPr/>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51240CAB-F371-43F5-85AE-AB3BA7A6F4FE}" type="datetimeFigureOut">
              <a:rPr lang="es-MX" smtClean="0"/>
              <a:pPr/>
              <a:t>11/02/2015</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E816A1CD-DD02-4207-9C10-93FD4C14EB1C}"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nchor="b"/>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51240CAB-F371-43F5-85AE-AB3BA7A6F4FE}" type="datetimeFigureOut">
              <a:rPr lang="es-MX" smtClean="0"/>
              <a:pPr/>
              <a:t>11/02/2015</a:t>
            </a:fld>
            <a:endParaRPr lang="es-MX"/>
          </a:p>
        </p:txBody>
      </p:sp>
      <p:sp>
        <p:nvSpPr>
          <p:cNvPr id="8" name="7 Marcador de pie de página"/>
          <p:cNvSpPr>
            <a:spLocks noGrp="1"/>
          </p:cNvSpPr>
          <p:nvPr>
            <p:ph type="ftr" sz="quarter" idx="11"/>
          </p:nvPr>
        </p:nvSpPr>
        <p:spPr/>
        <p:txBody>
          <a:bodyPr/>
          <a:lstStyle>
            <a:extLst/>
          </a:lstStyle>
          <a:p>
            <a:endParaRPr lang="es-MX"/>
          </a:p>
        </p:txBody>
      </p:sp>
      <p:sp>
        <p:nvSpPr>
          <p:cNvPr id="9" name="8 Marcador de número de diapositiva"/>
          <p:cNvSpPr>
            <a:spLocks noGrp="1"/>
          </p:cNvSpPr>
          <p:nvPr>
            <p:ph type="sldNum" sz="quarter" idx="12"/>
          </p:nvPr>
        </p:nvSpPr>
        <p:spPr/>
        <p:txBody>
          <a:bodyPr/>
          <a:lstStyle>
            <a:extLst/>
          </a:lstStyle>
          <a:p>
            <a:fld id="{E816A1CD-DD02-4207-9C10-93FD4C14EB1C}"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51240CAB-F371-43F5-85AE-AB3BA7A6F4FE}" type="datetimeFigureOut">
              <a:rPr lang="es-MX" smtClean="0"/>
              <a:pPr/>
              <a:t>11/02/2015</a:t>
            </a:fld>
            <a:endParaRPr lang="es-MX"/>
          </a:p>
        </p:txBody>
      </p:sp>
      <p:sp>
        <p:nvSpPr>
          <p:cNvPr id="4" name="3 Marcador de pie de página"/>
          <p:cNvSpPr>
            <a:spLocks noGrp="1"/>
          </p:cNvSpPr>
          <p:nvPr>
            <p:ph type="ftr" sz="quarter" idx="11"/>
          </p:nvPr>
        </p:nvSpPr>
        <p:spPr/>
        <p:txBody>
          <a:bodyPr/>
          <a:lstStyle>
            <a:extLst/>
          </a:lstStyle>
          <a:p>
            <a:endParaRPr lang="es-MX"/>
          </a:p>
        </p:txBody>
      </p:sp>
      <p:sp>
        <p:nvSpPr>
          <p:cNvPr id="5" name="4 Marcador de número de diapositiva"/>
          <p:cNvSpPr>
            <a:spLocks noGrp="1"/>
          </p:cNvSpPr>
          <p:nvPr>
            <p:ph type="sldNum" sz="quarter" idx="12"/>
          </p:nvPr>
        </p:nvSpPr>
        <p:spPr/>
        <p:txBody>
          <a:bodyPr/>
          <a:lstStyle>
            <a:extLst/>
          </a:lstStyle>
          <a:p>
            <a:fld id="{E816A1CD-DD02-4207-9C10-93FD4C14EB1C}"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solidFill>
                  <a:schemeClr val="tx2"/>
                </a:solidFill>
              </a:defRPr>
            </a:lvl1pPr>
            <a:extLst/>
          </a:lstStyle>
          <a:p>
            <a:fld id="{51240CAB-F371-43F5-85AE-AB3BA7A6F4FE}" type="datetimeFigureOut">
              <a:rPr lang="es-MX" smtClean="0"/>
              <a:pPr/>
              <a:t>11/02/2015</a:t>
            </a:fld>
            <a:endParaRPr lang="es-MX"/>
          </a:p>
        </p:txBody>
      </p:sp>
      <p:sp>
        <p:nvSpPr>
          <p:cNvPr id="3" name="2 Marcador de pie de página"/>
          <p:cNvSpPr>
            <a:spLocks noGrp="1"/>
          </p:cNvSpPr>
          <p:nvPr>
            <p:ph type="ftr" sz="quarter" idx="11"/>
          </p:nvPr>
        </p:nvSpPr>
        <p:spPr/>
        <p:txBody>
          <a:bodyPr/>
          <a:lstStyle>
            <a:lvl1pPr>
              <a:defRPr>
                <a:solidFill>
                  <a:schemeClr val="tx2"/>
                </a:solidFill>
              </a:defRPr>
            </a:lvl1pPr>
            <a:extLst/>
          </a:lstStyle>
          <a:p>
            <a:endParaRPr lang="es-MX"/>
          </a:p>
        </p:txBody>
      </p:sp>
      <p:sp>
        <p:nvSpPr>
          <p:cNvPr id="4" name="3 Marcador de número de diapositiva"/>
          <p:cNvSpPr>
            <a:spLocks noGrp="1"/>
          </p:cNvSpPr>
          <p:nvPr>
            <p:ph type="sldNum" sz="quarter" idx="12"/>
          </p:nvPr>
        </p:nvSpPr>
        <p:spPr/>
        <p:txBody>
          <a:bodyPr/>
          <a:lstStyle>
            <a:extLst/>
          </a:lstStyle>
          <a:p>
            <a:fld id="{E816A1CD-DD02-4207-9C10-93FD4C14EB1C}"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51240CAB-F371-43F5-85AE-AB3BA7A6F4FE}" type="datetimeFigureOut">
              <a:rPr lang="es-MX" smtClean="0"/>
              <a:pPr/>
              <a:t>11/02/2015</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E816A1CD-DD02-4207-9C10-93FD4C14EB1C}"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2"/>
      </p:bgRef>
    </p:bg>
    <p:spTree>
      <p:nvGrpSpPr>
        <p:cNvPr id="1" name=""/>
        <p:cNvGrpSpPr/>
        <p:nvPr/>
      </p:nvGrpSpPr>
      <p:grpSpPr>
        <a:xfrm>
          <a:off x="0" y="0"/>
          <a:ext cx="0" cy="0"/>
          <a:chOff x="0" y="0"/>
          <a:chExt cx="0" cy="0"/>
        </a:xfrm>
      </p:grpSpPr>
      <p:sp>
        <p:nvSpPr>
          <p:cNvPr id="8" name="7 Rectángulo"/>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s-ES" smtClean="0"/>
              <a:t>Haga clic para modificar el estilo de título del patrón</a:t>
            </a:r>
            <a:endParaRPr kumimoji="0" lang="en-US" dirty="0"/>
          </a:p>
        </p:txBody>
      </p:sp>
      <p:sp>
        <p:nvSpPr>
          <p:cNvPr id="4" name="3 Marcador de texto"/>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s-ES" smtClean="0"/>
              <a:t>Haga clic para modificar el estilo de texto del patrón</a:t>
            </a:r>
          </a:p>
        </p:txBody>
      </p:sp>
      <p:sp>
        <p:nvSpPr>
          <p:cNvPr id="5" name="4 Marcador de fecha"/>
          <p:cNvSpPr>
            <a:spLocks noGrp="1"/>
          </p:cNvSpPr>
          <p:nvPr>
            <p:ph type="dt" sz="half" idx="10"/>
          </p:nvPr>
        </p:nvSpPr>
        <p:spPr/>
        <p:txBody>
          <a:bodyPr/>
          <a:lstStyle>
            <a:extLst/>
          </a:lstStyle>
          <a:p>
            <a:fld id="{51240CAB-F371-43F5-85AE-AB3BA7A6F4FE}" type="datetimeFigureOut">
              <a:rPr lang="es-MX" smtClean="0"/>
              <a:pPr/>
              <a:t>11/02/2015</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E816A1CD-DD02-4207-9C10-93FD4C14EB1C}" type="slidenum">
              <a:rPr lang="es-MX" smtClean="0"/>
              <a:pPr/>
              <a:t>‹Nº›</a:t>
            </a:fld>
            <a:endParaRPr lang="es-MX"/>
          </a:p>
        </p:txBody>
      </p:sp>
      <p:sp>
        <p:nvSpPr>
          <p:cNvPr id="10" name="9 Marcador de posición de imagen"/>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s-ES" smtClean="0"/>
              <a:t>Haga clic en el icono para agregar una imagen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Marcador de título"/>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s-ES" smtClean="0"/>
              <a:t>Haga clic para modificar el estilo de título del patrón</a:t>
            </a:r>
            <a:endParaRPr kumimoji="0" lang="en-US"/>
          </a:p>
        </p:txBody>
      </p:sp>
      <p:sp>
        <p:nvSpPr>
          <p:cNvPr id="31" name="30 Marcador de texto"/>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7" name="26 Marcador de fecha"/>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1240CAB-F371-43F5-85AE-AB3BA7A6F4FE}" type="datetimeFigureOut">
              <a:rPr lang="es-MX" smtClean="0"/>
              <a:pPr/>
              <a:t>11/02/2015</a:t>
            </a:fld>
            <a:endParaRPr lang="es-MX"/>
          </a:p>
        </p:txBody>
      </p:sp>
      <p:sp>
        <p:nvSpPr>
          <p:cNvPr id="4" name="3 Marcador de pie de página"/>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s-MX"/>
          </a:p>
        </p:txBody>
      </p:sp>
      <p:sp>
        <p:nvSpPr>
          <p:cNvPr id="16" name="15 Marcador de número de diapositiva"/>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E816A1CD-DD02-4207-9C10-93FD4C14EB1C}"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16 Título"/>
          <p:cNvSpPr>
            <a:spLocks noGrp="1"/>
          </p:cNvSpPr>
          <p:nvPr>
            <p:ph type="ctrTitle"/>
          </p:nvPr>
        </p:nvSpPr>
        <p:spPr>
          <a:xfrm>
            <a:off x="685800" y="404664"/>
            <a:ext cx="7772400" cy="1470025"/>
          </a:xfrm>
        </p:spPr>
        <p:txBody>
          <a:bodyPr>
            <a:normAutofit/>
          </a:bodyPr>
          <a:lstStyle/>
          <a:p>
            <a:pPr algn="ctr"/>
            <a:r>
              <a:rPr lang="es-MX" dirty="0" smtClean="0"/>
              <a:t>Escuela Normal de Educación Preescolar</a:t>
            </a:r>
            <a:endParaRPr lang="es-MX" dirty="0"/>
          </a:p>
        </p:txBody>
      </p:sp>
      <p:sp>
        <p:nvSpPr>
          <p:cNvPr id="18" name="17 Subtítulo"/>
          <p:cNvSpPr>
            <a:spLocks noGrp="1"/>
          </p:cNvSpPr>
          <p:nvPr>
            <p:ph type="subTitle" idx="1"/>
          </p:nvPr>
        </p:nvSpPr>
        <p:spPr>
          <a:xfrm>
            <a:off x="1331640" y="4437112"/>
            <a:ext cx="6400800" cy="2304256"/>
          </a:xfrm>
        </p:spPr>
        <p:txBody>
          <a:bodyPr>
            <a:normAutofit fontScale="92500" lnSpcReduction="20000"/>
          </a:bodyPr>
          <a:lstStyle/>
          <a:p>
            <a:pPr algn="ctr"/>
            <a:r>
              <a:rPr lang="es-MX" b="1" dirty="0" smtClean="0">
                <a:solidFill>
                  <a:schemeClr val="tx1"/>
                </a:solidFill>
              </a:rPr>
              <a:t>Programa de Fortalecimiento</a:t>
            </a:r>
          </a:p>
          <a:p>
            <a:pPr algn="ctr"/>
            <a:endParaRPr lang="es-MX" b="1" dirty="0" smtClean="0">
              <a:solidFill>
                <a:schemeClr val="tx1"/>
              </a:solidFill>
            </a:endParaRPr>
          </a:p>
          <a:p>
            <a:pPr algn="ctr"/>
            <a:r>
              <a:rPr lang="es-MX" b="1" u="sng" dirty="0" smtClean="0">
                <a:solidFill>
                  <a:schemeClr val="tx1"/>
                </a:solidFill>
              </a:rPr>
              <a:t>Mapa Conceptual</a:t>
            </a:r>
          </a:p>
          <a:p>
            <a:pPr algn="ctr"/>
            <a:endParaRPr lang="es-MX" b="1" dirty="0" smtClean="0">
              <a:solidFill>
                <a:schemeClr val="tx1"/>
              </a:solidFill>
            </a:endParaRPr>
          </a:p>
          <a:p>
            <a:pPr algn="ctr"/>
            <a:r>
              <a:rPr lang="es-MX" b="1" dirty="0" smtClean="0">
                <a:solidFill>
                  <a:schemeClr val="tx1"/>
                </a:solidFill>
              </a:rPr>
              <a:t>Ma. De los </a:t>
            </a:r>
            <a:r>
              <a:rPr lang="es-MX" b="1" dirty="0" err="1" smtClean="0">
                <a:solidFill>
                  <a:schemeClr val="tx1"/>
                </a:solidFill>
              </a:rPr>
              <a:t>Angeles</a:t>
            </a:r>
            <a:r>
              <a:rPr lang="es-MX" b="1" dirty="0" smtClean="0">
                <a:solidFill>
                  <a:schemeClr val="tx1"/>
                </a:solidFill>
              </a:rPr>
              <a:t> </a:t>
            </a:r>
            <a:r>
              <a:rPr lang="es-MX" b="1" dirty="0" err="1" smtClean="0">
                <a:solidFill>
                  <a:schemeClr val="tx1"/>
                </a:solidFill>
              </a:rPr>
              <a:t>Zuno</a:t>
            </a:r>
            <a:r>
              <a:rPr lang="es-MX" b="1" dirty="0" smtClean="0">
                <a:solidFill>
                  <a:schemeClr val="tx1"/>
                </a:solidFill>
              </a:rPr>
              <a:t> </a:t>
            </a:r>
            <a:r>
              <a:rPr lang="es-MX" b="1" dirty="0" err="1" smtClean="0">
                <a:solidFill>
                  <a:schemeClr val="tx1"/>
                </a:solidFill>
              </a:rPr>
              <a:t>Mireles</a:t>
            </a:r>
            <a:endParaRPr lang="es-MX" b="1" dirty="0" smtClean="0">
              <a:solidFill>
                <a:schemeClr val="tx1"/>
              </a:solidFill>
            </a:endParaRPr>
          </a:p>
          <a:p>
            <a:pPr algn="ctr"/>
            <a:endParaRPr lang="es-MX" b="1" dirty="0" smtClean="0">
              <a:solidFill>
                <a:schemeClr val="tx1"/>
              </a:solidFill>
            </a:endParaRPr>
          </a:p>
          <a:p>
            <a:pPr algn="ctr"/>
            <a:r>
              <a:rPr lang="es-MX" b="1" dirty="0" smtClean="0">
                <a:solidFill>
                  <a:schemeClr val="tx1"/>
                </a:solidFill>
              </a:rPr>
              <a:t>4 B                     N.L. 21</a:t>
            </a:r>
            <a:endParaRPr lang="es-MX" b="1" dirty="0">
              <a:solidFill>
                <a:schemeClr val="tx1"/>
              </a:solidFill>
            </a:endParaRPr>
          </a:p>
        </p:txBody>
      </p:sp>
      <p:pic>
        <p:nvPicPr>
          <p:cNvPr id="1026" name="Picture 2" descr="C:\Users\Icatec\Desktop\enep\escuela-normal-de-educacic3b3n-preescolar-del-estado-de-coahuila.gif"/>
          <p:cNvPicPr>
            <a:picLocks noChangeAspect="1" noChangeArrowheads="1"/>
          </p:cNvPicPr>
          <p:nvPr/>
        </p:nvPicPr>
        <p:blipFill>
          <a:blip r:embed="rId3" cstate="print"/>
          <a:srcRect/>
          <a:stretch>
            <a:fillRect/>
          </a:stretch>
        </p:blipFill>
        <p:spPr bwMode="auto">
          <a:xfrm>
            <a:off x="3059832" y="2060848"/>
            <a:ext cx="2736304" cy="2034687"/>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INTRODUCCIÓN</a:t>
            </a:r>
            <a:endParaRPr lang="es-MX" dirty="0"/>
          </a:p>
        </p:txBody>
      </p:sp>
      <p:sp>
        <p:nvSpPr>
          <p:cNvPr id="3" name="2 Marcador de contenido"/>
          <p:cNvSpPr>
            <a:spLocks noGrp="1"/>
          </p:cNvSpPr>
          <p:nvPr>
            <p:ph idx="1"/>
          </p:nvPr>
        </p:nvSpPr>
        <p:spPr/>
        <p:txBody>
          <a:bodyPr/>
          <a:lstStyle/>
          <a:p>
            <a:pPr algn="just"/>
            <a:r>
              <a:rPr lang="es-MX" dirty="0" smtClean="0"/>
              <a:t>Los siguientes conceptos que se mencionan a continuación son importantes para un docente ya que estos estarán presentes en el proceso de aprendizaj</a:t>
            </a:r>
            <a:r>
              <a:rPr lang="es-MX" dirty="0" smtClean="0"/>
              <a:t>e de cualquier individuo y es fundamental siempre tenerlos en cuenta.</a:t>
            </a:r>
            <a:endParaRPr lang="es-MX"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6512" y="764704"/>
            <a:ext cx="461665" cy="4464496"/>
          </a:xfrm>
          <a:prstGeom prst="rect">
            <a:avLst/>
          </a:prstGeom>
          <a:noFill/>
        </p:spPr>
        <p:txBody>
          <a:bodyPr vert="vert270"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s-MX"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CONCEPTOS PSICOPEDAGÓGICOS</a:t>
            </a:r>
            <a:endParaRPr lang="es-MX"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5" name="4 Abrir llave"/>
          <p:cNvSpPr/>
          <p:nvPr/>
        </p:nvSpPr>
        <p:spPr>
          <a:xfrm>
            <a:off x="395536" y="116632"/>
            <a:ext cx="432048" cy="6669360"/>
          </a:xfrm>
          <a:prstGeom prst="leftBrace">
            <a:avLst/>
          </a:prstGeom>
        </p:spPr>
        <p:style>
          <a:lnRef idx="3">
            <a:schemeClr val="accent2"/>
          </a:lnRef>
          <a:fillRef idx="0">
            <a:schemeClr val="accent2"/>
          </a:fillRef>
          <a:effectRef idx="2">
            <a:schemeClr val="accent2"/>
          </a:effectRef>
          <a:fontRef idx="minor">
            <a:schemeClr val="tx1"/>
          </a:fontRef>
        </p:style>
        <p:txBody>
          <a:bodyPr rtlCol="0" anchor="ctr"/>
          <a:lstStyle/>
          <a:p>
            <a:pPr algn="ctr"/>
            <a:endParaRPr lang="es-MX" dirty="0">
              <a:solidFill>
                <a:srgbClr val="FF0000"/>
              </a:solidFill>
            </a:endParaRPr>
          </a:p>
        </p:txBody>
      </p:sp>
      <p:sp>
        <p:nvSpPr>
          <p:cNvPr id="6" name="5 CuadroTexto"/>
          <p:cNvSpPr txBox="1"/>
          <p:nvPr/>
        </p:nvSpPr>
        <p:spPr>
          <a:xfrm>
            <a:off x="2699792" y="188640"/>
            <a:ext cx="6264696" cy="5355312"/>
          </a:xfrm>
          <a:prstGeom prst="rect">
            <a:avLst/>
          </a:prstGeom>
          <a:noFill/>
        </p:spPr>
        <p:txBody>
          <a:bodyPr wrap="square" rtlCol="0">
            <a:spAutoFit/>
          </a:bodyPr>
          <a:lstStyle/>
          <a:p>
            <a:pPr algn="just"/>
            <a:r>
              <a:rPr lang="es-MX" sz="1200" dirty="0" smtClean="0"/>
              <a:t>Una </a:t>
            </a:r>
            <a:r>
              <a:rPr lang="es-MX" sz="1200" dirty="0"/>
              <a:t>alternativa viable para formar alumnos autónomos, sobre la base de una educación que potencia la conciencia sobre los propios procesos cognitivos y la autorregulación de los mismos por parte de los estudiantes, de manera tal, que les conduzca a un “aprender a aprender”, es decir, a </a:t>
            </a:r>
            <a:r>
              <a:rPr lang="es-MX" sz="1200" dirty="0" err="1"/>
              <a:t>autodirigir</a:t>
            </a:r>
            <a:r>
              <a:rPr lang="es-MX" sz="1200" dirty="0"/>
              <a:t> su aprendizaje y transferirlo a otros ámbitos de su vida.</a:t>
            </a:r>
          </a:p>
          <a:p>
            <a:pPr algn="just"/>
            <a:endParaRPr lang="es-MX" sz="1200" dirty="0" smtClean="0"/>
          </a:p>
          <a:p>
            <a:pPr algn="just">
              <a:buFont typeface="Arial" pitchFamily="34" charset="0"/>
              <a:buChar char="•"/>
            </a:pPr>
            <a:r>
              <a:rPr lang="es-MX" sz="1200" dirty="0" smtClean="0"/>
              <a:t>El </a:t>
            </a:r>
            <a:r>
              <a:rPr lang="es-MX" sz="1200" b="1" dirty="0"/>
              <a:t>aprendizaje memorístico </a:t>
            </a:r>
            <a:r>
              <a:rPr lang="es-MX" sz="1200" dirty="0"/>
              <a:t>(mecánico o repetitivo) se produce cuando la tarea del aprendizaje consta de asociaciones arbitrarias o cuando el aprendiz lo hace arbitrariamente. Supone una memorización de los datos, hechos o conceptos con escasa o nula relación entre ellos. </a:t>
            </a:r>
          </a:p>
          <a:p>
            <a:pPr algn="just">
              <a:buFont typeface="Arial" pitchFamily="34" charset="0"/>
              <a:buChar char="•"/>
            </a:pPr>
            <a:r>
              <a:rPr lang="es-MX" sz="1200" dirty="0"/>
              <a:t>El </a:t>
            </a:r>
            <a:r>
              <a:rPr lang="es-MX" sz="1200" b="1" dirty="0"/>
              <a:t>aprendizaje significativo </a:t>
            </a:r>
            <a:r>
              <a:rPr lang="es-MX" sz="1200" dirty="0"/>
              <a:t>se genera cuando las tareas están relacionadas de manera congruente y el sujeto decide aprender; cuando el alumno, como constructor de su propio conocimiento, relaciona los conceptos a aprender y les da un sentido a partir de la estructura conceptual que ya posee. dicho de otro modo, cuando el estudiante construye nuevos conocimientos a partir de los ya adquiridos, pero, además, los construye porque está interesado en hacerlo.</a:t>
            </a:r>
          </a:p>
          <a:p>
            <a:pPr algn="just"/>
            <a:endParaRPr lang="es-MX" sz="1200" dirty="0" smtClean="0"/>
          </a:p>
          <a:p>
            <a:pPr algn="just"/>
            <a:r>
              <a:rPr lang="es-MX" sz="1200" dirty="0" smtClean="0"/>
              <a:t>“</a:t>
            </a:r>
            <a:r>
              <a:rPr lang="es-MX" sz="1200" dirty="0"/>
              <a:t>E</a:t>
            </a:r>
            <a:r>
              <a:rPr lang="es-MX" sz="1200" dirty="0" smtClean="0"/>
              <a:t>l </a:t>
            </a:r>
            <a:r>
              <a:rPr lang="es-MX" sz="1200" dirty="0"/>
              <a:t>conjunto de representaciones de la realidad que tiene un sujeto, almacenadas en la memoria a través de diferentes sistemas, códigos o formatos de representación y es adquirido, manipulado y utilizado para diferentes fines por el entero sistema cognitivo que incluye, además del subsistema de la memoria, otros subsistemas que procesan, transforman, combinan y construyen esas representaciones del conocimiento”</a:t>
            </a:r>
          </a:p>
          <a:p>
            <a:pPr algn="just"/>
            <a:endParaRPr lang="es-MX" sz="1200" dirty="0" smtClean="0"/>
          </a:p>
          <a:p>
            <a:pPr algn="just"/>
            <a:endParaRPr lang="es-MX" sz="1200" dirty="0" smtClean="0"/>
          </a:p>
          <a:p>
            <a:pPr algn="just"/>
            <a:endParaRPr lang="es-MX" sz="1200" dirty="0" smtClean="0"/>
          </a:p>
          <a:p>
            <a:pPr algn="just"/>
            <a:endParaRPr lang="es-MX" sz="1200" dirty="0" smtClean="0"/>
          </a:p>
          <a:p>
            <a:pPr algn="just"/>
            <a:endParaRPr lang="es-MX" sz="1200" dirty="0"/>
          </a:p>
          <a:p>
            <a:pPr algn="just"/>
            <a:endParaRPr lang="es-MX" dirty="0"/>
          </a:p>
        </p:txBody>
      </p:sp>
      <p:sp>
        <p:nvSpPr>
          <p:cNvPr id="7" name="6 CuadroTexto"/>
          <p:cNvSpPr txBox="1"/>
          <p:nvPr/>
        </p:nvSpPr>
        <p:spPr>
          <a:xfrm>
            <a:off x="755576" y="467380"/>
            <a:ext cx="1872208" cy="369332"/>
          </a:xfrm>
          <a:prstGeom prst="rect">
            <a:avLst/>
          </a:prstGeom>
          <a:noFill/>
        </p:spPr>
        <p:txBody>
          <a:bodyPr wrap="square" rtlCol="0">
            <a:spAutoFit/>
          </a:bodyPr>
          <a:lstStyle/>
          <a:p>
            <a:r>
              <a:rPr lang="es-MX" dirty="0" err="1" smtClean="0">
                <a:solidFill>
                  <a:srgbClr val="00B0F0"/>
                </a:solidFill>
              </a:rPr>
              <a:t>Metacognición</a:t>
            </a:r>
            <a:r>
              <a:rPr lang="es-MX" dirty="0" smtClean="0">
                <a:solidFill>
                  <a:srgbClr val="00B0F0"/>
                </a:solidFill>
              </a:rPr>
              <a:t>:</a:t>
            </a:r>
            <a:endParaRPr lang="es-MX" dirty="0">
              <a:solidFill>
                <a:srgbClr val="00B0F0"/>
              </a:solidFill>
            </a:endParaRPr>
          </a:p>
        </p:txBody>
      </p:sp>
      <p:sp>
        <p:nvSpPr>
          <p:cNvPr id="8" name="7 CuadroTexto"/>
          <p:cNvSpPr txBox="1"/>
          <p:nvPr/>
        </p:nvSpPr>
        <p:spPr>
          <a:xfrm>
            <a:off x="971600" y="2062589"/>
            <a:ext cx="1512168" cy="646331"/>
          </a:xfrm>
          <a:prstGeom prst="rect">
            <a:avLst/>
          </a:prstGeom>
          <a:noFill/>
        </p:spPr>
        <p:txBody>
          <a:bodyPr wrap="square" rtlCol="0">
            <a:spAutoFit/>
          </a:bodyPr>
          <a:lstStyle/>
          <a:p>
            <a:r>
              <a:rPr lang="es-MX" dirty="0" smtClean="0">
                <a:solidFill>
                  <a:srgbClr val="00B0F0"/>
                </a:solidFill>
              </a:rPr>
              <a:t>Aprendizaje: </a:t>
            </a:r>
          </a:p>
          <a:p>
            <a:endParaRPr lang="es-MX" dirty="0">
              <a:solidFill>
                <a:srgbClr val="00B0F0"/>
              </a:solidFill>
            </a:endParaRPr>
          </a:p>
        </p:txBody>
      </p:sp>
      <p:sp>
        <p:nvSpPr>
          <p:cNvPr id="9" name="8 CuadroTexto"/>
          <p:cNvSpPr txBox="1"/>
          <p:nvPr/>
        </p:nvSpPr>
        <p:spPr>
          <a:xfrm>
            <a:off x="755576" y="3635732"/>
            <a:ext cx="1800200" cy="369332"/>
          </a:xfrm>
          <a:prstGeom prst="rect">
            <a:avLst/>
          </a:prstGeom>
          <a:noFill/>
        </p:spPr>
        <p:txBody>
          <a:bodyPr wrap="square" rtlCol="0">
            <a:spAutoFit/>
          </a:bodyPr>
          <a:lstStyle/>
          <a:p>
            <a:r>
              <a:rPr lang="es-MX" dirty="0" smtClean="0">
                <a:solidFill>
                  <a:srgbClr val="00B0F0"/>
                </a:solidFill>
              </a:rPr>
              <a:t>Conocimiento:</a:t>
            </a:r>
            <a:endParaRPr lang="es-MX" dirty="0">
              <a:solidFill>
                <a:srgbClr val="00B0F0"/>
              </a:solidFill>
            </a:endParaRPr>
          </a:p>
        </p:txBody>
      </p:sp>
      <p:sp>
        <p:nvSpPr>
          <p:cNvPr id="10" name="9 Abrir llave"/>
          <p:cNvSpPr/>
          <p:nvPr/>
        </p:nvSpPr>
        <p:spPr>
          <a:xfrm>
            <a:off x="2627784" y="188640"/>
            <a:ext cx="72008" cy="936104"/>
          </a:xfrm>
          <a:prstGeom prst="leftBrace">
            <a:avLst/>
          </a:prstGeom>
        </p:spPr>
        <p:style>
          <a:lnRef idx="2">
            <a:schemeClr val="accent2"/>
          </a:lnRef>
          <a:fillRef idx="0">
            <a:schemeClr val="accent2"/>
          </a:fillRef>
          <a:effectRef idx="1">
            <a:schemeClr val="accent2"/>
          </a:effectRef>
          <a:fontRef idx="minor">
            <a:schemeClr val="tx1"/>
          </a:fontRef>
        </p:style>
        <p:txBody>
          <a:bodyPr rtlCol="0" anchor="ctr"/>
          <a:lstStyle/>
          <a:p>
            <a:pPr algn="ctr"/>
            <a:endParaRPr lang="es-MX"/>
          </a:p>
        </p:txBody>
      </p:sp>
      <p:sp>
        <p:nvSpPr>
          <p:cNvPr id="11" name="10 Abrir llave"/>
          <p:cNvSpPr/>
          <p:nvPr/>
        </p:nvSpPr>
        <p:spPr>
          <a:xfrm>
            <a:off x="2627784" y="1340768"/>
            <a:ext cx="72008" cy="1800200"/>
          </a:xfrm>
          <a:prstGeom prst="leftBrace">
            <a:avLst/>
          </a:prstGeom>
        </p:spPr>
        <p:style>
          <a:lnRef idx="2">
            <a:schemeClr val="accent2"/>
          </a:lnRef>
          <a:fillRef idx="0">
            <a:schemeClr val="accent2"/>
          </a:fillRef>
          <a:effectRef idx="1">
            <a:schemeClr val="accent2"/>
          </a:effectRef>
          <a:fontRef idx="minor">
            <a:schemeClr val="tx1"/>
          </a:fontRef>
        </p:style>
        <p:txBody>
          <a:bodyPr rtlCol="0" anchor="ctr"/>
          <a:lstStyle/>
          <a:p>
            <a:pPr algn="ctr"/>
            <a:endParaRPr lang="es-MX"/>
          </a:p>
        </p:txBody>
      </p:sp>
      <p:sp>
        <p:nvSpPr>
          <p:cNvPr id="12" name="11 Abrir llave"/>
          <p:cNvSpPr/>
          <p:nvPr/>
        </p:nvSpPr>
        <p:spPr>
          <a:xfrm>
            <a:off x="2627784" y="3356992"/>
            <a:ext cx="72008" cy="936104"/>
          </a:xfrm>
          <a:prstGeom prst="leftBrace">
            <a:avLst/>
          </a:prstGeom>
        </p:spPr>
        <p:style>
          <a:lnRef idx="2">
            <a:schemeClr val="accent2"/>
          </a:lnRef>
          <a:fillRef idx="0">
            <a:schemeClr val="accent2"/>
          </a:fillRef>
          <a:effectRef idx="1">
            <a:schemeClr val="accent2"/>
          </a:effectRef>
          <a:fontRef idx="minor">
            <a:schemeClr val="tx1"/>
          </a:fontRef>
        </p:style>
        <p:txBody>
          <a:bodyPr rtlCol="0" anchor="ctr"/>
          <a:lstStyle/>
          <a:p>
            <a:pPr algn="ctr"/>
            <a:endParaRPr lang="es-MX"/>
          </a:p>
        </p:txBody>
      </p:sp>
      <p:sp>
        <p:nvSpPr>
          <p:cNvPr id="13" name="12 CuadroTexto"/>
          <p:cNvSpPr txBox="1"/>
          <p:nvPr/>
        </p:nvSpPr>
        <p:spPr>
          <a:xfrm>
            <a:off x="1187624" y="4654877"/>
            <a:ext cx="1512168" cy="646331"/>
          </a:xfrm>
          <a:prstGeom prst="rect">
            <a:avLst/>
          </a:prstGeom>
          <a:noFill/>
        </p:spPr>
        <p:txBody>
          <a:bodyPr wrap="square" rtlCol="0">
            <a:spAutoFit/>
          </a:bodyPr>
          <a:lstStyle/>
          <a:p>
            <a:r>
              <a:rPr lang="es-MX" dirty="0" smtClean="0">
                <a:solidFill>
                  <a:srgbClr val="00B0F0"/>
                </a:solidFill>
              </a:rPr>
              <a:t>Cognición:</a:t>
            </a:r>
          </a:p>
          <a:p>
            <a:endParaRPr lang="es-MX" dirty="0">
              <a:solidFill>
                <a:srgbClr val="00B0F0"/>
              </a:solidFill>
            </a:endParaRPr>
          </a:p>
        </p:txBody>
      </p:sp>
      <p:sp>
        <p:nvSpPr>
          <p:cNvPr id="14" name="13 CuadroTexto"/>
          <p:cNvSpPr txBox="1"/>
          <p:nvPr/>
        </p:nvSpPr>
        <p:spPr>
          <a:xfrm>
            <a:off x="683568" y="5661248"/>
            <a:ext cx="1872208" cy="923330"/>
          </a:xfrm>
          <a:prstGeom prst="rect">
            <a:avLst/>
          </a:prstGeom>
          <a:noFill/>
        </p:spPr>
        <p:txBody>
          <a:bodyPr wrap="square" rtlCol="0">
            <a:spAutoFit/>
          </a:bodyPr>
          <a:lstStyle/>
          <a:p>
            <a:pPr algn="ctr"/>
            <a:r>
              <a:rPr lang="es-MX" dirty="0" smtClean="0">
                <a:solidFill>
                  <a:srgbClr val="00B0F0"/>
                </a:solidFill>
              </a:rPr>
              <a:t>Autorregulación del aprendizaje:</a:t>
            </a:r>
          </a:p>
          <a:p>
            <a:pPr algn="ctr"/>
            <a:endParaRPr lang="es-MX" dirty="0">
              <a:solidFill>
                <a:srgbClr val="00B0F0"/>
              </a:solidFill>
            </a:endParaRPr>
          </a:p>
        </p:txBody>
      </p:sp>
      <p:sp>
        <p:nvSpPr>
          <p:cNvPr id="15" name="14 Abrir llave"/>
          <p:cNvSpPr/>
          <p:nvPr/>
        </p:nvSpPr>
        <p:spPr>
          <a:xfrm>
            <a:off x="2627784" y="4509120"/>
            <a:ext cx="72008" cy="720080"/>
          </a:xfrm>
          <a:prstGeom prst="leftBrace">
            <a:avLst/>
          </a:prstGeom>
        </p:spPr>
        <p:style>
          <a:lnRef idx="2">
            <a:schemeClr val="accent2"/>
          </a:lnRef>
          <a:fillRef idx="0">
            <a:schemeClr val="accent2"/>
          </a:fillRef>
          <a:effectRef idx="1">
            <a:schemeClr val="accent2"/>
          </a:effectRef>
          <a:fontRef idx="minor">
            <a:schemeClr val="tx1"/>
          </a:fontRef>
        </p:style>
        <p:txBody>
          <a:bodyPr rtlCol="0" anchor="ctr"/>
          <a:lstStyle/>
          <a:p>
            <a:pPr algn="ctr"/>
            <a:endParaRPr lang="es-MX"/>
          </a:p>
        </p:txBody>
      </p:sp>
      <p:sp>
        <p:nvSpPr>
          <p:cNvPr id="16" name="15 Abrir llave"/>
          <p:cNvSpPr/>
          <p:nvPr/>
        </p:nvSpPr>
        <p:spPr>
          <a:xfrm>
            <a:off x="2627784" y="5517232"/>
            <a:ext cx="72008" cy="1080120"/>
          </a:xfrm>
          <a:prstGeom prst="leftBrace">
            <a:avLst/>
          </a:prstGeom>
        </p:spPr>
        <p:style>
          <a:lnRef idx="2">
            <a:schemeClr val="accent2"/>
          </a:lnRef>
          <a:fillRef idx="0">
            <a:schemeClr val="accent2"/>
          </a:fillRef>
          <a:effectRef idx="1">
            <a:schemeClr val="accent2"/>
          </a:effectRef>
          <a:fontRef idx="minor">
            <a:schemeClr val="tx1"/>
          </a:fontRef>
        </p:style>
        <p:txBody>
          <a:bodyPr rtlCol="0" anchor="ctr"/>
          <a:lstStyle/>
          <a:p>
            <a:pPr algn="ctr"/>
            <a:endParaRPr lang="es-MX"/>
          </a:p>
        </p:txBody>
      </p:sp>
      <p:sp>
        <p:nvSpPr>
          <p:cNvPr id="18" name="17 CuadroTexto"/>
          <p:cNvSpPr txBox="1"/>
          <p:nvPr/>
        </p:nvSpPr>
        <p:spPr>
          <a:xfrm>
            <a:off x="2699792" y="4581128"/>
            <a:ext cx="6192688" cy="1200329"/>
          </a:xfrm>
          <a:prstGeom prst="rect">
            <a:avLst/>
          </a:prstGeom>
          <a:noFill/>
        </p:spPr>
        <p:txBody>
          <a:bodyPr wrap="square" rtlCol="0">
            <a:spAutoFit/>
          </a:bodyPr>
          <a:lstStyle/>
          <a:p>
            <a:r>
              <a:rPr lang="es-MX" sz="1200" dirty="0" smtClean="0"/>
              <a:t>Procedimientos de la mente que tienen que ver con el conocimiento. Su finalidad es el estudio de los mecanismos que están involucrados en la creación de conocimiento, desde los más simples hasta los más complejos.</a:t>
            </a:r>
            <a:r>
              <a:rPr lang="es-MX" dirty="0" smtClean="0"/>
              <a:t/>
            </a:r>
            <a:br>
              <a:rPr lang="es-MX" dirty="0" smtClean="0"/>
            </a:br>
            <a:r>
              <a:rPr lang="es-MX" dirty="0" smtClean="0"/>
              <a:t/>
            </a:r>
            <a:br>
              <a:rPr lang="es-MX" dirty="0" smtClean="0"/>
            </a:br>
            <a:endParaRPr lang="es-MX" dirty="0"/>
          </a:p>
        </p:txBody>
      </p:sp>
      <p:sp>
        <p:nvSpPr>
          <p:cNvPr id="19" name="18 CuadroTexto"/>
          <p:cNvSpPr txBox="1"/>
          <p:nvPr/>
        </p:nvSpPr>
        <p:spPr>
          <a:xfrm>
            <a:off x="2699792" y="5694347"/>
            <a:ext cx="6192688" cy="830997"/>
          </a:xfrm>
          <a:prstGeom prst="rect">
            <a:avLst/>
          </a:prstGeom>
          <a:noFill/>
        </p:spPr>
        <p:txBody>
          <a:bodyPr wrap="square" rtlCol="0">
            <a:spAutoFit/>
          </a:bodyPr>
          <a:lstStyle/>
          <a:p>
            <a:pPr algn="just"/>
            <a:r>
              <a:rPr lang="es-MX" sz="1200" dirty="0" smtClean="0"/>
              <a:t>Comprobar si las estrategias elegidas son las adecuadas, o es necesario cambiar en algún momento (autorregulación). Enseñar a </a:t>
            </a:r>
            <a:r>
              <a:rPr lang="es-MX" sz="1200" dirty="0" err="1" smtClean="0"/>
              <a:t>autorregular</a:t>
            </a:r>
            <a:r>
              <a:rPr lang="es-MX" sz="1200" dirty="0" smtClean="0"/>
              <a:t> la actividad mental es lo mismo que enseñar a utilizar las estrategias de aprendizaje en el momento preciso.</a:t>
            </a:r>
          </a:p>
          <a:p>
            <a:pPr algn="just"/>
            <a:endParaRPr lang="es-MX" sz="12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o">
  <a:themeElements>
    <a:clrScheme name="Opulento">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o">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o">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67</TotalTime>
  <Words>411</Words>
  <Application>Microsoft Office PowerPoint</Application>
  <PresentationFormat>Presentación en pantalla (4:3)</PresentationFormat>
  <Paragraphs>31</Paragraphs>
  <Slides>3</Slides>
  <Notes>3</Notes>
  <HiddenSlides>0</HiddenSlides>
  <MMClips>0</MMClips>
  <ScaleCrop>false</ScaleCrop>
  <HeadingPairs>
    <vt:vector size="4" baseType="variant">
      <vt:variant>
        <vt:lpstr>Tema</vt:lpstr>
      </vt:variant>
      <vt:variant>
        <vt:i4>1</vt:i4>
      </vt:variant>
      <vt:variant>
        <vt:lpstr>Títulos de diapositiva</vt:lpstr>
      </vt:variant>
      <vt:variant>
        <vt:i4>3</vt:i4>
      </vt:variant>
    </vt:vector>
  </HeadingPairs>
  <TitlesOfParts>
    <vt:vector size="4" baseType="lpstr">
      <vt:lpstr>Opulento</vt:lpstr>
      <vt:lpstr>Escuela Normal de Educación Preescolar</vt:lpstr>
      <vt:lpstr>INTRODUCCIÓN</vt:lpstr>
      <vt:lpstr>Diapositiva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Icatec</dc:creator>
  <cp:lastModifiedBy>Icatec</cp:lastModifiedBy>
  <cp:revision>10</cp:revision>
  <dcterms:created xsi:type="dcterms:W3CDTF">2015-02-10T15:04:25Z</dcterms:created>
  <dcterms:modified xsi:type="dcterms:W3CDTF">2015-02-12T04:28:09Z</dcterms:modified>
</cp:coreProperties>
</file>