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letter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 Belle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G Red Hands" panose="02000505000000020004" pitchFamily="2" charset="0"/>
      <p:regular r:id="rId12"/>
    </p:embeddedFont>
    <p:embeddedFont>
      <p:font typeface="KG One Thing" panose="02000503000000020004" pitchFamily="2" charset="0"/>
      <p:regular r:id="rId13"/>
    </p:embeddedFont>
    <p:embeddedFont>
      <p:font typeface="KG Behind These Hazel Eyes" panose="02000506000000020004" pitchFamily="2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786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4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36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14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61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16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3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9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1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5877-70FE-4D51-A58F-DF5CC9AB2AFF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2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916" y="157651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KG Behind These Hazel Eyes" panose="02000506000000020004" pitchFamily="2" charset="0"/>
                <a:ea typeface="Georgia Belle" panose="02000603000000000000" pitchFamily="2" charset="0"/>
              </a:rPr>
              <a:t>Escuela normal de educación preescolar.</a:t>
            </a:r>
            <a:endParaRPr lang="es-MX" sz="4400" dirty="0">
              <a:latin typeface="KG Behind These Hazel Eyes" panose="02000506000000020004" pitchFamily="2" charset="0"/>
              <a:ea typeface="Georgia Belle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68" y="1641587"/>
            <a:ext cx="2947065" cy="21914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1791" y="4177662"/>
            <a:ext cx="7945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00"/>
                </a:solidFill>
                <a:latin typeface="KG Red Hands" panose="02000505000000020004" pitchFamily="2" charset="0"/>
              </a:rPr>
              <a:t>Cuadro </a:t>
            </a:r>
            <a:r>
              <a:rPr lang="es-MX" sz="2800" b="1" dirty="0">
                <a:solidFill>
                  <a:srgbClr val="000000"/>
                </a:solidFill>
                <a:latin typeface="KG Red Hands" panose="02000505000000020004" pitchFamily="2" charset="0"/>
              </a:rPr>
              <a:t>sinóptico de los principales conceptos psicopedagógicos  </a:t>
            </a:r>
            <a:r>
              <a:rPr lang="es-MX" sz="2800" b="1" i="0" dirty="0" smtClean="0">
                <a:solidFill>
                  <a:srgbClr val="000000"/>
                </a:solidFill>
                <a:effectLst/>
                <a:latin typeface="KG Red Hands" panose="02000505000000020004" pitchFamily="2" charset="0"/>
              </a:rPr>
              <a:t> </a:t>
            </a:r>
            <a:endParaRPr lang="es-MX" sz="2800" b="1" dirty="0">
              <a:latin typeface="KG Red Hands" panose="02000505000000020004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38835" y="5260995"/>
            <a:ext cx="597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KG One Thing" panose="02000503000000020004" pitchFamily="2" charset="0"/>
              </a:rPr>
              <a:t>Alexandra Anahí Aguinaga Reyna</a:t>
            </a:r>
          </a:p>
          <a:p>
            <a:pPr algn="ctr"/>
            <a:r>
              <a:rPr lang="es-MX" sz="3200" dirty="0" smtClean="0">
                <a:latin typeface="KG One Thing" panose="02000503000000020004" pitchFamily="2" charset="0"/>
              </a:rPr>
              <a:t>#1  4 C</a:t>
            </a:r>
            <a:endParaRPr lang="es-MX" sz="3200" dirty="0">
              <a:latin typeface="KG One Thing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 rot="16200000">
            <a:off x="-2604753" y="2939601"/>
            <a:ext cx="6593984" cy="1114023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rgbClr val="FFFF00"/>
                </a:solidFill>
                <a:latin typeface="KG Red Hands" panose="02000505000000020004" pitchFamily="2" charset="0"/>
              </a:rPr>
              <a:t>principales conceptos psicopedagógicos</a:t>
            </a:r>
          </a:p>
        </p:txBody>
      </p:sp>
      <p:sp>
        <p:nvSpPr>
          <p:cNvPr id="7" name="Abrir llave 6"/>
          <p:cNvSpPr/>
          <p:nvPr/>
        </p:nvSpPr>
        <p:spPr>
          <a:xfrm>
            <a:off x="1249251" y="128789"/>
            <a:ext cx="618186" cy="65424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596705" y="349883"/>
            <a:ext cx="484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Centrar la atención en los estudiantes y en sus procesos de aprendizaje.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06602" y="1301440"/>
            <a:ext cx="361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Planificar para potenciar el aprendizaje.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1014" y="2607943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C0066"/>
                </a:solidFill>
                <a:latin typeface="Century Gothic" panose="020B0502020202020204" pitchFamily="34" charset="0"/>
              </a:rPr>
              <a:t>Generar ambientes de aprendizaje.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31014" y="3516969"/>
            <a:ext cx="3392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Trabajar en colaboración</a:t>
            </a:r>
          </a:p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para construir el aprendizaje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31014" y="4532481"/>
            <a:ext cx="465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 Poner énfasis en el desarrollo de competencias,</a:t>
            </a:r>
          </a:p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el logro de los Estándares Curriculares</a:t>
            </a:r>
          </a:p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y los aprendizajes esperados 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53124" y="6062724"/>
            <a:ext cx="353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Usar materiales educativos</a:t>
            </a:r>
          </a:p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para favorecer el aprendizaje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5" name="Abrir llave 14"/>
          <p:cNvSpPr/>
          <p:nvPr/>
        </p:nvSpPr>
        <p:spPr>
          <a:xfrm>
            <a:off x="5966591" y="2299552"/>
            <a:ext cx="744634" cy="9916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6" name="Abrir llave 15"/>
          <p:cNvSpPr/>
          <p:nvPr/>
        </p:nvSpPr>
        <p:spPr>
          <a:xfrm>
            <a:off x="4826648" y="1032799"/>
            <a:ext cx="744634" cy="9916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C0066"/>
              </a:solidFill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6145563" y="88903"/>
            <a:ext cx="744634" cy="9916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4846711" y="3344299"/>
            <a:ext cx="744634" cy="10546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C0066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5619870" y="4636808"/>
            <a:ext cx="744634" cy="10672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5150536" y="5806359"/>
            <a:ext cx="744634" cy="10516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74847" y="135452"/>
            <a:ext cx="2553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El centro y el referente fundamental del aprendizaje es el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estudiante.</a:t>
            </a:r>
            <a:endParaRPr lang="es-MX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237101" y="1050517"/>
            <a:ext cx="390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Implica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organizar actividades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 aprendizaje a partir de diferentes formas de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trabajo.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eben representar desafíos intelectuales.</a:t>
            </a:r>
            <a:endParaRPr lang="es-MX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338908" y="2313018"/>
            <a:ext cx="273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 el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espacio donde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se desarrolla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comunicación y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las interacciones que posibilitan el aprendizaje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189683" y="3384612"/>
            <a:ext cx="402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Orienta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las acciones para el</a:t>
            </a:r>
          </a:p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descubrimiento, la búsqueda de soluciones, coincidencias y diferencias, con el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propósito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 construir aprendizajes en colectivo.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005228" y="4573191"/>
            <a:ext cx="3499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Las competencias, los Estándares Curriculares y los aprendizajes esperados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proveerán 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los estudiantes de las herramientas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necesarias.</a:t>
            </a:r>
            <a:endParaRPr lang="es-MX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768722" y="5732810"/>
            <a:ext cx="3418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Los materiales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empleados permiten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disfrute en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el uso del tiempo libre, la creación de redes de aprendizaje y la integración de comunidades</a:t>
            </a:r>
          </a:p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343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 rot="16200000">
            <a:off x="-2604753" y="2939601"/>
            <a:ext cx="6593984" cy="1114023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rgbClr val="FFFF00"/>
                </a:solidFill>
                <a:latin typeface="KG Red Hands" panose="02000505000000020004" pitchFamily="2" charset="0"/>
              </a:rPr>
              <a:t>principales conceptos psicopedagógicos</a:t>
            </a:r>
          </a:p>
        </p:txBody>
      </p:sp>
      <p:sp>
        <p:nvSpPr>
          <p:cNvPr id="7" name="Abrir llave 6"/>
          <p:cNvSpPr/>
          <p:nvPr/>
        </p:nvSpPr>
        <p:spPr>
          <a:xfrm>
            <a:off x="1249251" y="128789"/>
            <a:ext cx="618186" cy="65424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596705" y="349883"/>
            <a:ext cx="333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Evaluar para aprender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06602" y="1301440"/>
            <a:ext cx="361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Favorecer la inclusión para atender a la diversidad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58344" y="2600333"/>
            <a:ext cx="383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C0066"/>
                </a:solidFill>
                <a:latin typeface="Century Gothic" panose="020B0502020202020204" pitchFamily="34" charset="0"/>
              </a:rPr>
              <a:t> Incorporar temas de relevancia social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58344" y="3603647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Renovar el pacto entre el estudiante,</a:t>
            </a:r>
          </a:p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el docente, la familia y la escuela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97009" y="4918789"/>
            <a:ext cx="465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Reorientar el liderazgo 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89611" y="6024925"/>
            <a:ext cx="353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C0066"/>
                </a:solidFill>
                <a:latin typeface="Century Gothic" panose="020B0502020202020204" pitchFamily="34" charset="0"/>
              </a:rPr>
              <a:t> La tutoría y la asesoría académica a la escuela</a:t>
            </a:r>
            <a:endParaRPr lang="es-MX" dirty="0">
              <a:solidFill>
                <a:srgbClr val="CC0066"/>
              </a:solidFill>
            </a:endParaRPr>
          </a:p>
        </p:txBody>
      </p:sp>
      <p:sp>
        <p:nvSpPr>
          <p:cNvPr id="15" name="Abrir llave 14"/>
          <p:cNvSpPr/>
          <p:nvPr/>
        </p:nvSpPr>
        <p:spPr>
          <a:xfrm>
            <a:off x="5392894" y="2260782"/>
            <a:ext cx="744634" cy="10323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6" name="Abrir llave 15"/>
          <p:cNvSpPr/>
          <p:nvPr/>
        </p:nvSpPr>
        <p:spPr>
          <a:xfrm>
            <a:off x="4779059" y="1099500"/>
            <a:ext cx="744634" cy="11309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4405902" y="35544"/>
            <a:ext cx="744634" cy="9916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5674314" y="3438981"/>
            <a:ext cx="558064" cy="1000644"/>
          </a:xfrm>
          <a:prstGeom prst="leftBrace">
            <a:avLst>
              <a:gd name="adj1" fmla="val 8333"/>
              <a:gd name="adj2" fmla="val 459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4405902" y="4606961"/>
            <a:ext cx="744634" cy="10726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4648260" y="5718208"/>
            <a:ext cx="281420" cy="10779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29680" y="54326"/>
            <a:ext cx="390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roceso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que permite obtener evidencias,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elaborar juicios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y brindar retroalimentación sobre los logros de aprendizaje de los alumnos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lo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largo de su formación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221957" y="1058640"/>
            <a:ext cx="4080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los docentes deben promover entre los</a:t>
            </a:r>
          </a:p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estudiantes el reconocimiento de la pluralidad social, lingüística y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cultural como una característica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del país y del mundo en el que viven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77495" y="2208741"/>
            <a:ext cx="3366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equiere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que todos sus integrantes actúen con responsabilidad ante el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medio natural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y social, la vida y la salud, y la diversidad social,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cultural y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lingüística.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16505" y="3353822"/>
            <a:ext cx="3165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promover normas que regulen la convivencia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diaria para determinar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cuáles son funcionales, no lesionan a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nadie y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apoyan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el trabajo conjunto.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835551" y="4539726"/>
            <a:ext cx="4372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requiere de la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participación activa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 estudiantes, docentes, directivos escolares, padres de familia y otros </a:t>
            </a:r>
            <a:r>
              <a:rPr lang="es-MX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actores, en un </a:t>
            </a:r>
            <a:r>
              <a:rPr lang="es-MX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clima de respeto, corresponsabilidad, transparencia y rendición de cuentas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78219" y="5688514"/>
            <a:ext cx="43460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La tutoría se concibe como el conjunto de alternativas de atención individualizada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que parte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de un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diagnóstico. La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asesoría es un acompañamiento que se da a los docentes para la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comprensión e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implementación de las nuevas propuestas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curriculares. Tanto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la tutoría como la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asesoría suponen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un acompañamiento cercano; esto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es, concebir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a la escuela como un espacio de aprendizaje y reconocer que el tutor y </a:t>
            </a:r>
            <a:r>
              <a:rPr lang="es-MX" sz="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asesor </a:t>
            </a:r>
            <a:r>
              <a:rPr lang="es-MX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también aprenden.</a:t>
            </a:r>
          </a:p>
        </p:txBody>
      </p:sp>
    </p:spTree>
    <p:extLst>
      <p:ext uri="{BB962C8B-B14F-4D97-AF65-F5344CB8AC3E}">
        <p14:creationId xmlns:p14="http://schemas.microsoft.com/office/powerpoint/2010/main" val="1844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460</Words>
  <Application>Microsoft Office PowerPoint</Application>
  <PresentationFormat>Carta (216 x 279 mm)</PresentationFormat>
  <Paragraphs>38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Calibri</vt:lpstr>
      <vt:lpstr>Georgia Belle</vt:lpstr>
      <vt:lpstr>Arial</vt:lpstr>
      <vt:lpstr>Calibri Light</vt:lpstr>
      <vt:lpstr>KG Red Hands</vt:lpstr>
      <vt:lpstr>KG One Thing</vt:lpstr>
      <vt:lpstr>KG Behind These Hazel Eyes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elizabeth martinez martinez</dc:creator>
  <cp:lastModifiedBy>office</cp:lastModifiedBy>
  <cp:revision>12</cp:revision>
  <dcterms:created xsi:type="dcterms:W3CDTF">2015-02-10T15:32:16Z</dcterms:created>
  <dcterms:modified xsi:type="dcterms:W3CDTF">2015-02-11T17:44:21Z</dcterms:modified>
</cp:coreProperties>
</file>