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91471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49824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1158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2261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676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99992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9341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83005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20752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96444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73300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B7CD-44C4-44D6-9F03-03B942A0EC36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E6FF-B59E-4450-942A-F91EA3CAEBB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8724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63271" y="484093"/>
            <a:ext cx="4746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Alejandra Margarita Frías Alonso</a:t>
            </a:r>
          </a:p>
          <a:p>
            <a:pPr algn="ctr"/>
            <a:r>
              <a:rPr lang="es-ES" dirty="0" smtClean="0"/>
              <a:t>Karla Guadalupe González Aguirre</a:t>
            </a:r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4º E NL. 2, 6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075765" y="2622176"/>
            <a:ext cx="67638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Introducción</a:t>
            </a:r>
            <a:r>
              <a:rPr lang="es-ES" dirty="0" smtClean="0"/>
              <a:t>: En este documento se exponen los conceptos pedagógicos que son clave para los educadores.</a:t>
            </a:r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Conclusión</a:t>
            </a:r>
            <a:r>
              <a:rPr lang="es-ES" dirty="0" smtClean="0"/>
              <a:t>: Estos tres conceptos los debemos tener muy presentes durante nuestra labor docente pues con ellos podremos mejorar nuestra docencia. 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587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757" y="2781837"/>
            <a:ext cx="1004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Conceptos Pedagógicos</a:t>
            </a:r>
            <a:endParaRPr lang="es-MX" sz="1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1577663" y="400232"/>
            <a:ext cx="2923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/>
              <a:t>Metacognición</a:t>
            </a:r>
            <a:endParaRPr lang="es-MX" sz="1200" dirty="0" smtClean="0"/>
          </a:p>
          <a:p>
            <a:r>
              <a:rPr lang="es-MX" sz="1200" dirty="0" smtClean="0"/>
              <a:t>Se refiere a dos realidades: conocer nuestras operaciones o procesos mentales (conocer el qué) y saber utilizar estrategias para mejorar esas operaciones y procesos (conocer y practicar el cómo).</a:t>
            </a:r>
            <a:endParaRPr lang="es-MX" sz="1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577663" y="2712082"/>
            <a:ext cx="2923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Comprensión:</a:t>
            </a:r>
          </a:p>
          <a:p>
            <a:r>
              <a:rPr lang="es-MX" sz="1200" dirty="0" smtClean="0"/>
              <a:t>Es el fin de la lectura y la base fundamental del aprendizaje y del rendimiento escolar. Comprender seria integrar la información nueva en los esquemas ya poseídos.</a:t>
            </a:r>
          </a:p>
          <a:p>
            <a:r>
              <a:rPr lang="es-MX" sz="1200" dirty="0" smtClean="0"/>
              <a:t>Existen tres niveles de comprensión: </a:t>
            </a:r>
          </a:p>
          <a:p>
            <a:endParaRPr lang="es-MX" sz="1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577663" y="5479984"/>
            <a:ext cx="2382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/>
              <a:t>Autoregulación</a:t>
            </a:r>
            <a:r>
              <a:rPr lang="es-MX" sz="1200" dirty="0" smtClean="0"/>
              <a:t>  </a:t>
            </a:r>
            <a:endParaRPr lang="es-MX" sz="1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4778058" y="98647"/>
            <a:ext cx="43659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200" dirty="0" err="1" smtClean="0"/>
              <a:t>Metamemoria</a:t>
            </a:r>
            <a:r>
              <a:rPr lang="es-MX" sz="1200" dirty="0" smtClean="0"/>
              <a:t>. Hace referencia al conocimiento que tenemos de nuestra memoria, el cual nos permite hablar de ella, analizarla y diseñar estrategias para recordar mejor.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200" dirty="0" err="1" smtClean="0"/>
              <a:t>Metacomprensión</a:t>
            </a:r>
            <a:r>
              <a:rPr lang="es-MX" sz="1200" dirty="0" smtClean="0"/>
              <a:t> y aprendizaje. Implica conocer hasta qué punto se comprende algo, cómo se logra la comprensión y cómo se evalúa la comprensión alcanzada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200" dirty="0" err="1" smtClean="0"/>
              <a:t>Metaatención</a:t>
            </a:r>
            <a:r>
              <a:rPr lang="es-MX" sz="1200" dirty="0" smtClean="0"/>
              <a:t> y </a:t>
            </a:r>
            <a:r>
              <a:rPr lang="es-MX" sz="1200" dirty="0" err="1" smtClean="0"/>
              <a:t>aprenidizaje</a:t>
            </a:r>
            <a:r>
              <a:rPr lang="es-MX" sz="1200" dirty="0" smtClean="0"/>
              <a:t>. Es el conocimiento de los mecanismos mentales que debemos poner en ejercicio para concentrar nuestra atención en un objetivo y controlar las distracciones. </a:t>
            </a:r>
            <a:endParaRPr lang="es-MX" sz="1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4945487" y="2415137"/>
            <a:ext cx="301365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200" dirty="0" smtClean="0"/>
              <a:t>Nivel literal: Comprensión de lo que el autor duce explícitamente con sus palabras.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200" dirty="0" smtClean="0"/>
              <a:t>Nivel interpretativo: Entender lo que el autor quiere decir sin que lo haga explícitamente.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200" dirty="0" smtClean="0"/>
              <a:t>Nivel aplicado: Significado que el lector percibe relacionando sus conocimientos con lo que el autor quiere comunicar</a:t>
            </a:r>
            <a:r>
              <a:rPr lang="es-MX" sz="1100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1400" dirty="0" smtClean="0"/>
          </a:p>
        </p:txBody>
      </p:sp>
      <p:sp>
        <p:nvSpPr>
          <p:cNvPr id="10" name="CuadroTexto 9"/>
          <p:cNvSpPr txBox="1"/>
          <p:nvPr/>
        </p:nvSpPr>
        <p:spPr>
          <a:xfrm>
            <a:off x="4964804" y="5018319"/>
            <a:ext cx="3013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200" dirty="0" smtClean="0"/>
              <a:t>Se refiere a las ,medidas correctoras, dirigir, modificar y corregir, que se toman en cuenta según se va progresando en la lectura, determinando las estrategias </a:t>
            </a:r>
            <a:r>
              <a:rPr lang="es-MX" sz="1200" smtClean="0"/>
              <a:t>a utiliza.</a:t>
            </a:r>
            <a:endParaRPr lang="es-MX" sz="1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1200" dirty="0"/>
          </a:p>
        </p:txBody>
      </p:sp>
      <p:sp>
        <p:nvSpPr>
          <p:cNvPr id="11" name="Abrir llave 10"/>
          <p:cNvSpPr/>
          <p:nvPr/>
        </p:nvSpPr>
        <p:spPr>
          <a:xfrm>
            <a:off x="1004552" y="103031"/>
            <a:ext cx="296220" cy="6593983"/>
          </a:xfrm>
          <a:prstGeom prst="leftBrace">
            <a:avLst>
              <a:gd name="adj1" fmla="val 8333"/>
              <a:gd name="adj2" fmla="val 460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Abrir llave 11"/>
          <p:cNvSpPr/>
          <p:nvPr/>
        </p:nvSpPr>
        <p:spPr>
          <a:xfrm>
            <a:off x="4501167" y="159297"/>
            <a:ext cx="160985" cy="1873773"/>
          </a:xfrm>
          <a:prstGeom prst="leftBrace">
            <a:avLst>
              <a:gd name="adj1" fmla="val 8333"/>
              <a:gd name="adj2" fmla="val 54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Abrir llave 12"/>
          <p:cNvSpPr/>
          <p:nvPr/>
        </p:nvSpPr>
        <p:spPr>
          <a:xfrm>
            <a:off x="4391696" y="2205947"/>
            <a:ext cx="453980" cy="2281352"/>
          </a:xfrm>
          <a:prstGeom prst="leftBrace">
            <a:avLst>
              <a:gd name="adj1" fmla="val 8333"/>
              <a:gd name="adj2" fmla="val 507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Abrir llave 13"/>
          <p:cNvSpPr/>
          <p:nvPr/>
        </p:nvSpPr>
        <p:spPr>
          <a:xfrm>
            <a:off x="4327301" y="4704185"/>
            <a:ext cx="592428" cy="2140936"/>
          </a:xfrm>
          <a:prstGeom prst="leftBrace">
            <a:avLst>
              <a:gd name="adj1" fmla="val 8333"/>
              <a:gd name="adj2" fmla="val 507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5370306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</TotalTime>
  <Words>293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gonzalez</dc:creator>
  <cp:lastModifiedBy>Karla Guadalupe </cp:lastModifiedBy>
  <cp:revision>14</cp:revision>
  <dcterms:created xsi:type="dcterms:W3CDTF">2015-02-09T18:36:29Z</dcterms:created>
  <dcterms:modified xsi:type="dcterms:W3CDTF">2015-02-14T02:18:18Z</dcterms:modified>
</cp:coreProperties>
</file>