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3" r:id="rId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6911AF7-5ADA-4C81-B3B9-40CC6C646117}" type="datetimeFigureOut">
              <a:rPr lang="es-MX" smtClean="0"/>
              <a:t>12/02/2015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E426DA5-431C-497B-ADC9-1D17A98A8D10}" type="slidenum">
              <a:rPr lang="es-MX" smtClean="0"/>
              <a:t>‹Nº›</a:t>
            </a:fld>
            <a:endParaRPr lang="es-MX"/>
          </a:p>
        </p:txBody>
      </p:sp>
    </p:spTree>
    <p:extLst>
      <p:ext uri="{BB962C8B-B14F-4D97-AF65-F5344CB8AC3E}">
        <p14:creationId xmlns:p14="http://schemas.microsoft.com/office/powerpoint/2010/main" val="1652885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6911AF7-5ADA-4C81-B3B9-40CC6C646117}" type="datetimeFigureOut">
              <a:rPr lang="es-MX" smtClean="0"/>
              <a:t>12/02/2015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E426DA5-431C-497B-ADC9-1D17A98A8D10}" type="slidenum">
              <a:rPr lang="es-MX" smtClean="0"/>
              <a:t>‹Nº›</a:t>
            </a:fld>
            <a:endParaRPr lang="es-MX"/>
          </a:p>
        </p:txBody>
      </p:sp>
    </p:spTree>
    <p:extLst>
      <p:ext uri="{BB962C8B-B14F-4D97-AF65-F5344CB8AC3E}">
        <p14:creationId xmlns:p14="http://schemas.microsoft.com/office/powerpoint/2010/main" val="3667320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6911AF7-5ADA-4C81-B3B9-40CC6C646117}" type="datetimeFigureOut">
              <a:rPr lang="es-MX" smtClean="0"/>
              <a:t>12/02/2015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E426DA5-431C-497B-ADC9-1D17A98A8D10}" type="slidenum">
              <a:rPr lang="es-MX" smtClean="0"/>
              <a:t>‹Nº›</a:t>
            </a:fld>
            <a:endParaRPr lang="es-MX"/>
          </a:p>
        </p:txBody>
      </p:sp>
    </p:spTree>
    <p:extLst>
      <p:ext uri="{BB962C8B-B14F-4D97-AF65-F5344CB8AC3E}">
        <p14:creationId xmlns:p14="http://schemas.microsoft.com/office/powerpoint/2010/main" val="224299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6911AF7-5ADA-4C81-B3B9-40CC6C646117}" type="datetimeFigureOut">
              <a:rPr lang="es-MX" smtClean="0"/>
              <a:t>12/02/2015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E426DA5-431C-497B-ADC9-1D17A98A8D10}" type="slidenum">
              <a:rPr lang="es-MX" smtClean="0"/>
              <a:t>‹Nº›</a:t>
            </a:fld>
            <a:endParaRPr lang="es-MX"/>
          </a:p>
        </p:txBody>
      </p:sp>
    </p:spTree>
    <p:extLst>
      <p:ext uri="{BB962C8B-B14F-4D97-AF65-F5344CB8AC3E}">
        <p14:creationId xmlns:p14="http://schemas.microsoft.com/office/powerpoint/2010/main" val="3579507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6911AF7-5ADA-4C81-B3B9-40CC6C646117}" type="datetimeFigureOut">
              <a:rPr lang="es-MX" smtClean="0"/>
              <a:t>12/02/2015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E426DA5-431C-497B-ADC9-1D17A98A8D10}" type="slidenum">
              <a:rPr lang="es-MX" smtClean="0"/>
              <a:t>‹Nº›</a:t>
            </a:fld>
            <a:endParaRPr lang="es-MX"/>
          </a:p>
        </p:txBody>
      </p:sp>
    </p:spTree>
    <p:extLst>
      <p:ext uri="{BB962C8B-B14F-4D97-AF65-F5344CB8AC3E}">
        <p14:creationId xmlns:p14="http://schemas.microsoft.com/office/powerpoint/2010/main" val="1544627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6911AF7-5ADA-4C81-B3B9-40CC6C646117}" type="datetimeFigureOut">
              <a:rPr lang="es-MX" smtClean="0"/>
              <a:t>12/02/2015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E426DA5-431C-497B-ADC9-1D17A98A8D10}" type="slidenum">
              <a:rPr lang="es-MX" smtClean="0"/>
              <a:t>‹Nº›</a:t>
            </a:fld>
            <a:endParaRPr lang="es-MX"/>
          </a:p>
        </p:txBody>
      </p:sp>
    </p:spTree>
    <p:extLst>
      <p:ext uri="{BB962C8B-B14F-4D97-AF65-F5344CB8AC3E}">
        <p14:creationId xmlns:p14="http://schemas.microsoft.com/office/powerpoint/2010/main" val="180156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6911AF7-5ADA-4C81-B3B9-40CC6C646117}" type="datetimeFigureOut">
              <a:rPr lang="es-MX" smtClean="0"/>
              <a:t>12/02/2015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6E426DA5-431C-497B-ADC9-1D17A98A8D10}" type="slidenum">
              <a:rPr lang="es-MX" smtClean="0"/>
              <a:t>‹Nº›</a:t>
            </a:fld>
            <a:endParaRPr lang="es-MX"/>
          </a:p>
        </p:txBody>
      </p:sp>
    </p:spTree>
    <p:extLst>
      <p:ext uri="{BB962C8B-B14F-4D97-AF65-F5344CB8AC3E}">
        <p14:creationId xmlns:p14="http://schemas.microsoft.com/office/powerpoint/2010/main" val="2692145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6911AF7-5ADA-4C81-B3B9-40CC6C646117}" type="datetimeFigureOut">
              <a:rPr lang="es-MX" smtClean="0"/>
              <a:t>12/02/2015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6E426DA5-431C-497B-ADC9-1D17A98A8D10}" type="slidenum">
              <a:rPr lang="es-MX" smtClean="0"/>
              <a:t>‹Nº›</a:t>
            </a:fld>
            <a:endParaRPr lang="es-MX"/>
          </a:p>
        </p:txBody>
      </p:sp>
    </p:spTree>
    <p:extLst>
      <p:ext uri="{BB962C8B-B14F-4D97-AF65-F5344CB8AC3E}">
        <p14:creationId xmlns:p14="http://schemas.microsoft.com/office/powerpoint/2010/main" val="1980894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6911AF7-5ADA-4C81-B3B9-40CC6C646117}" type="datetimeFigureOut">
              <a:rPr lang="es-MX" smtClean="0"/>
              <a:t>12/02/2015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6E426DA5-431C-497B-ADC9-1D17A98A8D10}" type="slidenum">
              <a:rPr lang="es-MX" smtClean="0"/>
              <a:t>‹Nº›</a:t>
            </a:fld>
            <a:endParaRPr lang="es-MX"/>
          </a:p>
        </p:txBody>
      </p:sp>
    </p:spTree>
    <p:extLst>
      <p:ext uri="{BB962C8B-B14F-4D97-AF65-F5344CB8AC3E}">
        <p14:creationId xmlns:p14="http://schemas.microsoft.com/office/powerpoint/2010/main" val="3669210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6911AF7-5ADA-4C81-B3B9-40CC6C646117}" type="datetimeFigureOut">
              <a:rPr lang="es-MX" smtClean="0"/>
              <a:t>12/02/2015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E426DA5-431C-497B-ADC9-1D17A98A8D10}" type="slidenum">
              <a:rPr lang="es-MX" smtClean="0"/>
              <a:t>‹Nº›</a:t>
            </a:fld>
            <a:endParaRPr lang="es-MX"/>
          </a:p>
        </p:txBody>
      </p:sp>
    </p:spTree>
    <p:extLst>
      <p:ext uri="{BB962C8B-B14F-4D97-AF65-F5344CB8AC3E}">
        <p14:creationId xmlns:p14="http://schemas.microsoft.com/office/powerpoint/2010/main" val="189446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6911AF7-5ADA-4C81-B3B9-40CC6C646117}" type="datetimeFigureOut">
              <a:rPr lang="es-MX" smtClean="0"/>
              <a:t>12/02/2015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E426DA5-431C-497B-ADC9-1D17A98A8D10}" type="slidenum">
              <a:rPr lang="es-MX" smtClean="0"/>
              <a:t>‹Nº›</a:t>
            </a:fld>
            <a:endParaRPr lang="es-MX"/>
          </a:p>
        </p:txBody>
      </p:sp>
    </p:spTree>
    <p:extLst>
      <p:ext uri="{BB962C8B-B14F-4D97-AF65-F5344CB8AC3E}">
        <p14:creationId xmlns:p14="http://schemas.microsoft.com/office/powerpoint/2010/main" val="2243018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911AF7-5ADA-4C81-B3B9-40CC6C646117}" type="datetimeFigureOut">
              <a:rPr lang="es-MX" smtClean="0"/>
              <a:t>12/02/2015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426DA5-431C-497B-ADC9-1D17A98A8D10}" type="slidenum">
              <a:rPr lang="es-MX" smtClean="0"/>
              <a:t>‹Nº›</a:t>
            </a:fld>
            <a:endParaRPr lang="es-MX"/>
          </a:p>
        </p:txBody>
      </p:sp>
    </p:spTree>
    <p:extLst>
      <p:ext uri="{BB962C8B-B14F-4D97-AF65-F5344CB8AC3E}">
        <p14:creationId xmlns:p14="http://schemas.microsoft.com/office/powerpoint/2010/main" val="2559348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332656"/>
            <a:ext cx="8208912" cy="6124754"/>
          </a:xfrm>
          <a:prstGeom prst="rect">
            <a:avLst/>
          </a:prstGeom>
          <a:ln w="57150"/>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endParaRPr lang="es-MX" sz="2800" dirty="0" smtClean="0">
              <a:latin typeface="Berlin Sans FB" pitchFamily="34" charset="0"/>
            </a:endParaRPr>
          </a:p>
          <a:p>
            <a:pPr algn="ctr"/>
            <a:r>
              <a:rPr lang="es-MX" sz="2800" dirty="0" smtClean="0">
                <a:latin typeface="Berlin Sans FB" pitchFamily="34" charset="0"/>
              </a:rPr>
              <a:t>Escuela </a:t>
            </a:r>
            <a:r>
              <a:rPr lang="es-MX" sz="2800" dirty="0" smtClean="0">
                <a:latin typeface="Berlin Sans FB" pitchFamily="34" charset="0"/>
              </a:rPr>
              <a:t>Normal de Educación Preescolar</a:t>
            </a:r>
          </a:p>
          <a:p>
            <a:pPr algn="ctr"/>
            <a:endParaRPr lang="es-MX" sz="2800" dirty="0">
              <a:latin typeface="Berlin Sans FB" pitchFamily="34" charset="0"/>
            </a:endParaRPr>
          </a:p>
          <a:p>
            <a:pPr algn="ctr"/>
            <a:endParaRPr lang="es-MX" sz="2800" dirty="0" smtClean="0">
              <a:latin typeface="Berlin Sans FB" pitchFamily="34" charset="0"/>
            </a:endParaRPr>
          </a:p>
          <a:p>
            <a:pPr algn="ctr"/>
            <a:endParaRPr lang="es-MX" sz="2800" dirty="0">
              <a:latin typeface="Berlin Sans FB" pitchFamily="34" charset="0"/>
            </a:endParaRPr>
          </a:p>
          <a:p>
            <a:pPr algn="ctr"/>
            <a:endParaRPr lang="es-MX" sz="2800" dirty="0" smtClean="0">
              <a:latin typeface="Berlin Sans FB" pitchFamily="34" charset="0"/>
            </a:endParaRPr>
          </a:p>
          <a:p>
            <a:pPr algn="ctr"/>
            <a:r>
              <a:rPr lang="es-MX" sz="2800" dirty="0" smtClean="0">
                <a:latin typeface="Berlin Sans FB" pitchFamily="34" charset="0"/>
              </a:rPr>
              <a:t>Alumna: </a:t>
            </a:r>
          </a:p>
          <a:p>
            <a:pPr algn="ctr"/>
            <a:r>
              <a:rPr lang="es-MX" sz="2800" dirty="0" smtClean="0">
                <a:latin typeface="Berlin Sans FB" pitchFamily="34" charset="0"/>
              </a:rPr>
              <a:t>Alejandra </a:t>
            </a:r>
            <a:r>
              <a:rPr lang="es-MX" sz="2800" dirty="0" smtClean="0">
                <a:latin typeface="Berlin Sans FB" pitchFamily="34" charset="0"/>
              </a:rPr>
              <a:t>Rodríguez </a:t>
            </a:r>
            <a:r>
              <a:rPr lang="es-MX" sz="2800" dirty="0" err="1" smtClean="0">
                <a:latin typeface="Berlin Sans FB" pitchFamily="34" charset="0"/>
              </a:rPr>
              <a:t>Rodríguez</a:t>
            </a:r>
            <a:endParaRPr lang="es-MX" sz="2800" dirty="0" smtClean="0">
              <a:latin typeface="Berlin Sans FB" pitchFamily="34" charset="0"/>
            </a:endParaRPr>
          </a:p>
          <a:p>
            <a:pPr algn="ctr"/>
            <a:endParaRPr lang="es-MX" sz="2800" dirty="0">
              <a:latin typeface="Berlin Sans FB" pitchFamily="34" charset="0"/>
            </a:endParaRPr>
          </a:p>
          <a:p>
            <a:pPr algn="ctr"/>
            <a:r>
              <a:rPr lang="es-MX" sz="2800" dirty="0" smtClean="0">
                <a:latin typeface="Berlin Sans FB" pitchFamily="34" charset="0"/>
              </a:rPr>
              <a:t>4to año Sección «C»</a:t>
            </a:r>
          </a:p>
          <a:p>
            <a:pPr algn="ctr"/>
            <a:r>
              <a:rPr lang="es-MX" sz="2800" dirty="0" err="1" smtClean="0">
                <a:latin typeface="Berlin Sans FB" pitchFamily="34" charset="0"/>
              </a:rPr>
              <a:t>N°L</a:t>
            </a:r>
            <a:r>
              <a:rPr lang="es-MX" sz="2800" dirty="0" smtClean="0">
                <a:latin typeface="Berlin Sans FB" pitchFamily="34" charset="0"/>
              </a:rPr>
              <a:t>: </a:t>
            </a:r>
            <a:r>
              <a:rPr lang="es-MX" sz="2800" dirty="0" smtClean="0">
                <a:latin typeface="Berlin Sans FB" pitchFamily="34" charset="0"/>
              </a:rPr>
              <a:t>20</a:t>
            </a:r>
          </a:p>
          <a:p>
            <a:pPr algn="ctr"/>
            <a:endParaRPr lang="es-MX" sz="2800" dirty="0" smtClean="0">
              <a:latin typeface="Berlin Sans FB" pitchFamily="34" charset="0"/>
            </a:endParaRPr>
          </a:p>
          <a:p>
            <a:pPr algn="ctr"/>
            <a:r>
              <a:rPr lang="es-MX" sz="2800" dirty="0" smtClean="0">
                <a:latin typeface="Berlin Sans FB" pitchFamily="34" charset="0"/>
              </a:rPr>
              <a:t>Saltillo, Coahuila                         10 de febrero del </a:t>
            </a:r>
            <a:r>
              <a:rPr lang="es-MX" sz="2800" dirty="0" smtClean="0">
                <a:latin typeface="Berlin Sans FB" pitchFamily="34" charset="0"/>
              </a:rPr>
              <a:t>2015</a:t>
            </a:r>
          </a:p>
          <a:p>
            <a:pPr algn="ctr"/>
            <a:endParaRPr lang="es-MX" sz="2800" dirty="0" smtClean="0">
              <a:latin typeface="Berlin Sans FB" pitchFamily="34" charset="0"/>
            </a:endParaRPr>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43312" y="1471811"/>
            <a:ext cx="1857375" cy="1381125"/>
          </a:xfrm>
          <a:prstGeom prst="rect">
            <a:avLst/>
          </a:prstGeom>
        </p:spPr>
      </p:pic>
    </p:spTree>
    <p:extLst>
      <p:ext uri="{BB962C8B-B14F-4D97-AF65-F5344CB8AC3E}">
        <p14:creationId xmlns:p14="http://schemas.microsoft.com/office/powerpoint/2010/main" val="379051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683568" y="548680"/>
            <a:ext cx="7848872" cy="575542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endParaRPr lang="es-MX" sz="2800" dirty="0" smtClean="0">
              <a:latin typeface="Berlin Sans FB" pitchFamily="34" charset="0"/>
            </a:endParaRPr>
          </a:p>
          <a:p>
            <a:pPr algn="ctr"/>
            <a:r>
              <a:rPr lang="es-MX" sz="4000" dirty="0" smtClean="0">
                <a:latin typeface="Berlin Sans FB" pitchFamily="34" charset="0"/>
              </a:rPr>
              <a:t>INTRODUCCIÓN</a:t>
            </a:r>
          </a:p>
          <a:p>
            <a:pPr algn="just"/>
            <a:endParaRPr lang="es-MX" sz="2400" dirty="0" smtClean="0">
              <a:latin typeface="Berlin Sans FB" pitchFamily="34" charset="0"/>
            </a:endParaRPr>
          </a:p>
          <a:p>
            <a:pPr algn="just"/>
            <a:endParaRPr lang="es-MX" sz="2800" dirty="0">
              <a:latin typeface="Berlin Sans FB" pitchFamily="34" charset="0"/>
            </a:endParaRPr>
          </a:p>
          <a:p>
            <a:pPr algn="just"/>
            <a:r>
              <a:rPr lang="es-MX" sz="3200" dirty="0" smtClean="0">
                <a:latin typeface="Berlin Sans FB" pitchFamily="34" charset="0"/>
              </a:rPr>
              <a:t>El cuadro sinóptico presentado a continuación analiza los conceptos básicos de los principios pedagógicos del </a:t>
            </a:r>
            <a:r>
              <a:rPr lang="es-MX" sz="3200" dirty="0">
                <a:latin typeface="Berlin Sans FB" pitchFamily="34" charset="0"/>
              </a:rPr>
              <a:t>Plan de Estudios 2011 de Educación Básica</a:t>
            </a:r>
            <a:r>
              <a:rPr lang="es-MX" sz="3200" dirty="0" smtClean="0">
                <a:latin typeface="Berlin Sans FB" pitchFamily="34" charset="0"/>
              </a:rPr>
              <a:t> obteniendo una mejor visión de los objetivos que tenemos que lograr en el trabajo docente.</a:t>
            </a:r>
          </a:p>
          <a:p>
            <a:pPr algn="just"/>
            <a:endParaRPr lang="es-MX" sz="2800" dirty="0">
              <a:latin typeface="Berlin Sans FB" pitchFamily="34" charset="0"/>
            </a:endParaRPr>
          </a:p>
          <a:p>
            <a:pPr algn="just"/>
            <a:endParaRPr lang="es-MX" sz="2800" dirty="0">
              <a:latin typeface="Berlin Sans FB" pitchFamily="34" charset="0"/>
            </a:endParaRPr>
          </a:p>
        </p:txBody>
      </p:sp>
    </p:spTree>
    <p:extLst>
      <p:ext uri="{BB962C8B-B14F-4D97-AF65-F5344CB8AC3E}">
        <p14:creationId xmlns:p14="http://schemas.microsoft.com/office/powerpoint/2010/main" val="2688637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260648"/>
            <a:ext cx="1080120" cy="6463308"/>
          </a:xfrm>
          <a:prstGeom prst="rect">
            <a:avLst/>
          </a:prstGeom>
          <a:noFill/>
        </p:spPr>
        <p:txBody>
          <a:bodyPr wrap="square" rtlCol="0">
            <a:spAutoFit/>
          </a:bodyPr>
          <a:lstStyle/>
          <a:p>
            <a:r>
              <a:rPr lang="es-MX" dirty="0" smtClean="0">
                <a:effectLst>
                  <a:outerShdw blurRad="38100" dist="38100" dir="2700000" algn="tl">
                    <a:srgbClr val="000000">
                      <a:alpha val="43137"/>
                    </a:srgbClr>
                  </a:outerShdw>
                </a:effectLst>
                <a:latin typeface="Minnie" pitchFamily="2" charset="0"/>
              </a:rPr>
              <a:t>P</a:t>
            </a:r>
          </a:p>
          <a:p>
            <a:r>
              <a:rPr lang="es-MX" dirty="0" smtClean="0">
                <a:effectLst>
                  <a:outerShdw blurRad="38100" dist="38100" dir="2700000" algn="tl">
                    <a:srgbClr val="000000">
                      <a:alpha val="43137"/>
                    </a:srgbClr>
                  </a:outerShdw>
                </a:effectLst>
                <a:latin typeface="Minnie" pitchFamily="2" charset="0"/>
              </a:rPr>
              <a:t>R</a:t>
            </a:r>
          </a:p>
          <a:p>
            <a:r>
              <a:rPr lang="es-MX" dirty="0" smtClean="0">
                <a:effectLst>
                  <a:outerShdw blurRad="38100" dist="38100" dir="2700000" algn="tl">
                    <a:srgbClr val="000000">
                      <a:alpha val="43137"/>
                    </a:srgbClr>
                  </a:outerShdw>
                </a:effectLst>
                <a:latin typeface="Minnie" pitchFamily="2" charset="0"/>
              </a:rPr>
              <a:t>I</a:t>
            </a:r>
          </a:p>
          <a:p>
            <a:r>
              <a:rPr lang="es-MX" dirty="0" smtClean="0">
                <a:effectLst>
                  <a:outerShdw blurRad="38100" dist="38100" dir="2700000" algn="tl">
                    <a:srgbClr val="000000">
                      <a:alpha val="43137"/>
                    </a:srgbClr>
                  </a:outerShdw>
                </a:effectLst>
                <a:latin typeface="Minnie" pitchFamily="2" charset="0"/>
              </a:rPr>
              <a:t>N</a:t>
            </a:r>
          </a:p>
          <a:p>
            <a:r>
              <a:rPr lang="es-MX" dirty="0" smtClean="0">
                <a:effectLst>
                  <a:outerShdw blurRad="38100" dist="38100" dir="2700000" algn="tl">
                    <a:srgbClr val="000000">
                      <a:alpha val="43137"/>
                    </a:srgbClr>
                  </a:outerShdw>
                </a:effectLst>
                <a:latin typeface="Minnie" pitchFamily="2" charset="0"/>
              </a:rPr>
              <a:t>C</a:t>
            </a:r>
          </a:p>
          <a:p>
            <a:r>
              <a:rPr lang="es-MX" dirty="0" smtClean="0">
                <a:effectLst>
                  <a:outerShdw blurRad="38100" dist="38100" dir="2700000" algn="tl">
                    <a:srgbClr val="000000">
                      <a:alpha val="43137"/>
                    </a:srgbClr>
                  </a:outerShdw>
                </a:effectLst>
                <a:latin typeface="Minnie" pitchFamily="2" charset="0"/>
              </a:rPr>
              <a:t>I</a:t>
            </a:r>
          </a:p>
          <a:p>
            <a:r>
              <a:rPr lang="es-MX" dirty="0" smtClean="0">
                <a:effectLst>
                  <a:outerShdw blurRad="38100" dist="38100" dir="2700000" algn="tl">
                    <a:srgbClr val="000000">
                      <a:alpha val="43137"/>
                    </a:srgbClr>
                  </a:outerShdw>
                </a:effectLst>
                <a:latin typeface="Minnie" pitchFamily="2" charset="0"/>
              </a:rPr>
              <a:t>P</a:t>
            </a:r>
          </a:p>
          <a:p>
            <a:r>
              <a:rPr lang="es-MX" dirty="0" smtClean="0">
                <a:effectLst>
                  <a:outerShdw blurRad="38100" dist="38100" dir="2700000" algn="tl">
                    <a:srgbClr val="000000">
                      <a:alpha val="43137"/>
                    </a:srgbClr>
                  </a:outerShdw>
                </a:effectLst>
                <a:latin typeface="Minnie" pitchFamily="2" charset="0"/>
              </a:rPr>
              <a:t>I</a:t>
            </a:r>
          </a:p>
          <a:p>
            <a:r>
              <a:rPr lang="es-MX" dirty="0" smtClean="0">
                <a:effectLst>
                  <a:outerShdw blurRad="38100" dist="38100" dir="2700000" algn="tl">
                    <a:srgbClr val="000000">
                      <a:alpha val="43137"/>
                    </a:srgbClr>
                  </a:outerShdw>
                </a:effectLst>
                <a:latin typeface="Minnie" pitchFamily="2" charset="0"/>
              </a:rPr>
              <a:t>O</a:t>
            </a:r>
          </a:p>
          <a:p>
            <a:r>
              <a:rPr lang="es-MX" dirty="0" smtClean="0">
                <a:effectLst>
                  <a:outerShdw blurRad="38100" dist="38100" dir="2700000" algn="tl">
                    <a:srgbClr val="000000">
                      <a:alpha val="43137"/>
                    </a:srgbClr>
                  </a:outerShdw>
                </a:effectLst>
                <a:latin typeface="Minnie" pitchFamily="2" charset="0"/>
              </a:rPr>
              <a:t>S</a:t>
            </a:r>
          </a:p>
          <a:p>
            <a:endParaRPr lang="es-MX" dirty="0">
              <a:effectLst>
                <a:outerShdw blurRad="38100" dist="38100" dir="2700000" algn="tl">
                  <a:srgbClr val="000000">
                    <a:alpha val="43137"/>
                  </a:srgbClr>
                </a:outerShdw>
              </a:effectLst>
              <a:latin typeface="Minnie" pitchFamily="2" charset="0"/>
            </a:endParaRPr>
          </a:p>
          <a:p>
            <a:endParaRPr lang="es-MX" dirty="0" smtClean="0">
              <a:effectLst>
                <a:outerShdw blurRad="38100" dist="38100" dir="2700000" algn="tl">
                  <a:srgbClr val="000000">
                    <a:alpha val="43137"/>
                  </a:srgbClr>
                </a:outerShdw>
              </a:effectLst>
              <a:latin typeface="Minnie" pitchFamily="2" charset="0"/>
            </a:endParaRPr>
          </a:p>
          <a:p>
            <a:r>
              <a:rPr lang="es-MX" dirty="0" smtClean="0">
                <a:effectLst>
                  <a:outerShdw blurRad="38100" dist="38100" dir="2700000" algn="tl">
                    <a:srgbClr val="000000">
                      <a:alpha val="43137"/>
                    </a:srgbClr>
                  </a:outerShdw>
                </a:effectLst>
                <a:latin typeface="Minnie" pitchFamily="2" charset="0"/>
              </a:rPr>
              <a:t>P</a:t>
            </a:r>
          </a:p>
          <a:p>
            <a:r>
              <a:rPr lang="es-MX" dirty="0" smtClean="0">
                <a:effectLst>
                  <a:outerShdw blurRad="38100" dist="38100" dir="2700000" algn="tl">
                    <a:srgbClr val="000000">
                      <a:alpha val="43137"/>
                    </a:srgbClr>
                  </a:outerShdw>
                </a:effectLst>
                <a:latin typeface="Minnie" pitchFamily="2" charset="0"/>
              </a:rPr>
              <a:t>E</a:t>
            </a:r>
          </a:p>
          <a:p>
            <a:r>
              <a:rPr lang="es-MX" dirty="0" smtClean="0">
                <a:effectLst>
                  <a:outerShdw blurRad="38100" dist="38100" dir="2700000" algn="tl">
                    <a:srgbClr val="000000">
                      <a:alpha val="43137"/>
                    </a:srgbClr>
                  </a:outerShdw>
                </a:effectLst>
                <a:latin typeface="Minnie" pitchFamily="2" charset="0"/>
              </a:rPr>
              <a:t>D</a:t>
            </a:r>
          </a:p>
          <a:p>
            <a:r>
              <a:rPr lang="es-MX" dirty="0" smtClean="0">
                <a:effectLst>
                  <a:outerShdw blurRad="38100" dist="38100" dir="2700000" algn="tl">
                    <a:srgbClr val="000000">
                      <a:alpha val="43137"/>
                    </a:srgbClr>
                  </a:outerShdw>
                </a:effectLst>
                <a:latin typeface="Minnie" pitchFamily="2" charset="0"/>
              </a:rPr>
              <a:t>A</a:t>
            </a:r>
          </a:p>
          <a:p>
            <a:r>
              <a:rPr lang="es-MX" dirty="0" smtClean="0">
                <a:effectLst>
                  <a:outerShdw blurRad="38100" dist="38100" dir="2700000" algn="tl">
                    <a:srgbClr val="000000">
                      <a:alpha val="43137"/>
                    </a:srgbClr>
                  </a:outerShdw>
                </a:effectLst>
                <a:latin typeface="Minnie" pitchFamily="2" charset="0"/>
              </a:rPr>
              <a:t>G</a:t>
            </a:r>
          </a:p>
          <a:p>
            <a:r>
              <a:rPr lang="es-MX" dirty="0" smtClean="0">
                <a:effectLst>
                  <a:outerShdw blurRad="38100" dist="38100" dir="2700000" algn="tl">
                    <a:srgbClr val="000000">
                      <a:alpha val="43137"/>
                    </a:srgbClr>
                  </a:outerShdw>
                </a:effectLst>
                <a:latin typeface="Minnie" pitchFamily="2" charset="0"/>
              </a:rPr>
              <a:t>O</a:t>
            </a:r>
          </a:p>
          <a:p>
            <a:r>
              <a:rPr lang="es-MX" dirty="0" smtClean="0">
                <a:effectLst>
                  <a:outerShdw blurRad="38100" dist="38100" dir="2700000" algn="tl">
                    <a:srgbClr val="000000">
                      <a:alpha val="43137"/>
                    </a:srgbClr>
                  </a:outerShdw>
                </a:effectLst>
                <a:latin typeface="Minnie" pitchFamily="2" charset="0"/>
              </a:rPr>
              <a:t>G</a:t>
            </a:r>
          </a:p>
          <a:p>
            <a:r>
              <a:rPr lang="es-MX" dirty="0" smtClean="0">
                <a:effectLst>
                  <a:outerShdw blurRad="38100" dist="38100" dir="2700000" algn="tl">
                    <a:srgbClr val="000000">
                      <a:alpha val="43137"/>
                    </a:srgbClr>
                  </a:outerShdw>
                </a:effectLst>
                <a:latin typeface="Minnie" pitchFamily="2" charset="0"/>
              </a:rPr>
              <a:t>I</a:t>
            </a:r>
          </a:p>
          <a:p>
            <a:r>
              <a:rPr lang="es-MX" dirty="0" smtClean="0">
                <a:effectLst>
                  <a:outerShdw blurRad="38100" dist="38100" dir="2700000" algn="tl">
                    <a:srgbClr val="000000">
                      <a:alpha val="43137"/>
                    </a:srgbClr>
                  </a:outerShdw>
                </a:effectLst>
                <a:latin typeface="Minnie" pitchFamily="2" charset="0"/>
              </a:rPr>
              <a:t>C</a:t>
            </a:r>
          </a:p>
          <a:p>
            <a:r>
              <a:rPr lang="es-MX" dirty="0" smtClean="0">
                <a:effectLst>
                  <a:outerShdw blurRad="38100" dist="38100" dir="2700000" algn="tl">
                    <a:srgbClr val="000000">
                      <a:alpha val="43137"/>
                    </a:srgbClr>
                  </a:outerShdw>
                </a:effectLst>
                <a:latin typeface="Minnie" pitchFamily="2" charset="0"/>
              </a:rPr>
              <a:t>O</a:t>
            </a:r>
          </a:p>
          <a:p>
            <a:r>
              <a:rPr lang="es-MX" dirty="0">
                <a:effectLst>
                  <a:outerShdw blurRad="38100" dist="38100" dir="2700000" algn="tl">
                    <a:srgbClr val="000000">
                      <a:alpha val="43137"/>
                    </a:srgbClr>
                  </a:outerShdw>
                </a:effectLst>
                <a:latin typeface="Minnie" pitchFamily="2" charset="0"/>
              </a:rPr>
              <a:t>S</a:t>
            </a:r>
            <a:endParaRPr lang="es-MX" dirty="0" smtClean="0">
              <a:effectLst>
                <a:outerShdw blurRad="38100" dist="38100" dir="2700000" algn="tl">
                  <a:srgbClr val="000000">
                    <a:alpha val="43137"/>
                  </a:srgbClr>
                </a:outerShdw>
              </a:effectLst>
              <a:latin typeface="Minnie" pitchFamily="2" charset="0"/>
            </a:endParaRPr>
          </a:p>
        </p:txBody>
      </p:sp>
      <p:sp>
        <p:nvSpPr>
          <p:cNvPr id="3" name="2 Abrir llave"/>
          <p:cNvSpPr/>
          <p:nvPr/>
        </p:nvSpPr>
        <p:spPr>
          <a:xfrm>
            <a:off x="935596" y="116632"/>
            <a:ext cx="252028" cy="6480720"/>
          </a:xfrm>
          <a:prstGeom prst="leftBrace">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s-MX"/>
          </a:p>
        </p:txBody>
      </p:sp>
      <p:sp>
        <p:nvSpPr>
          <p:cNvPr id="4" name="3 CuadroTexto"/>
          <p:cNvSpPr txBox="1"/>
          <p:nvPr/>
        </p:nvSpPr>
        <p:spPr>
          <a:xfrm>
            <a:off x="1187624" y="679336"/>
            <a:ext cx="4464496" cy="5355312"/>
          </a:xfrm>
          <a:prstGeom prst="rect">
            <a:avLst/>
          </a:prstGeom>
          <a:noFill/>
        </p:spPr>
        <p:txBody>
          <a:bodyPr wrap="square" rtlCol="0">
            <a:spAutoFit/>
          </a:bodyPr>
          <a:lstStyle/>
          <a:p>
            <a:pPr marL="285750" indent="-285750">
              <a:buFont typeface="Wingdings" pitchFamily="2" charset="2"/>
              <a:buChar char="v"/>
            </a:pPr>
            <a:r>
              <a:rPr lang="es-MX" dirty="0">
                <a:solidFill>
                  <a:srgbClr val="00B050"/>
                </a:solidFill>
                <a:latin typeface="KG Red Hands " pitchFamily="2" charset="0"/>
              </a:rPr>
              <a:t>Centrar la atención en los estudiantes y en sus procesos de </a:t>
            </a:r>
            <a:r>
              <a:rPr lang="es-MX" dirty="0" smtClean="0">
                <a:solidFill>
                  <a:srgbClr val="00B050"/>
                </a:solidFill>
                <a:latin typeface="KG Red Hands " pitchFamily="2" charset="0"/>
              </a:rPr>
              <a:t>aprendizaje</a:t>
            </a:r>
          </a:p>
          <a:p>
            <a:pPr marL="285750" indent="-285750">
              <a:buFont typeface="Wingdings" pitchFamily="2" charset="2"/>
              <a:buChar char="v"/>
            </a:pPr>
            <a:endParaRPr lang="es-MX" dirty="0">
              <a:solidFill>
                <a:srgbClr val="00B050"/>
              </a:solidFill>
              <a:latin typeface="KG Red Hands " pitchFamily="2" charset="0"/>
            </a:endParaRPr>
          </a:p>
          <a:p>
            <a:pPr marL="285750" indent="-285750">
              <a:buFont typeface="Wingdings" pitchFamily="2" charset="2"/>
              <a:buChar char="v"/>
            </a:pPr>
            <a:endParaRPr lang="es-MX" dirty="0" smtClean="0">
              <a:solidFill>
                <a:srgbClr val="00B050"/>
              </a:solidFill>
              <a:latin typeface="KG Red Hands " pitchFamily="2" charset="0"/>
            </a:endParaRPr>
          </a:p>
          <a:p>
            <a:pPr marL="285750" indent="-285750">
              <a:buFont typeface="Wingdings" pitchFamily="2" charset="2"/>
              <a:buChar char="v"/>
            </a:pPr>
            <a:endParaRPr lang="es-MX" dirty="0">
              <a:solidFill>
                <a:srgbClr val="00B050"/>
              </a:solidFill>
              <a:latin typeface="KG Red Hands " pitchFamily="2" charset="0"/>
            </a:endParaRPr>
          </a:p>
          <a:p>
            <a:pPr marL="285750" indent="-285750">
              <a:buFont typeface="Wingdings" pitchFamily="2" charset="2"/>
              <a:buChar char="v"/>
            </a:pPr>
            <a:r>
              <a:rPr lang="es-MX" dirty="0" smtClean="0">
                <a:solidFill>
                  <a:srgbClr val="00B050"/>
                </a:solidFill>
                <a:latin typeface="KG Red Hands " pitchFamily="2" charset="0"/>
              </a:rPr>
              <a:t>Planificar </a:t>
            </a:r>
            <a:r>
              <a:rPr lang="es-MX" dirty="0">
                <a:solidFill>
                  <a:srgbClr val="00B050"/>
                </a:solidFill>
                <a:latin typeface="KG Red Hands " pitchFamily="2" charset="0"/>
              </a:rPr>
              <a:t>para potenciar el </a:t>
            </a:r>
            <a:r>
              <a:rPr lang="es-MX" dirty="0" smtClean="0">
                <a:solidFill>
                  <a:srgbClr val="00B050"/>
                </a:solidFill>
                <a:latin typeface="KG Red Hands " pitchFamily="2" charset="0"/>
              </a:rPr>
              <a:t>aprendizaje</a:t>
            </a:r>
          </a:p>
          <a:p>
            <a:pPr marL="285750" indent="-285750">
              <a:buFont typeface="Wingdings" pitchFamily="2" charset="2"/>
              <a:buChar char="v"/>
            </a:pPr>
            <a:endParaRPr lang="es-MX" dirty="0">
              <a:solidFill>
                <a:srgbClr val="00B050"/>
              </a:solidFill>
              <a:latin typeface="KG Red Hands " pitchFamily="2" charset="0"/>
            </a:endParaRPr>
          </a:p>
          <a:p>
            <a:pPr marL="285750" indent="-285750">
              <a:buFont typeface="Wingdings" pitchFamily="2" charset="2"/>
              <a:buChar char="v"/>
            </a:pPr>
            <a:endParaRPr lang="es-MX" dirty="0" smtClean="0">
              <a:solidFill>
                <a:srgbClr val="00B050"/>
              </a:solidFill>
              <a:latin typeface="KG Red Hands " pitchFamily="2" charset="0"/>
            </a:endParaRPr>
          </a:p>
          <a:p>
            <a:pPr marL="285750" indent="-285750">
              <a:buFont typeface="Wingdings" pitchFamily="2" charset="2"/>
              <a:buChar char="v"/>
            </a:pPr>
            <a:endParaRPr lang="es-MX" dirty="0" smtClean="0">
              <a:solidFill>
                <a:srgbClr val="00B050"/>
              </a:solidFill>
              <a:latin typeface="KG Red Hands " pitchFamily="2" charset="0"/>
            </a:endParaRPr>
          </a:p>
          <a:p>
            <a:pPr marL="285750" indent="-285750">
              <a:buFont typeface="Wingdings" pitchFamily="2" charset="2"/>
              <a:buChar char="v"/>
            </a:pPr>
            <a:endParaRPr lang="es-MX" dirty="0">
              <a:solidFill>
                <a:srgbClr val="00B050"/>
              </a:solidFill>
              <a:latin typeface="KG Red Hands " pitchFamily="2" charset="0"/>
            </a:endParaRPr>
          </a:p>
          <a:p>
            <a:pPr marL="285750" indent="-285750">
              <a:buFont typeface="Wingdings" pitchFamily="2" charset="2"/>
              <a:buChar char="v"/>
            </a:pPr>
            <a:r>
              <a:rPr lang="es-MX" dirty="0">
                <a:solidFill>
                  <a:srgbClr val="00B050"/>
                </a:solidFill>
                <a:latin typeface="KG Red Hands " pitchFamily="2" charset="0"/>
              </a:rPr>
              <a:t>Evaluar para </a:t>
            </a:r>
            <a:r>
              <a:rPr lang="es-MX" dirty="0" smtClean="0">
                <a:solidFill>
                  <a:srgbClr val="00B050"/>
                </a:solidFill>
                <a:latin typeface="KG Red Hands " pitchFamily="2" charset="0"/>
              </a:rPr>
              <a:t>aprender</a:t>
            </a:r>
          </a:p>
          <a:p>
            <a:pPr marL="285750" indent="-285750">
              <a:buFont typeface="Wingdings" pitchFamily="2" charset="2"/>
              <a:buChar char="v"/>
            </a:pPr>
            <a:endParaRPr lang="es-MX" dirty="0" smtClean="0">
              <a:solidFill>
                <a:srgbClr val="00B050"/>
              </a:solidFill>
              <a:latin typeface="KG Red Hands " pitchFamily="2" charset="0"/>
            </a:endParaRPr>
          </a:p>
          <a:p>
            <a:pPr marL="285750" indent="-285750">
              <a:buFont typeface="Wingdings" pitchFamily="2" charset="2"/>
              <a:buChar char="v"/>
            </a:pPr>
            <a:endParaRPr lang="es-MX" dirty="0">
              <a:solidFill>
                <a:srgbClr val="00B050"/>
              </a:solidFill>
              <a:latin typeface="KG Red Hands " pitchFamily="2" charset="0"/>
            </a:endParaRPr>
          </a:p>
          <a:p>
            <a:pPr marL="285750" indent="-285750">
              <a:buFont typeface="Wingdings" pitchFamily="2" charset="2"/>
              <a:buChar char="v"/>
            </a:pPr>
            <a:endParaRPr lang="es-MX" dirty="0" smtClean="0">
              <a:solidFill>
                <a:srgbClr val="00B050"/>
              </a:solidFill>
              <a:latin typeface="KG Red Hands " pitchFamily="2" charset="0"/>
            </a:endParaRPr>
          </a:p>
          <a:p>
            <a:pPr marL="285750" indent="-285750">
              <a:buFont typeface="Wingdings" pitchFamily="2" charset="2"/>
              <a:buChar char="v"/>
            </a:pPr>
            <a:endParaRPr lang="es-MX" dirty="0">
              <a:solidFill>
                <a:srgbClr val="00B050"/>
              </a:solidFill>
              <a:latin typeface="KG Red Hands " pitchFamily="2" charset="0"/>
            </a:endParaRPr>
          </a:p>
          <a:p>
            <a:pPr marL="285750" indent="-285750">
              <a:buFont typeface="Wingdings" pitchFamily="2" charset="2"/>
              <a:buChar char="v"/>
            </a:pPr>
            <a:r>
              <a:rPr lang="es-MX" dirty="0">
                <a:solidFill>
                  <a:srgbClr val="00B050"/>
                </a:solidFill>
                <a:latin typeface="KG Red Hands " pitchFamily="2" charset="0"/>
              </a:rPr>
              <a:t>Generar ambientes de </a:t>
            </a:r>
            <a:r>
              <a:rPr lang="es-MX" dirty="0" smtClean="0">
                <a:solidFill>
                  <a:srgbClr val="00B050"/>
                </a:solidFill>
                <a:latin typeface="KG Red Hands " pitchFamily="2" charset="0"/>
              </a:rPr>
              <a:t>aprendizaje</a:t>
            </a:r>
            <a:endParaRPr lang="es-MX" dirty="0">
              <a:solidFill>
                <a:srgbClr val="00B050"/>
              </a:solidFill>
              <a:latin typeface="KG Red Hands " pitchFamily="2" charset="0"/>
            </a:endParaRPr>
          </a:p>
        </p:txBody>
      </p:sp>
      <p:sp>
        <p:nvSpPr>
          <p:cNvPr id="6" name="5 CuadroTexto"/>
          <p:cNvSpPr txBox="1"/>
          <p:nvPr/>
        </p:nvSpPr>
        <p:spPr>
          <a:xfrm>
            <a:off x="5565545" y="404664"/>
            <a:ext cx="3254927" cy="1169551"/>
          </a:xfrm>
          <a:prstGeom prst="rect">
            <a:avLst/>
          </a:prstGeom>
          <a:noFill/>
        </p:spPr>
        <p:txBody>
          <a:bodyPr wrap="square" rtlCol="0">
            <a:spAutoFit/>
          </a:bodyPr>
          <a:lstStyle/>
          <a:p>
            <a:r>
              <a:rPr lang="es-MX" sz="1400" dirty="0">
                <a:latin typeface="Berlin Sans FB" pitchFamily="34" charset="0"/>
                <a:cs typeface="Arial" panose="020B0604020202020204" pitchFamily="34" charset="0"/>
              </a:rPr>
              <a:t>Brinda oportunidades para que los alumnos actúen como exploradores del mundo, estimulen su análisis crítico, propongan acciones de cambio y su eventual puesta en </a:t>
            </a:r>
            <a:r>
              <a:rPr lang="es-MX" sz="1400" dirty="0" smtClean="0">
                <a:latin typeface="Berlin Sans FB" pitchFamily="34" charset="0"/>
                <a:cs typeface="Arial" panose="020B0604020202020204" pitchFamily="34" charset="0"/>
              </a:rPr>
              <a:t>práctica.</a:t>
            </a:r>
            <a:endParaRPr lang="es-MX" sz="1400" dirty="0"/>
          </a:p>
        </p:txBody>
      </p:sp>
      <p:sp>
        <p:nvSpPr>
          <p:cNvPr id="7" name="6 CuadroTexto"/>
          <p:cNvSpPr txBox="1"/>
          <p:nvPr/>
        </p:nvSpPr>
        <p:spPr>
          <a:xfrm>
            <a:off x="5580112" y="1700808"/>
            <a:ext cx="3254927" cy="1384995"/>
          </a:xfrm>
          <a:prstGeom prst="rect">
            <a:avLst/>
          </a:prstGeom>
          <a:noFill/>
        </p:spPr>
        <p:txBody>
          <a:bodyPr wrap="square" rtlCol="0">
            <a:spAutoFit/>
          </a:bodyPr>
          <a:lstStyle/>
          <a:p>
            <a:r>
              <a:rPr lang="es-MX" sz="1400" dirty="0">
                <a:latin typeface="Berlin Sans FB" pitchFamily="34" charset="0"/>
                <a:cs typeface="Arial" panose="020B0604020202020204" pitchFamily="34" charset="0"/>
              </a:rPr>
              <a:t>Por medio de ella que se llevarán a cabo las estrategias didácticas a usar con el grupo, las competencias que se necesitan reforzar y los aprendizajes esperados que el niño favorecerá, ubicando cada aspecto según sus necesidades e </a:t>
            </a:r>
            <a:r>
              <a:rPr lang="es-MX" sz="1400" dirty="0" smtClean="0">
                <a:latin typeface="Berlin Sans FB" pitchFamily="34" charset="0"/>
                <a:cs typeface="Arial" panose="020B0604020202020204" pitchFamily="34" charset="0"/>
              </a:rPr>
              <a:t>intereses.</a:t>
            </a:r>
            <a:endParaRPr lang="es-MX" sz="1400" dirty="0"/>
          </a:p>
        </p:txBody>
      </p:sp>
      <p:sp>
        <p:nvSpPr>
          <p:cNvPr id="8" name="7 CuadroTexto"/>
          <p:cNvSpPr txBox="1"/>
          <p:nvPr/>
        </p:nvSpPr>
        <p:spPr>
          <a:xfrm>
            <a:off x="5220072" y="3212976"/>
            <a:ext cx="3254927" cy="1815882"/>
          </a:xfrm>
          <a:prstGeom prst="rect">
            <a:avLst/>
          </a:prstGeom>
          <a:noFill/>
        </p:spPr>
        <p:txBody>
          <a:bodyPr wrap="square" rtlCol="0">
            <a:spAutoFit/>
          </a:bodyPr>
          <a:lstStyle/>
          <a:p>
            <a:pPr defTabSz="457200">
              <a:defRPr/>
            </a:pPr>
            <a:r>
              <a:rPr lang="es-MX" sz="1400" dirty="0">
                <a:latin typeface="Berlin Sans FB" pitchFamily="34" charset="0"/>
                <a:cs typeface="Arial" panose="020B0604020202020204" pitchFamily="34" charset="0"/>
              </a:rPr>
              <a:t>El maestro es el encargado de evaluar los alumnos, lo lleva a cabo mediante la obtención e interpretación de evidencias, permitiendo identificar logros y factores que influyen o dificultan el aprendizaje de los estudiantes, para brindarles retroalimentación y generar oportunidades de aprendizaje. </a:t>
            </a:r>
            <a:endParaRPr lang="es-MX" sz="1400" dirty="0">
              <a:latin typeface="Berlin Sans FB" pitchFamily="34" charset="0"/>
              <a:cs typeface="Arial" panose="020B0604020202020204" pitchFamily="34" charset="0"/>
            </a:endParaRPr>
          </a:p>
        </p:txBody>
      </p:sp>
      <p:sp>
        <p:nvSpPr>
          <p:cNvPr id="9" name="8 CuadroTexto"/>
          <p:cNvSpPr txBox="1"/>
          <p:nvPr/>
        </p:nvSpPr>
        <p:spPr>
          <a:xfrm>
            <a:off x="5205505" y="5211777"/>
            <a:ext cx="3254927" cy="1169551"/>
          </a:xfrm>
          <a:prstGeom prst="rect">
            <a:avLst/>
          </a:prstGeom>
          <a:noFill/>
        </p:spPr>
        <p:txBody>
          <a:bodyPr wrap="square" rtlCol="0">
            <a:spAutoFit/>
          </a:bodyPr>
          <a:lstStyle/>
          <a:p>
            <a:pPr defTabSz="457200">
              <a:defRPr/>
            </a:pPr>
            <a:r>
              <a:rPr lang="es-MX" sz="1400" dirty="0">
                <a:latin typeface="Berlin Sans FB" pitchFamily="34" charset="0"/>
                <a:cs typeface="Arial" panose="020B0604020202020204" pitchFamily="34" charset="0"/>
              </a:rPr>
              <a:t>Se deben generar ambientes de aprendizaje lúdicos y colaborativos que favorezcan el desarrollo de experiencias de aprendizaje significativas para los </a:t>
            </a:r>
            <a:r>
              <a:rPr lang="es-MX" sz="1400" dirty="0" smtClean="0">
                <a:latin typeface="Berlin Sans FB" pitchFamily="34" charset="0"/>
                <a:cs typeface="Arial" panose="020B0604020202020204" pitchFamily="34" charset="0"/>
              </a:rPr>
              <a:t>alumnos.</a:t>
            </a:r>
            <a:endParaRPr lang="es-MX" sz="1400" dirty="0">
              <a:latin typeface="Berlin Sans FB" pitchFamily="34" charset="0"/>
              <a:cs typeface="Arial" panose="020B0604020202020204" pitchFamily="34" charset="0"/>
            </a:endParaRPr>
          </a:p>
        </p:txBody>
      </p:sp>
      <p:sp>
        <p:nvSpPr>
          <p:cNvPr id="10" name="9 Abrir llave"/>
          <p:cNvSpPr/>
          <p:nvPr/>
        </p:nvSpPr>
        <p:spPr>
          <a:xfrm>
            <a:off x="5364088" y="260648"/>
            <a:ext cx="288032" cy="1313567"/>
          </a:xfrm>
          <a:prstGeom prst="leftBrace">
            <a:avLst/>
          </a:prstGeom>
        </p:spPr>
        <p:style>
          <a:lnRef idx="1">
            <a:schemeClr val="accent5"/>
          </a:lnRef>
          <a:fillRef idx="0">
            <a:schemeClr val="accent5"/>
          </a:fillRef>
          <a:effectRef idx="0">
            <a:schemeClr val="accent5"/>
          </a:effectRef>
          <a:fontRef idx="minor">
            <a:schemeClr val="tx1"/>
          </a:fontRef>
        </p:style>
        <p:txBody>
          <a:bodyPr rtlCol="0" anchor="ctr"/>
          <a:lstStyle/>
          <a:p>
            <a:pPr algn="ctr"/>
            <a:endParaRPr lang="es-MX"/>
          </a:p>
        </p:txBody>
      </p:sp>
      <p:sp>
        <p:nvSpPr>
          <p:cNvPr id="11" name="10 Abrir llave"/>
          <p:cNvSpPr/>
          <p:nvPr/>
        </p:nvSpPr>
        <p:spPr>
          <a:xfrm>
            <a:off x="5364088" y="1700808"/>
            <a:ext cx="216024" cy="1384995"/>
          </a:xfrm>
          <a:prstGeom prst="leftBrace">
            <a:avLst/>
          </a:prstGeom>
        </p:spPr>
        <p:style>
          <a:lnRef idx="1">
            <a:schemeClr val="accent5"/>
          </a:lnRef>
          <a:fillRef idx="0">
            <a:schemeClr val="accent5"/>
          </a:fillRef>
          <a:effectRef idx="0">
            <a:schemeClr val="accent5"/>
          </a:effectRef>
          <a:fontRef idx="minor">
            <a:schemeClr val="tx1"/>
          </a:fontRef>
        </p:style>
        <p:txBody>
          <a:bodyPr rtlCol="0" anchor="ctr"/>
          <a:lstStyle/>
          <a:p>
            <a:pPr algn="ctr"/>
            <a:endParaRPr lang="es-MX"/>
          </a:p>
        </p:txBody>
      </p:sp>
      <p:sp>
        <p:nvSpPr>
          <p:cNvPr id="12" name="11 Abrir llave"/>
          <p:cNvSpPr/>
          <p:nvPr/>
        </p:nvSpPr>
        <p:spPr>
          <a:xfrm>
            <a:off x="4986211" y="3212976"/>
            <a:ext cx="216024" cy="1815882"/>
          </a:xfrm>
          <a:prstGeom prst="leftBrace">
            <a:avLst/>
          </a:prstGeom>
        </p:spPr>
        <p:style>
          <a:lnRef idx="1">
            <a:schemeClr val="accent5"/>
          </a:lnRef>
          <a:fillRef idx="0">
            <a:schemeClr val="accent5"/>
          </a:fillRef>
          <a:effectRef idx="0">
            <a:schemeClr val="accent5"/>
          </a:effectRef>
          <a:fontRef idx="minor">
            <a:schemeClr val="tx1"/>
          </a:fontRef>
        </p:style>
        <p:txBody>
          <a:bodyPr rtlCol="0" anchor="ctr"/>
          <a:lstStyle/>
          <a:p>
            <a:pPr algn="ctr"/>
            <a:endParaRPr lang="es-MX"/>
          </a:p>
        </p:txBody>
      </p:sp>
      <p:sp>
        <p:nvSpPr>
          <p:cNvPr id="13" name="12 Abrir llave"/>
          <p:cNvSpPr/>
          <p:nvPr/>
        </p:nvSpPr>
        <p:spPr>
          <a:xfrm>
            <a:off x="4986211" y="5155451"/>
            <a:ext cx="216024" cy="1297885"/>
          </a:xfrm>
          <a:prstGeom prst="leftBrace">
            <a:avLst/>
          </a:prstGeom>
        </p:spPr>
        <p:style>
          <a:lnRef idx="1">
            <a:schemeClr val="accent5"/>
          </a:lnRef>
          <a:fillRef idx="0">
            <a:schemeClr val="accent5"/>
          </a:fillRef>
          <a:effectRef idx="0">
            <a:schemeClr val="accent5"/>
          </a:effectRef>
          <a:fontRef idx="minor">
            <a:schemeClr val="tx1"/>
          </a:fontRef>
        </p:style>
        <p:txBody>
          <a:bodyPr rtlCol="0" anchor="ctr"/>
          <a:lstStyle/>
          <a:p>
            <a:pPr algn="ctr"/>
            <a:endParaRPr lang="es-MX"/>
          </a:p>
        </p:txBody>
      </p:sp>
    </p:spTree>
    <p:extLst>
      <p:ext uri="{BB962C8B-B14F-4D97-AF65-F5344CB8AC3E}">
        <p14:creationId xmlns:p14="http://schemas.microsoft.com/office/powerpoint/2010/main" val="3188605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260648"/>
            <a:ext cx="1080120" cy="6463308"/>
          </a:xfrm>
          <a:prstGeom prst="rect">
            <a:avLst/>
          </a:prstGeom>
          <a:noFill/>
        </p:spPr>
        <p:txBody>
          <a:bodyPr wrap="square" rtlCol="0">
            <a:spAutoFit/>
          </a:bodyPr>
          <a:lstStyle/>
          <a:p>
            <a:r>
              <a:rPr lang="es-MX" dirty="0" smtClean="0">
                <a:effectLst>
                  <a:outerShdw blurRad="38100" dist="38100" dir="2700000" algn="tl">
                    <a:srgbClr val="000000">
                      <a:alpha val="43137"/>
                    </a:srgbClr>
                  </a:outerShdw>
                </a:effectLst>
                <a:latin typeface="Minnie" pitchFamily="2" charset="0"/>
              </a:rPr>
              <a:t>P</a:t>
            </a:r>
          </a:p>
          <a:p>
            <a:r>
              <a:rPr lang="es-MX" dirty="0" smtClean="0">
                <a:effectLst>
                  <a:outerShdw blurRad="38100" dist="38100" dir="2700000" algn="tl">
                    <a:srgbClr val="000000">
                      <a:alpha val="43137"/>
                    </a:srgbClr>
                  </a:outerShdw>
                </a:effectLst>
                <a:latin typeface="Minnie" pitchFamily="2" charset="0"/>
              </a:rPr>
              <a:t>R</a:t>
            </a:r>
          </a:p>
          <a:p>
            <a:r>
              <a:rPr lang="es-MX" dirty="0" smtClean="0">
                <a:effectLst>
                  <a:outerShdw blurRad="38100" dist="38100" dir="2700000" algn="tl">
                    <a:srgbClr val="000000">
                      <a:alpha val="43137"/>
                    </a:srgbClr>
                  </a:outerShdw>
                </a:effectLst>
                <a:latin typeface="Minnie" pitchFamily="2" charset="0"/>
              </a:rPr>
              <a:t>I</a:t>
            </a:r>
          </a:p>
          <a:p>
            <a:r>
              <a:rPr lang="es-MX" dirty="0" smtClean="0">
                <a:effectLst>
                  <a:outerShdw blurRad="38100" dist="38100" dir="2700000" algn="tl">
                    <a:srgbClr val="000000">
                      <a:alpha val="43137"/>
                    </a:srgbClr>
                  </a:outerShdw>
                </a:effectLst>
                <a:latin typeface="Minnie" pitchFamily="2" charset="0"/>
              </a:rPr>
              <a:t>N</a:t>
            </a:r>
          </a:p>
          <a:p>
            <a:r>
              <a:rPr lang="es-MX" dirty="0" smtClean="0">
                <a:effectLst>
                  <a:outerShdw blurRad="38100" dist="38100" dir="2700000" algn="tl">
                    <a:srgbClr val="000000">
                      <a:alpha val="43137"/>
                    </a:srgbClr>
                  </a:outerShdw>
                </a:effectLst>
                <a:latin typeface="Minnie" pitchFamily="2" charset="0"/>
              </a:rPr>
              <a:t>C</a:t>
            </a:r>
          </a:p>
          <a:p>
            <a:r>
              <a:rPr lang="es-MX" dirty="0" smtClean="0">
                <a:effectLst>
                  <a:outerShdw blurRad="38100" dist="38100" dir="2700000" algn="tl">
                    <a:srgbClr val="000000">
                      <a:alpha val="43137"/>
                    </a:srgbClr>
                  </a:outerShdw>
                </a:effectLst>
                <a:latin typeface="Minnie" pitchFamily="2" charset="0"/>
              </a:rPr>
              <a:t>I</a:t>
            </a:r>
          </a:p>
          <a:p>
            <a:r>
              <a:rPr lang="es-MX" dirty="0" smtClean="0">
                <a:effectLst>
                  <a:outerShdw blurRad="38100" dist="38100" dir="2700000" algn="tl">
                    <a:srgbClr val="000000">
                      <a:alpha val="43137"/>
                    </a:srgbClr>
                  </a:outerShdw>
                </a:effectLst>
                <a:latin typeface="Minnie" pitchFamily="2" charset="0"/>
              </a:rPr>
              <a:t>P</a:t>
            </a:r>
          </a:p>
          <a:p>
            <a:r>
              <a:rPr lang="es-MX" dirty="0" smtClean="0">
                <a:effectLst>
                  <a:outerShdw blurRad="38100" dist="38100" dir="2700000" algn="tl">
                    <a:srgbClr val="000000">
                      <a:alpha val="43137"/>
                    </a:srgbClr>
                  </a:outerShdw>
                </a:effectLst>
                <a:latin typeface="Minnie" pitchFamily="2" charset="0"/>
              </a:rPr>
              <a:t>I</a:t>
            </a:r>
          </a:p>
          <a:p>
            <a:r>
              <a:rPr lang="es-MX" dirty="0" smtClean="0">
                <a:effectLst>
                  <a:outerShdw blurRad="38100" dist="38100" dir="2700000" algn="tl">
                    <a:srgbClr val="000000">
                      <a:alpha val="43137"/>
                    </a:srgbClr>
                  </a:outerShdw>
                </a:effectLst>
                <a:latin typeface="Minnie" pitchFamily="2" charset="0"/>
              </a:rPr>
              <a:t>O</a:t>
            </a:r>
          </a:p>
          <a:p>
            <a:r>
              <a:rPr lang="es-MX" dirty="0" smtClean="0">
                <a:effectLst>
                  <a:outerShdw blurRad="38100" dist="38100" dir="2700000" algn="tl">
                    <a:srgbClr val="000000">
                      <a:alpha val="43137"/>
                    </a:srgbClr>
                  </a:outerShdw>
                </a:effectLst>
                <a:latin typeface="Minnie" pitchFamily="2" charset="0"/>
              </a:rPr>
              <a:t>S</a:t>
            </a:r>
          </a:p>
          <a:p>
            <a:endParaRPr lang="es-MX" dirty="0">
              <a:effectLst>
                <a:outerShdw blurRad="38100" dist="38100" dir="2700000" algn="tl">
                  <a:srgbClr val="000000">
                    <a:alpha val="43137"/>
                  </a:srgbClr>
                </a:outerShdw>
              </a:effectLst>
              <a:latin typeface="Minnie" pitchFamily="2" charset="0"/>
            </a:endParaRPr>
          </a:p>
          <a:p>
            <a:endParaRPr lang="es-MX" dirty="0" smtClean="0">
              <a:effectLst>
                <a:outerShdw blurRad="38100" dist="38100" dir="2700000" algn="tl">
                  <a:srgbClr val="000000">
                    <a:alpha val="43137"/>
                  </a:srgbClr>
                </a:outerShdw>
              </a:effectLst>
              <a:latin typeface="Minnie" pitchFamily="2" charset="0"/>
            </a:endParaRPr>
          </a:p>
          <a:p>
            <a:r>
              <a:rPr lang="es-MX" dirty="0" smtClean="0">
                <a:effectLst>
                  <a:outerShdw blurRad="38100" dist="38100" dir="2700000" algn="tl">
                    <a:srgbClr val="000000">
                      <a:alpha val="43137"/>
                    </a:srgbClr>
                  </a:outerShdw>
                </a:effectLst>
                <a:latin typeface="Minnie" pitchFamily="2" charset="0"/>
              </a:rPr>
              <a:t>P</a:t>
            </a:r>
          </a:p>
          <a:p>
            <a:r>
              <a:rPr lang="es-MX" dirty="0" smtClean="0">
                <a:effectLst>
                  <a:outerShdw blurRad="38100" dist="38100" dir="2700000" algn="tl">
                    <a:srgbClr val="000000">
                      <a:alpha val="43137"/>
                    </a:srgbClr>
                  </a:outerShdw>
                </a:effectLst>
                <a:latin typeface="Minnie" pitchFamily="2" charset="0"/>
              </a:rPr>
              <a:t>E</a:t>
            </a:r>
          </a:p>
          <a:p>
            <a:r>
              <a:rPr lang="es-MX" dirty="0" smtClean="0">
                <a:effectLst>
                  <a:outerShdw blurRad="38100" dist="38100" dir="2700000" algn="tl">
                    <a:srgbClr val="000000">
                      <a:alpha val="43137"/>
                    </a:srgbClr>
                  </a:outerShdw>
                </a:effectLst>
                <a:latin typeface="Minnie" pitchFamily="2" charset="0"/>
              </a:rPr>
              <a:t>D</a:t>
            </a:r>
          </a:p>
          <a:p>
            <a:r>
              <a:rPr lang="es-MX" dirty="0" smtClean="0">
                <a:effectLst>
                  <a:outerShdw blurRad="38100" dist="38100" dir="2700000" algn="tl">
                    <a:srgbClr val="000000">
                      <a:alpha val="43137"/>
                    </a:srgbClr>
                  </a:outerShdw>
                </a:effectLst>
                <a:latin typeface="Minnie" pitchFamily="2" charset="0"/>
              </a:rPr>
              <a:t>A</a:t>
            </a:r>
          </a:p>
          <a:p>
            <a:r>
              <a:rPr lang="es-MX" dirty="0" smtClean="0">
                <a:effectLst>
                  <a:outerShdw blurRad="38100" dist="38100" dir="2700000" algn="tl">
                    <a:srgbClr val="000000">
                      <a:alpha val="43137"/>
                    </a:srgbClr>
                  </a:outerShdw>
                </a:effectLst>
                <a:latin typeface="Minnie" pitchFamily="2" charset="0"/>
              </a:rPr>
              <a:t>G</a:t>
            </a:r>
          </a:p>
          <a:p>
            <a:r>
              <a:rPr lang="es-MX" dirty="0" smtClean="0">
                <a:effectLst>
                  <a:outerShdw blurRad="38100" dist="38100" dir="2700000" algn="tl">
                    <a:srgbClr val="000000">
                      <a:alpha val="43137"/>
                    </a:srgbClr>
                  </a:outerShdw>
                </a:effectLst>
                <a:latin typeface="Minnie" pitchFamily="2" charset="0"/>
              </a:rPr>
              <a:t>O</a:t>
            </a:r>
          </a:p>
          <a:p>
            <a:r>
              <a:rPr lang="es-MX" dirty="0" smtClean="0">
                <a:effectLst>
                  <a:outerShdw blurRad="38100" dist="38100" dir="2700000" algn="tl">
                    <a:srgbClr val="000000">
                      <a:alpha val="43137"/>
                    </a:srgbClr>
                  </a:outerShdw>
                </a:effectLst>
                <a:latin typeface="Minnie" pitchFamily="2" charset="0"/>
              </a:rPr>
              <a:t>G</a:t>
            </a:r>
          </a:p>
          <a:p>
            <a:r>
              <a:rPr lang="es-MX" dirty="0" smtClean="0">
                <a:effectLst>
                  <a:outerShdw blurRad="38100" dist="38100" dir="2700000" algn="tl">
                    <a:srgbClr val="000000">
                      <a:alpha val="43137"/>
                    </a:srgbClr>
                  </a:outerShdw>
                </a:effectLst>
                <a:latin typeface="Minnie" pitchFamily="2" charset="0"/>
              </a:rPr>
              <a:t>I</a:t>
            </a:r>
          </a:p>
          <a:p>
            <a:r>
              <a:rPr lang="es-MX" dirty="0" smtClean="0">
                <a:effectLst>
                  <a:outerShdw blurRad="38100" dist="38100" dir="2700000" algn="tl">
                    <a:srgbClr val="000000">
                      <a:alpha val="43137"/>
                    </a:srgbClr>
                  </a:outerShdw>
                </a:effectLst>
                <a:latin typeface="Minnie" pitchFamily="2" charset="0"/>
              </a:rPr>
              <a:t>C</a:t>
            </a:r>
          </a:p>
          <a:p>
            <a:r>
              <a:rPr lang="es-MX" dirty="0" smtClean="0">
                <a:effectLst>
                  <a:outerShdw blurRad="38100" dist="38100" dir="2700000" algn="tl">
                    <a:srgbClr val="000000">
                      <a:alpha val="43137"/>
                    </a:srgbClr>
                  </a:outerShdw>
                </a:effectLst>
                <a:latin typeface="Minnie" pitchFamily="2" charset="0"/>
              </a:rPr>
              <a:t>O</a:t>
            </a:r>
          </a:p>
          <a:p>
            <a:r>
              <a:rPr lang="es-MX" dirty="0">
                <a:effectLst>
                  <a:outerShdw blurRad="38100" dist="38100" dir="2700000" algn="tl">
                    <a:srgbClr val="000000">
                      <a:alpha val="43137"/>
                    </a:srgbClr>
                  </a:outerShdw>
                </a:effectLst>
                <a:latin typeface="Minnie" pitchFamily="2" charset="0"/>
              </a:rPr>
              <a:t>S</a:t>
            </a:r>
            <a:endParaRPr lang="es-MX" dirty="0" smtClean="0">
              <a:effectLst>
                <a:outerShdw blurRad="38100" dist="38100" dir="2700000" algn="tl">
                  <a:srgbClr val="000000">
                    <a:alpha val="43137"/>
                  </a:srgbClr>
                </a:outerShdw>
              </a:effectLst>
              <a:latin typeface="Minnie" pitchFamily="2" charset="0"/>
            </a:endParaRPr>
          </a:p>
        </p:txBody>
      </p:sp>
      <p:sp>
        <p:nvSpPr>
          <p:cNvPr id="3" name="2 Abrir llave"/>
          <p:cNvSpPr/>
          <p:nvPr/>
        </p:nvSpPr>
        <p:spPr>
          <a:xfrm>
            <a:off x="935596" y="116632"/>
            <a:ext cx="252028" cy="6480720"/>
          </a:xfrm>
          <a:prstGeom prst="leftBrace">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s-MX"/>
          </a:p>
        </p:txBody>
      </p:sp>
      <p:sp>
        <p:nvSpPr>
          <p:cNvPr id="4" name="3 CuadroTexto"/>
          <p:cNvSpPr txBox="1"/>
          <p:nvPr/>
        </p:nvSpPr>
        <p:spPr>
          <a:xfrm>
            <a:off x="1187624" y="339035"/>
            <a:ext cx="4896544" cy="6186309"/>
          </a:xfrm>
          <a:prstGeom prst="rect">
            <a:avLst/>
          </a:prstGeom>
          <a:noFill/>
        </p:spPr>
        <p:txBody>
          <a:bodyPr wrap="square" rtlCol="0">
            <a:spAutoFit/>
          </a:bodyPr>
          <a:lstStyle/>
          <a:p>
            <a:pPr marL="285750" indent="-285750">
              <a:buFont typeface="Wingdings" pitchFamily="2" charset="2"/>
              <a:buChar char="v"/>
            </a:pPr>
            <a:r>
              <a:rPr lang="es-MX" dirty="0" smtClean="0">
                <a:solidFill>
                  <a:srgbClr val="00B050"/>
                </a:solidFill>
                <a:latin typeface="KG Red Hands " pitchFamily="2" charset="0"/>
              </a:rPr>
              <a:t>Trabajar </a:t>
            </a:r>
            <a:r>
              <a:rPr lang="es-MX" dirty="0">
                <a:solidFill>
                  <a:srgbClr val="00B050"/>
                </a:solidFill>
                <a:latin typeface="KG Red Hands " pitchFamily="2" charset="0"/>
              </a:rPr>
              <a:t>en colaboración para construir el </a:t>
            </a:r>
            <a:r>
              <a:rPr lang="es-MX" dirty="0" smtClean="0">
                <a:solidFill>
                  <a:srgbClr val="00B050"/>
                </a:solidFill>
                <a:latin typeface="KG Red Hands " pitchFamily="2" charset="0"/>
              </a:rPr>
              <a:t>aprendizaje</a:t>
            </a:r>
          </a:p>
          <a:p>
            <a:pPr marL="285750" indent="-285750">
              <a:buFont typeface="Wingdings" pitchFamily="2" charset="2"/>
              <a:buChar char="v"/>
            </a:pPr>
            <a:endParaRPr lang="es-MX" dirty="0">
              <a:solidFill>
                <a:srgbClr val="00B050"/>
              </a:solidFill>
              <a:latin typeface="KG Red Hands " pitchFamily="2" charset="0"/>
            </a:endParaRPr>
          </a:p>
          <a:p>
            <a:pPr marL="285750" indent="-285750">
              <a:buFont typeface="Wingdings" pitchFamily="2" charset="2"/>
              <a:buChar char="v"/>
            </a:pPr>
            <a:endParaRPr lang="es-MX" dirty="0" smtClean="0">
              <a:solidFill>
                <a:srgbClr val="00B050"/>
              </a:solidFill>
              <a:latin typeface="KG Red Hands " pitchFamily="2" charset="0"/>
            </a:endParaRPr>
          </a:p>
          <a:p>
            <a:pPr marL="285750" indent="-285750">
              <a:buFont typeface="Wingdings" pitchFamily="2" charset="2"/>
              <a:buChar char="v"/>
            </a:pPr>
            <a:endParaRPr lang="es-MX" dirty="0" smtClean="0">
              <a:solidFill>
                <a:srgbClr val="00B050"/>
              </a:solidFill>
              <a:latin typeface="KG Red Hands " pitchFamily="2" charset="0"/>
            </a:endParaRPr>
          </a:p>
          <a:p>
            <a:pPr marL="285750" indent="-285750">
              <a:buFont typeface="Wingdings" pitchFamily="2" charset="2"/>
              <a:buChar char="v"/>
            </a:pPr>
            <a:endParaRPr lang="es-MX" dirty="0">
              <a:solidFill>
                <a:srgbClr val="00B050"/>
              </a:solidFill>
              <a:latin typeface="KG Red Hands " pitchFamily="2" charset="0"/>
            </a:endParaRPr>
          </a:p>
          <a:p>
            <a:pPr marL="285750" indent="-285750">
              <a:buFont typeface="Wingdings" pitchFamily="2" charset="2"/>
              <a:buChar char="v"/>
            </a:pPr>
            <a:r>
              <a:rPr lang="es-MX" dirty="0">
                <a:solidFill>
                  <a:srgbClr val="00B050"/>
                </a:solidFill>
                <a:latin typeface="KG Red Hands " pitchFamily="2" charset="0"/>
              </a:rPr>
              <a:t>Poner énfasis en el desarrollo </a:t>
            </a:r>
            <a:r>
              <a:rPr lang="es-MX" dirty="0" smtClean="0">
                <a:solidFill>
                  <a:srgbClr val="00B050"/>
                </a:solidFill>
                <a:latin typeface="KG Red Hands " pitchFamily="2" charset="0"/>
              </a:rPr>
              <a:t>de competencias</a:t>
            </a:r>
            <a:r>
              <a:rPr lang="es-MX" dirty="0">
                <a:solidFill>
                  <a:srgbClr val="00B050"/>
                </a:solidFill>
                <a:latin typeface="KG Red Hands " pitchFamily="2" charset="0"/>
              </a:rPr>
              <a:t>, el logro de los estándares curriculares y los aprendizajes </a:t>
            </a:r>
            <a:r>
              <a:rPr lang="es-MX" dirty="0" smtClean="0">
                <a:solidFill>
                  <a:srgbClr val="00B050"/>
                </a:solidFill>
                <a:latin typeface="KG Red Hands " pitchFamily="2" charset="0"/>
              </a:rPr>
              <a:t>esperados</a:t>
            </a:r>
          </a:p>
          <a:p>
            <a:pPr marL="285750" indent="-285750">
              <a:buFont typeface="Wingdings" pitchFamily="2" charset="2"/>
              <a:buChar char="v"/>
            </a:pPr>
            <a:endParaRPr lang="es-MX" dirty="0">
              <a:solidFill>
                <a:srgbClr val="00B050"/>
              </a:solidFill>
              <a:latin typeface="KG Red Hands " pitchFamily="2" charset="0"/>
            </a:endParaRPr>
          </a:p>
          <a:p>
            <a:pPr marL="285750" indent="-285750">
              <a:buFont typeface="Wingdings" pitchFamily="2" charset="2"/>
              <a:buChar char="v"/>
            </a:pPr>
            <a:endParaRPr lang="es-MX" dirty="0" smtClean="0">
              <a:solidFill>
                <a:srgbClr val="00B050"/>
              </a:solidFill>
              <a:latin typeface="KG Red Hands " pitchFamily="2" charset="0"/>
            </a:endParaRPr>
          </a:p>
          <a:p>
            <a:pPr marL="285750" indent="-285750">
              <a:buFont typeface="Wingdings" pitchFamily="2" charset="2"/>
              <a:buChar char="v"/>
            </a:pPr>
            <a:endParaRPr lang="es-MX" dirty="0">
              <a:solidFill>
                <a:srgbClr val="00B050"/>
              </a:solidFill>
              <a:latin typeface="KG Red Hands " pitchFamily="2" charset="0"/>
            </a:endParaRPr>
          </a:p>
          <a:p>
            <a:pPr marL="285750" indent="-285750">
              <a:buFont typeface="Wingdings" pitchFamily="2" charset="2"/>
              <a:buChar char="v"/>
            </a:pPr>
            <a:endParaRPr lang="es-MX" dirty="0">
              <a:solidFill>
                <a:srgbClr val="00B050"/>
              </a:solidFill>
              <a:latin typeface="KG Red Hands " pitchFamily="2" charset="0"/>
            </a:endParaRPr>
          </a:p>
          <a:p>
            <a:pPr marL="285750" indent="-285750">
              <a:buFont typeface="Wingdings" pitchFamily="2" charset="2"/>
              <a:buChar char="v"/>
            </a:pPr>
            <a:r>
              <a:rPr lang="es-MX" dirty="0">
                <a:solidFill>
                  <a:srgbClr val="00B050"/>
                </a:solidFill>
                <a:latin typeface="KG Red Hands " pitchFamily="2" charset="0"/>
              </a:rPr>
              <a:t>Usar materiales </a:t>
            </a:r>
            <a:r>
              <a:rPr lang="es-MX" dirty="0" smtClean="0">
                <a:solidFill>
                  <a:srgbClr val="00B050"/>
                </a:solidFill>
                <a:latin typeface="KG Red Hands " pitchFamily="2" charset="0"/>
              </a:rPr>
              <a:t>educativos para </a:t>
            </a:r>
            <a:r>
              <a:rPr lang="es-MX" dirty="0">
                <a:solidFill>
                  <a:srgbClr val="00B050"/>
                </a:solidFill>
                <a:latin typeface="KG Red Hands " pitchFamily="2" charset="0"/>
              </a:rPr>
              <a:t>favorecer el </a:t>
            </a:r>
            <a:r>
              <a:rPr lang="es-MX" dirty="0" smtClean="0">
                <a:solidFill>
                  <a:srgbClr val="00B050"/>
                </a:solidFill>
                <a:latin typeface="KG Red Hands " pitchFamily="2" charset="0"/>
              </a:rPr>
              <a:t>aprendizaje</a:t>
            </a:r>
            <a:endParaRPr lang="es-MX" dirty="0">
              <a:solidFill>
                <a:srgbClr val="00B050"/>
              </a:solidFill>
              <a:latin typeface="KG Red Hands " pitchFamily="2" charset="0"/>
            </a:endParaRPr>
          </a:p>
          <a:p>
            <a:pPr marL="285750" indent="-285750">
              <a:buFont typeface="Wingdings" pitchFamily="2" charset="2"/>
              <a:buChar char="v"/>
            </a:pPr>
            <a:endParaRPr lang="es-MX" dirty="0" smtClean="0">
              <a:solidFill>
                <a:srgbClr val="00B050"/>
              </a:solidFill>
              <a:latin typeface="KG Red Hands " pitchFamily="2" charset="0"/>
            </a:endParaRPr>
          </a:p>
          <a:p>
            <a:pPr marL="285750" indent="-285750">
              <a:buFont typeface="Wingdings" pitchFamily="2" charset="2"/>
              <a:buChar char="v"/>
            </a:pPr>
            <a:endParaRPr lang="es-MX" dirty="0" smtClean="0">
              <a:solidFill>
                <a:srgbClr val="00B050"/>
              </a:solidFill>
              <a:latin typeface="KG Red Hands " pitchFamily="2" charset="0"/>
            </a:endParaRPr>
          </a:p>
          <a:p>
            <a:pPr marL="285750" indent="-285750">
              <a:buFont typeface="Wingdings" pitchFamily="2" charset="2"/>
              <a:buChar char="v"/>
            </a:pPr>
            <a:endParaRPr lang="es-MX" dirty="0">
              <a:solidFill>
                <a:srgbClr val="00B050"/>
              </a:solidFill>
              <a:latin typeface="KG Red Hands " pitchFamily="2" charset="0"/>
            </a:endParaRPr>
          </a:p>
          <a:p>
            <a:pPr marL="285750" indent="-285750">
              <a:buFont typeface="Wingdings" pitchFamily="2" charset="2"/>
              <a:buChar char="v"/>
            </a:pPr>
            <a:r>
              <a:rPr lang="es-MX" dirty="0">
                <a:solidFill>
                  <a:srgbClr val="00B050"/>
                </a:solidFill>
                <a:latin typeface="KG Red Hands " pitchFamily="2" charset="0"/>
              </a:rPr>
              <a:t>Favorecer la inclusión para atender a la diversidad.</a:t>
            </a:r>
          </a:p>
          <a:p>
            <a:pPr marL="285750" indent="-285750">
              <a:buFont typeface="Wingdings" pitchFamily="2" charset="2"/>
              <a:buChar char="v"/>
            </a:pPr>
            <a:endParaRPr lang="es-MX" dirty="0">
              <a:solidFill>
                <a:srgbClr val="00B050"/>
              </a:solidFill>
              <a:latin typeface="KG Red Hands " pitchFamily="2" charset="0"/>
            </a:endParaRPr>
          </a:p>
        </p:txBody>
      </p:sp>
      <p:sp>
        <p:nvSpPr>
          <p:cNvPr id="5" name="4 CuadroTexto"/>
          <p:cNvSpPr txBox="1"/>
          <p:nvPr/>
        </p:nvSpPr>
        <p:spPr>
          <a:xfrm>
            <a:off x="5565545" y="133369"/>
            <a:ext cx="3398943" cy="1600438"/>
          </a:xfrm>
          <a:prstGeom prst="rect">
            <a:avLst/>
          </a:prstGeom>
          <a:noFill/>
        </p:spPr>
        <p:txBody>
          <a:bodyPr wrap="square" rtlCol="0">
            <a:spAutoFit/>
          </a:bodyPr>
          <a:lstStyle/>
          <a:p>
            <a:r>
              <a:rPr lang="es-MX" sz="1400" dirty="0">
                <a:latin typeface="Berlin Sans FB" pitchFamily="34" charset="0"/>
                <a:cs typeface="Arial" panose="020B0604020202020204" pitchFamily="34" charset="0"/>
              </a:rPr>
              <a:t>Para que el trabajo colaborativo sea funcional debe ser inclusivo, lo que implica orientar las acciones para que en la convivencia, los estudiantes se expresen.</a:t>
            </a:r>
          </a:p>
          <a:p>
            <a:r>
              <a:rPr lang="es-MX" sz="1400" dirty="0">
                <a:latin typeface="Berlin Sans FB" pitchFamily="34" charset="0"/>
                <a:cs typeface="Arial" panose="020B0604020202020204" pitchFamily="34" charset="0"/>
              </a:rPr>
              <a:t>En cuanto a colegiado, se requiere de ello para que al trabajar en equipo los aprendizajes sean mayores.</a:t>
            </a:r>
            <a:endParaRPr lang="es-MX" sz="1400" dirty="0">
              <a:latin typeface="Berlin Sans FB" pitchFamily="34" charset="0"/>
              <a:cs typeface="Arial" panose="020B0604020202020204" pitchFamily="34" charset="0"/>
            </a:endParaRPr>
          </a:p>
        </p:txBody>
      </p:sp>
      <p:sp>
        <p:nvSpPr>
          <p:cNvPr id="6" name="5 CuadroTexto"/>
          <p:cNvSpPr txBox="1"/>
          <p:nvPr/>
        </p:nvSpPr>
        <p:spPr>
          <a:xfrm>
            <a:off x="5940152" y="2043425"/>
            <a:ext cx="3024336" cy="1169551"/>
          </a:xfrm>
          <a:prstGeom prst="rect">
            <a:avLst/>
          </a:prstGeom>
          <a:noFill/>
        </p:spPr>
        <p:txBody>
          <a:bodyPr wrap="square" rtlCol="0">
            <a:spAutoFit/>
          </a:bodyPr>
          <a:lstStyle/>
          <a:p>
            <a:pPr lvl="0"/>
            <a:r>
              <a:rPr lang="es-MX" sz="1400" dirty="0">
                <a:latin typeface="Berlin Sans FB" pitchFamily="34" charset="0"/>
                <a:cs typeface="Arial" panose="020B0604020202020204" pitchFamily="34" charset="0"/>
              </a:rPr>
              <a:t>Verificar cuáles son los aspectos necesarios a desarrollar en el alumno, según sus intereses y necesidades para trabajar en ello.</a:t>
            </a:r>
          </a:p>
          <a:p>
            <a:endParaRPr lang="es-MX" sz="1400" dirty="0"/>
          </a:p>
        </p:txBody>
      </p:sp>
      <p:sp>
        <p:nvSpPr>
          <p:cNvPr id="7" name="6 CuadroTexto"/>
          <p:cNvSpPr txBox="1"/>
          <p:nvPr/>
        </p:nvSpPr>
        <p:spPr>
          <a:xfrm>
            <a:off x="5940152" y="3538948"/>
            <a:ext cx="3024336" cy="1600438"/>
          </a:xfrm>
          <a:prstGeom prst="rect">
            <a:avLst/>
          </a:prstGeom>
          <a:noFill/>
        </p:spPr>
        <p:txBody>
          <a:bodyPr wrap="square" rtlCol="0">
            <a:spAutoFit/>
          </a:bodyPr>
          <a:lstStyle/>
          <a:p>
            <a:pPr lvl="0" defTabSz="457200">
              <a:defRPr/>
            </a:pPr>
            <a:r>
              <a:rPr lang="es-MX" sz="1400" dirty="0">
                <a:latin typeface="Berlin Sans FB" pitchFamily="34" charset="0"/>
                <a:cs typeface="Arial" panose="020B0604020202020204" pitchFamily="34" charset="0"/>
              </a:rPr>
              <a:t>El sistema educativo debe considerar el desarrollo de habilidades digitales, tanto en alumnos como en docentes, que sean susceptibles de adquirirse durante su formación académica, causando así, mayor interés en el alumnado y deseo por aprender</a:t>
            </a:r>
            <a:r>
              <a:rPr lang="es-MX" sz="1400" dirty="0" smtClean="0">
                <a:latin typeface="Berlin Sans FB" pitchFamily="34" charset="0"/>
                <a:cs typeface="Arial" panose="020B0604020202020204" pitchFamily="34" charset="0"/>
              </a:rPr>
              <a:t>.</a:t>
            </a:r>
            <a:endParaRPr lang="es-MX" sz="1400" dirty="0">
              <a:latin typeface="Berlin Sans FB" pitchFamily="34" charset="0"/>
              <a:cs typeface="Arial" panose="020B0604020202020204" pitchFamily="34" charset="0"/>
            </a:endParaRPr>
          </a:p>
        </p:txBody>
      </p:sp>
      <p:sp>
        <p:nvSpPr>
          <p:cNvPr id="9" name="8 CuadroTexto"/>
          <p:cNvSpPr txBox="1"/>
          <p:nvPr/>
        </p:nvSpPr>
        <p:spPr>
          <a:xfrm>
            <a:off x="5428813" y="5354830"/>
            <a:ext cx="3391660" cy="1169551"/>
          </a:xfrm>
          <a:prstGeom prst="rect">
            <a:avLst/>
          </a:prstGeom>
          <a:noFill/>
        </p:spPr>
        <p:txBody>
          <a:bodyPr wrap="square" rtlCol="0">
            <a:spAutoFit/>
          </a:bodyPr>
          <a:lstStyle/>
          <a:p>
            <a:r>
              <a:rPr lang="es-MX" sz="1400" dirty="0">
                <a:latin typeface="Berlin Sans FB" pitchFamily="34" charset="0"/>
                <a:cs typeface="Arial" panose="020B0604020202020204" pitchFamily="34" charset="0"/>
              </a:rPr>
              <a:t>Trabajar en un amplio grupo, requiere de saber lidiar con la diversidad para poder lograr un avance general en los niños, y aquellos que van un paso atrás logren estar a la par de los demás</a:t>
            </a:r>
            <a:r>
              <a:rPr lang="es-MX" sz="1400" dirty="0" smtClean="0">
                <a:latin typeface="Berlin Sans FB" pitchFamily="34" charset="0"/>
                <a:cs typeface="Arial" panose="020B0604020202020204" pitchFamily="34" charset="0"/>
              </a:rPr>
              <a:t>.</a:t>
            </a:r>
            <a:endParaRPr lang="es-MX" sz="1400" dirty="0">
              <a:latin typeface="Berlin Sans FB" pitchFamily="34" charset="0"/>
              <a:cs typeface="Arial" panose="020B0604020202020204" pitchFamily="34" charset="0"/>
            </a:endParaRPr>
          </a:p>
        </p:txBody>
      </p:sp>
      <p:sp>
        <p:nvSpPr>
          <p:cNvPr id="10" name="9 Abrir llave"/>
          <p:cNvSpPr/>
          <p:nvPr/>
        </p:nvSpPr>
        <p:spPr>
          <a:xfrm>
            <a:off x="5364088" y="138218"/>
            <a:ext cx="288032" cy="1562590"/>
          </a:xfrm>
          <a:prstGeom prst="leftBrace">
            <a:avLst/>
          </a:prstGeom>
        </p:spPr>
        <p:style>
          <a:lnRef idx="1">
            <a:schemeClr val="accent5"/>
          </a:lnRef>
          <a:fillRef idx="0">
            <a:schemeClr val="accent5"/>
          </a:fillRef>
          <a:effectRef idx="0">
            <a:schemeClr val="accent5"/>
          </a:effectRef>
          <a:fontRef idx="minor">
            <a:schemeClr val="tx1"/>
          </a:fontRef>
        </p:style>
        <p:txBody>
          <a:bodyPr rtlCol="0" anchor="ctr"/>
          <a:lstStyle/>
          <a:p>
            <a:pPr algn="ctr"/>
            <a:endParaRPr lang="es-MX"/>
          </a:p>
        </p:txBody>
      </p:sp>
      <p:sp>
        <p:nvSpPr>
          <p:cNvPr id="11" name="10 Abrir llave"/>
          <p:cNvSpPr/>
          <p:nvPr/>
        </p:nvSpPr>
        <p:spPr>
          <a:xfrm>
            <a:off x="5796136" y="1916832"/>
            <a:ext cx="288032" cy="1169551"/>
          </a:xfrm>
          <a:prstGeom prst="leftBrace">
            <a:avLst/>
          </a:prstGeom>
        </p:spPr>
        <p:style>
          <a:lnRef idx="1">
            <a:schemeClr val="accent5"/>
          </a:lnRef>
          <a:fillRef idx="0">
            <a:schemeClr val="accent5"/>
          </a:fillRef>
          <a:effectRef idx="0">
            <a:schemeClr val="accent5"/>
          </a:effectRef>
          <a:fontRef idx="minor">
            <a:schemeClr val="tx1"/>
          </a:fontRef>
        </p:style>
        <p:txBody>
          <a:bodyPr rtlCol="0" anchor="ctr"/>
          <a:lstStyle/>
          <a:p>
            <a:pPr algn="ctr"/>
            <a:endParaRPr lang="es-MX"/>
          </a:p>
        </p:txBody>
      </p:sp>
      <p:sp>
        <p:nvSpPr>
          <p:cNvPr id="12" name="11 Abrir llave"/>
          <p:cNvSpPr/>
          <p:nvPr/>
        </p:nvSpPr>
        <p:spPr>
          <a:xfrm>
            <a:off x="5792688" y="3432189"/>
            <a:ext cx="288032" cy="1707197"/>
          </a:xfrm>
          <a:prstGeom prst="leftBrace">
            <a:avLst/>
          </a:prstGeom>
        </p:spPr>
        <p:style>
          <a:lnRef idx="1">
            <a:schemeClr val="accent5"/>
          </a:lnRef>
          <a:fillRef idx="0">
            <a:schemeClr val="accent5"/>
          </a:fillRef>
          <a:effectRef idx="0">
            <a:schemeClr val="accent5"/>
          </a:effectRef>
          <a:fontRef idx="minor">
            <a:schemeClr val="tx1"/>
          </a:fontRef>
        </p:style>
        <p:txBody>
          <a:bodyPr rtlCol="0" anchor="ctr"/>
          <a:lstStyle/>
          <a:p>
            <a:pPr algn="ctr"/>
            <a:endParaRPr lang="es-MX"/>
          </a:p>
        </p:txBody>
      </p:sp>
      <p:sp>
        <p:nvSpPr>
          <p:cNvPr id="13" name="12 Abrir llave"/>
          <p:cNvSpPr/>
          <p:nvPr/>
        </p:nvSpPr>
        <p:spPr>
          <a:xfrm>
            <a:off x="5242908" y="5354830"/>
            <a:ext cx="288032" cy="1169551"/>
          </a:xfrm>
          <a:prstGeom prst="leftBrace">
            <a:avLst/>
          </a:prstGeom>
        </p:spPr>
        <p:style>
          <a:lnRef idx="1">
            <a:schemeClr val="accent5"/>
          </a:lnRef>
          <a:fillRef idx="0">
            <a:schemeClr val="accent5"/>
          </a:fillRef>
          <a:effectRef idx="0">
            <a:schemeClr val="accent5"/>
          </a:effectRef>
          <a:fontRef idx="minor">
            <a:schemeClr val="tx1"/>
          </a:fontRef>
        </p:style>
        <p:txBody>
          <a:bodyPr rtlCol="0" anchor="ctr"/>
          <a:lstStyle/>
          <a:p>
            <a:pPr algn="ctr"/>
            <a:endParaRPr lang="es-MX"/>
          </a:p>
        </p:txBody>
      </p:sp>
    </p:spTree>
    <p:extLst>
      <p:ext uri="{BB962C8B-B14F-4D97-AF65-F5344CB8AC3E}">
        <p14:creationId xmlns:p14="http://schemas.microsoft.com/office/powerpoint/2010/main" val="3764998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260648"/>
            <a:ext cx="1080120" cy="6463308"/>
          </a:xfrm>
          <a:prstGeom prst="rect">
            <a:avLst/>
          </a:prstGeom>
          <a:noFill/>
        </p:spPr>
        <p:txBody>
          <a:bodyPr wrap="square" rtlCol="0">
            <a:spAutoFit/>
          </a:bodyPr>
          <a:lstStyle/>
          <a:p>
            <a:r>
              <a:rPr lang="es-MX" dirty="0" smtClean="0">
                <a:effectLst>
                  <a:outerShdw blurRad="38100" dist="38100" dir="2700000" algn="tl">
                    <a:srgbClr val="000000">
                      <a:alpha val="43137"/>
                    </a:srgbClr>
                  </a:outerShdw>
                </a:effectLst>
                <a:latin typeface="Minnie" pitchFamily="2" charset="0"/>
              </a:rPr>
              <a:t>P</a:t>
            </a:r>
          </a:p>
          <a:p>
            <a:r>
              <a:rPr lang="es-MX" dirty="0" smtClean="0">
                <a:effectLst>
                  <a:outerShdw blurRad="38100" dist="38100" dir="2700000" algn="tl">
                    <a:srgbClr val="000000">
                      <a:alpha val="43137"/>
                    </a:srgbClr>
                  </a:outerShdw>
                </a:effectLst>
                <a:latin typeface="Minnie" pitchFamily="2" charset="0"/>
              </a:rPr>
              <a:t>R</a:t>
            </a:r>
          </a:p>
          <a:p>
            <a:r>
              <a:rPr lang="es-MX" dirty="0" smtClean="0">
                <a:effectLst>
                  <a:outerShdw blurRad="38100" dist="38100" dir="2700000" algn="tl">
                    <a:srgbClr val="000000">
                      <a:alpha val="43137"/>
                    </a:srgbClr>
                  </a:outerShdw>
                </a:effectLst>
                <a:latin typeface="Minnie" pitchFamily="2" charset="0"/>
              </a:rPr>
              <a:t>I</a:t>
            </a:r>
          </a:p>
          <a:p>
            <a:r>
              <a:rPr lang="es-MX" dirty="0" smtClean="0">
                <a:effectLst>
                  <a:outerShdw blurRad="38100" dist="38100" dir="2700000" algn="tl">
                    <a:srgbClr val="000000">
                      <a:alpha val="43137"/>
                    </a:srgbClr>
                  </a:outerShdw>
                </a:effectLst>
                <a:latin typeface="Minnie" pitchFamily="2" charset="0"/>
              </a:rPr>
              <a:t>N</a:t>
            </a:r>
          </a:p>
          <a:p>
            <a:r>
              <a:rPr lang="es-MX" dirty="0" smtClean="0">
                <a:effectLst>
                  <a:outerShdw blurRad="38100" dist="38100" dir="2700000" algn="tl">
                    <a:srgbClr val="000000">
                      <a:alpha val="43137"/>
                    </a:srgbClr>
                  </a:outerShdw>
                </a:effectLst>
                <a:latin typeface="Minnie" pitchFamily="2" charset="0"/>
              </a:rPr>
              <a:t>C</a:t>
            </a:r>
          </a:p>
          <a:p>
            <a:r>
              <a:rPr lang="es-MX" dirty="0" smtClean="0">
                <a:effectLst>
                  <a:outerShdw blurRad="38100" dist="38100" dir="2700000" algn="tl">
                    <a:srgbClr val="000000">
                      <a:alpha val="43137"/>
                    </a:srgbClr>
                  </a:outerShdw>
                </a:effectLst>
                <a:latin typeface="Minnie" pitchFamily="2" charset="0"/>
              </a:rPr>
              <a:t>I</a:t>
            </a:r>
          </a:p>
          <a:p>
            <a:r>
              <a:rPr lang="es-MX" dirty="0" smtClean="0">
                <a:effectLst>
                  <a:outerShdw blurRad="38100" dist="38100" dir="2700000" algn="tl">
                    <a:srgbClr val="000000">
                      <a:alpha val="43137"/>
                    </a:srgbClr>
                  </a:outerShdw>
                </a:effectLst>
                <a:latin typeface="Minnie" pitchFamily="2" charset="0"/>
              </a:rPr>
              <a:t>P</a:t>
            </a:r>
          </a:p>
          <a:p>
            <a:r>
              <a:rPr lang="es-MX" dirty="0" smtClean="0">
                <a:effectLst>
                  <a:outerShdw blurRad="38100" dist="38100" dir="2700000" algn="tl">
                    <a:srgbClr val="000000">
                      <a:alpha val="43137"/>
                    </a:srgbClr>
                  </a:outerShdw>
                </a:effectLst>
                <a:latin typeface="Minnie" pitchFamily="2" charset="0"/>
              </a:rPr>
              <a:t>I</a:t>
            </a:r>
          </a:p>
          <a:p>
            <a:r>
              <a:rPr lang="es-MX" dirty="0" smtClean="0">
                <a:effectLst>
                  <a:outerShdw blurRad="38100" dist="38100" dir="2700000" algn="tl">
                    <a:srgbClr val="000000">
                      <a:alpha val="43137"/>
                    </a:srgbClr>
                  </a:outerShdw>
                </a:effectLst>
                <a:latin typeface="Minnie" pitchFamily="2" charset="0"/>
              </a:rPr>
              <a:t>O</a:t>
            </a:r>
          </a:p>
          <a:p>
            <a:r>
              <a:rPr lang="es-MX" dirty="0" smtClean="0">
                <a:effectLst>
                  <a:outerShdw blurRad="38100" dist="38100" dir="2700000" algn="tl">
                    <a:srgbClr val="000000">
                      <a:alpha val="43137"/>
                    </a:srgbClr>
                  </a:outerShdw>
                </a:effectLst>
                <a:latin typeface="Minnie" pitchFamily="2" charset="0"/>
              </a:rPr>
              <a:t>S</a:t>
            </a:r>
          </a:p>
          <a:p>
            <a:endParaRPr lang="es-MX" dirty="0">
              <a:effectLst>
                <a:outerShdw blurRad="38100" dist="38100" dir="2700000" algn="tl">
                  <a:srgbClr val="000000">
                    <a:alpha val="43137"/>
                  </a:srgbClr>
                </a:outerShdw>
              </a:effectLst>
              <a:latin typeface="Minnie" pitchFamily="2" charset="0"/>
            </a:endParaRPr>
          </a:p>
          <a:p>
            <a:endParaRPr lang="es-MX" dirty="0" smtClean="0">
              <a:effectLst>
                <a:outerShdw blurRad="38100" dist="38100" dir="2700000" algn="tl">
                  <a:srgbClr val="000000">
                    <a:alpha val="43137"/>
                  </a:srgbClr>
                </a:outerShdw>
              </a:effectLst>
              <a:latin typeface="Minnie" pitchFamily="2" charset="0"/>
            </a:endParaRPr>
          </a:p>
          <a:p>
            <a:r>
              <a:rPr lang="es-MX" dirty="0" smtClean="0">
                <a:effectLst>
                  <a:outerShdw blurRad="38100" dist="38100" dir="2700000" algn="tl">
                    <a:srgbClr val="000000">
                      <a:alpha val="43137"/>
                    </a:srgbClr>
                  </a:outerShdw>
                </a:effectLst>
                <a:latin typeface="Minnie" pitchFamily="2" charset="0"/>
              </a:rPr>
              <a:t>P</a:t>
            </a:r>
          </a:p>
          <a:p>
            <a:r>
              <a:rPr lang="es-MX" dirty="0" smtClean="0">
                <a:effectLst>
                  <a:outerShdw blurRad="38100" dist="38100" dir="2700000" algn="tl">
                    <a:srgbClr val="000000">
                      <a:alpha val="43137"/>
                    </a:srgbClr>
                  </a:outerShdw>
                </a:effectLst>
                <a:latin typeface="Minnie" pitchFamily="2" charset="0"/>
              </a:rPr>
              <a:t>E</a:t>
            </a:r>
          </a:p>
          <a:p>
            <a:r>
              <a:rPr lang="es-MX" dirty="0" smtClean="0">
                <a:effectLst>
                  <a:outerShdw blurRad="38100" dist="38100" dir="2700000" algn="tl">
                    <a:srgbClr val="000000">
                      <a:alpha val="43137"/>
                    </a:srgbClr>
                  </a:outerShdw>
                </a:effectLst>
                <a:latin typeface="Minnie" pitchFamily="2" charset="0"/>
              </a:rPr>
              <a:t>D</a:t>
            </a:r>
          </a:p>
          <a:p>
            <a:r>
              <a:rPr lang="es-MX" dirty="0" smtClean="0">
                <a:effectLst>
                  <a:outerShdw blurRad="38100" dist="38100" dir="2700000" algn="tl">
                    <a:srgbClr val="000000">
                      <a:alpha val="43137"/>
                    </a:srgbClr>
                  </a:outerShdw>
                </a:effectLst>
                <a:latin typeface="Minnie" pitchFamily="2" charset="0"/>
              </a:rPr>
              <a:t>A</a:t>
            </a:r>
          </a:p>
          <a:p>
            <a:r>
              <a:rPr lang="es-MX" dirty="0" smtClean="0">
                <a:effectLst>
                  <a:outerShdw blurRad="38100" dist="38100" dir="2700000" algn="tl">
                    <a:srgbClr val="000000">
                      <a:alpha val="43137"/>
                    </a:srgbClr>
                  </a:outerShdw>
                </a:effectLst>
                <a:latin typeface="Minnie" pitchFamily="2" charset="0"/>
              </a:rPr>
              <a:t>G</a:t>
            </a:r>
          </a:p>
          <a:p>
            <a:r>
              <a:rPr lang="es-MX" dirty="0" smtClean="0">
                <a:effectLst>
                  <a:outerShdw blurRad="38100" dist="38100" dir="2700000" algn="tl">
                    <a:srgbClr val="000000">
                      <a:alpha val="43137"/>
                    </a:srgbClr>
                  </a:outerShdw>
                </a:effectLst>
                <a:latin typeface="Minnie" pitchFamily="2" charset="0"/>
              </a:rPr>
              <a:t>O</a:t>
            </a:r>
          </a:p>
          <a:p>
            <a:r>
              <a:rPr lang="es-MX" dirty="0" smtClean="0">
                <a:effectLst>
                  <a:outerShdw blurRad="38100" dist="38100" dir="2700000" algn="tl">
                    <a:srgbClr val="000000">
                      <a:alpha val="43137"/>
                    </a:srgbClr>
                  </a:outerShdw>
                </a:effectLst>
                <a:latin typeface="Minnie" pitchFamily="2" charset="0"/>
              </a:rPr>
              <a:t>G</a:t>
            </a:r>
          </a:p>
          <a:p>
            <a:r>
              <a:rPr lang="es-MX" dirty="0" smtClean="0">
                <a:effectLst>
                  <a:outerShdw blurRad="38100" dist="38100" dir="2700000" algn="tl">
                    <a:srgbClr val="000000">
                      <a:alpha val="43137"/>
                    </a:srgbClr>
                  </a:outerShdw>
                </a:effectLst>
                <a:latin typeface="Minnie" pitchFamily="2" charset="0"/>
              </a:rPr>
              <a:t>I</a:t>
            </a:r>
          </a:p>
          <a:p>
            <a:r>
              <a:rPr lang="es-MX" dirty="0" smtClean="0">
                <a:effectLst>
                  <a:outerShdw blurRad="38100" dist="38100" dir="2700000" algn="tl">
                    <a:srgbClr val="000000">
                      <a:alpha val="43137"/>
                    </a:srgbClr>
                  </a:outerShdw>
                </a:effectLst>
                <a:latin typeface="Minnie" pitchFamily="2" charset="0"/>
              </a:rPr>
              <a:t>C</a:t>
            </a:r>
          </a:p>
          <a:p>
            <a:r>
              <a:rPr lang="es-MX" dirty="0" smtClean="0">
                <a:effectLst>
                  <a:outerShdw blurRad="38100" dist="38100" dir="2700000" algn="tl">
                    <a:srgbClr val="000000">
                      <a:alpha val="43137"/>
                    </a:srgbClr>
                  </a:outerShdw>
                </a:effectLst>
                <a:latin typeface="Minnie" pitchFamily="2" charset="0"/>
              </a:rPr>
              <a:t>O</a:t>
            </a:r>
          </a:p>
          <a:p>
            <a:r>
              <a:rPr lang="es-MX" dirty="0">
                <a:effectLst>
                  <a:outerShdw blurRad="38100" dist="38100" dir="2700000" algn="tl">
                    <a:srgbClr val="000000">
                      <a:alpha val="43137"/>
                    </a:srgbClr>
                  </a:outerShdw>
                </a:effectLst>
                <a:latin typeface="Minnie" pitchFamily="2" charset="0"/>
              </a:rPr>
              <a:t>S</a:t>
            </a:r>
            <a:endParaRPr lang="es-MX" dirty="0" smtClean="0">
              <a:effectLst>
                <a:outerShdw blurRad="38100" dist="38100" dir="2700000" algn="tl">
                  <a:srgbClr val="000000">
                    <a:alpha val="43137"/>
                  </a:srgbClr>
                </a:outerShdw>
              </a:effectLst>
              <a:latin typeface="Minnie" pitchFamily="2" charset="0"/>
            </a:endParaRPr>
          </a:p>
        </p:txBody>
      </p:sp>
      <p:sp>
        <p:nvSpPr>
          <p:cNvPr id="3" name="2 Abrir llave"/>
          <p:cNvSpPr/>
          <p:nvPr/>
        </p:nvSpPr>
        <p:spPr>
          <a:xfrm>
            <a:off x="935596" y="116632"/>
            <a:ext cx="252028" cy="6480720"/>
          </a:xfrm>
          <a:prstGeom prst="leftBrace">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s-MX"/>
          </a:p>
        </p:txBody>
      </p:sp>
      <p:sp>
        <p:nvSpPr>
          <p:cNvPr id="4" name="3 CuadroTexto"/>
          <p:cNvSpPr txBox="1"/>
          <p:nvPr/>
        </p:nvSpPr>
        <p:spPr>
          <a:xfrm>
            <a:off x="1187624" y="388977"/>
            <a:ext cx="4608512" cy="5632311"/>
          </a:xfrm>
          <a:prstGeom prst="rect">
            <a:avLst/>
          </a:prstGeom>
          <a:noFill/>
        </p:spPr>
        <p:txBody>
          <a:bodyPr wrap="square" rtlCol="0">
            <a:spAutoFit/>
          </a:bodyPr>
          <a:lstStyle/>
          <a:p>
            <a:pPr marL="285750" indent="-285750">
              <a:buFont typeface="Wingdings" pitchFamily="2" charset="2"/>
              <a:buChar char="v"/>
            </a:pPr>
            <a:r>
              <a:rPr lang="es-MX" dirty="0" smtClean="0">
                <a:solidFill>
                  <a:srgbClr val="00B050"/>
                </a:solidFill>
                <a:latin typeface="KG Red Hands " pitchFamily="2" charset="0"/>
              </a:rPr>
              <a:t>Incorporar </a:t>
            </a:r>
            <a:r>
              <a:rPr lang="es-MX" dirty="0">
                <a:solidFill>
                  <a:srgbClr val="00B050"/>
                </a:solidFill>
                <a:latin typeface="KG Red Hands " pitchFamily="2" charset="0"/>
              </a:rPr>
              <a:t>temas de relevancia </a:t>
            </a:r>
            <a:r>
              <a:rPr lang="es-MX" dirty="0" smtClean="0">
                <a:solidFill>
                  <a:srgbClr val="00B050"/>
                </a:solidFill>
                <a:latin typeface="KG Red Hands " pitchFamily="2" charset="0"/>
              </a:rPr>
              <a:t>social</a:t>
            </a:r>
          </a:p>
          <a:p>
            <a:pPr marL="285750" indent="-285750">
              <a:buFont typeface="Wingdings" pitchFamily="2" charset="2"/>
              <a:buChar char="v"/>
            </a:pPr>
            <a:endParaRPr lang="es-MX" dirty="0" smtClean="0">
              <a:solidFill>
                <a:srgbClr val="00B050"/>
              </a:solidFill>
              <a:latin typeface="KG Red Hands " pitchFamily="2" charset="0"/>
            </a:endParaRPr>
          </a:p>
          <a:p>
            <a:pPr marL="285750" indent="-285750">
              <a:buFont typeface="Wingdings" pitchFamily="2" charset="2"/>
              <a:buChar char="v"/>
            </a:pPr>
            <a:endParaRPr lang="es-MX" dirty="0">
              <a:solidFill>
                <a:srgbClr val="00B050"/>
              </a:solidFill>
              <a:latin typeface="KG Red Hands " pitchFamily="2" charset="0"/>
            </a:endParaRPr>
          </a:p>
          <a:p>
            <a:pPr marL="285750" indent="-285750">
              <a:buFont typeface="Wingdings" pitchFamily="2" charset="2"/>
              <a:buChar char="v"/>
            </a:pPr>
            <a:endParaRPr lang="es-MX" dirty="0" smtClean="0">
              <a:solidFill>
                <a:srgbClr val="00B050"/>
              </a:solidFill>
              <a:latin typeface="KG Red Hands " pitchFamily="2" charset="0"/>
            </a:endParaRPr>
          </a:p>
          <a:p>
            <a:pPr marL="285750" indent="-285750">
              <a:buFont typeface="Wingdings" pitchFamily="2" charset="2"/>
              <a:buChar char="v"/>
            </a:pPr>
            <a:endParaRPr lang="es-MX" dirty="0" smtClean="0">
              <a:solidFill>
                <a:srgbClr val="00B050"/>
              </a:solidFill>
              <a:latin typeface="KG Red Hands " pitchFamily="2" charset="0"/>
            </a:endParaRPr>
          </a:p>
          <a:p>
            <a:pPr marL="285750" indent="-285750">
              <a:buFont typeface="Wingdings" pitchFamily="2" charset="2"/>
              <a:buChar char="v"/>
            </a:pPr>
            <a:r>
              <a:rPr lang="es-MX" dirty="0" smtClean="0">
                <a:solidFill>
                  <a:srgbClr val="00B050"/>
                </a:solidFill>
                <a:latin typeface="KG Red Hands " pitchFamily="2" charset="0"/>
              </a:rPr>
              <a:t>Renovar </a:t>
            </a:r>
            <a:r>
              <a:rPr lang="es-MX" dirty="0">
                <a:solidFill>
                  <a:srgbClr val="00B050"/>
                </a:solidFill>
                <a:latin typeface="KG Red Hands " pitchFamily="2" charset="0"/>
              </a:rPr>
              <a:t>el pacto entre el </a:t>
            </a:r>
            <a:r>
              <a:rPr lang="es-MX" dirty="0" smtClean="0">
                <a:solidFill>
                  <a:srgbClr val="00B050"/>
                </a:solidFill>
                <a:latin typeface="KG Red Hands " pitchFamily="2" charset="0"/>
              </a:rPr>
              <a:t>estudiante, el </a:t>
            </a:r>
            <a:r>
              <a:rPr lang="es-MX" dirty="0">
                <a:solidFill>
                  <a:srgbClr val="00B050"/>
                </a:solidFill>
                <a:latin typeface="KG Red Hands " pitchFamily="2" charset="0"/>
              </a:rPr>
              <a:t>docente, la familia y la </a:t>
            </a:r>
            <a:r>
              <a:rPr lang="es-MX" dirty="0" smtClean="0">
                <a:solidFill>
                  <a:srgbClr val="00B050"/>
                </a:solidFill>
                <a:latin typeface="KG Red Hands " pitchFamily="2" charset="0"/>
              </a:rPr>
              <a:t>escuela</a:t>
            </a:r>
          </a:p>
          <a:p>
            <a:pPr marL="285750" indent="-285750">
              <a:buFont typeface="Wingdings" pitchFamily="2" charset="2"/>
              <a:buChar char="v"/>
            </a:pPr>
            <a:endParaRPr lang="es-MX" dirty="0">
              <a:solidFill>
                <a:srgbClr val="00B050"/>
              </a:solidFill>
              <a:latin typeface="KG Red Hands " pitchFamily="2" charset="0"/>
            </a:endParaRPr>
          </a:p>
          <a:p>
            <a:pPr marL="285750" indent="-285750">
              <a:buFont typeface="Wingdings" pitchFamily="2" charset="2"/>
              <a:buChar char="v"/>
            </a:pPr>
            <a:endParaRPr lang="es-MX" dirty="0" smtClean="0">
              <a:solidFill>
                <a:srgbClr val="00B050"/>
              </a:solidFill>
              <a:latin typeface="KG Red Hands " pitchFamily="2" charset="0"/>
            </a:endParaRPr>
          </a:p>
          <a:p>
            <a:pPr marL="285750" indent="-285750">
              <a:buFont typeface="Wingdings" pitchFamily="2" charset="2"/>
              <a:buChar char="v"/>
            </a:pPr>
            <a:endParaRPr lang="es-MX" dirty="0">
              <a:solidFill>
                <a:srgbClr val="00B050"/>
              </a:solidFill>
              <a:latin typeface="KG Red Hands " pitchFamily="2" charset="0"/>
            </a:endParaRPr>
          </a:p>
          <a:p>
            <a:endParaRPr lang="es-MX" dirty="0" smtClean="0">
              <a:solidFill>
                <a:srgbClr val="00B050"/>
              </a:solidFill>
              <a:latin typeface="KG Red Hands " pitchFamily="2" charset="0"/>
            </a:endParaRPr>
          </a:p>
          <a:p>
            <a:pPr marL="285750" indent="-285750">
              <a:buFont typeface="Wingdings" pitchFamily="2" charset="2"/>
              <a:buChar char="v"/>
            </a:pPr>
            <a:r>
              <a:rPr lang="es-MX" dirty="0">
                <a:solidFill>
                  <a:srgbClr val="00B050"/>
                </a:solidFill>
                <a:latin typeface="KG Red Hands " pitchFamily="2" charset="0"/>
              </a:rPr>
              <a:t>Reorientar el </a:t>
            </a:r>
            <a:r>
              <a:rPr lang="es-MX" dirty="0" smtClean="0">
                <a:solidFill>
                  <a:srgbClr val="00B050"/>
                </a:solidFill>
                <a:latin typeface="KG Red Hands " pitchFamily="2" charset="0"/>
              </a:rPr>
              <a:t>liderazgo</a:t>
            </a:r>
          </a:p>
          <a:p>
            <a:pPr marL="285750" indent="-285750">
              <a:buFont typeface="Wingdings" pitchFamily="2" charset="2"/>
              <a:buChar char="v"/>
            </a:pPr>
            <a:endParaRPr lang="es-MX" dirty="0">
              <a:solidFill>
                <a:srgbClr val="00B050"/>
              </a:solidFill>
              <a:latin typeface="KG Red Hands " pitchFamily="2" charset="0"/>
            </a:endParaRPr>
          </a:p>
          <a:p>
            <a:pPr marL="285750" indent="-285750">
              <a:buFont typeface="Wingdings" pitchFamily="2" charset="2"/>
              <a:buChar char="v"/>
            </a:pPr>
            <a:endParaRPr lang="es-MX" dirty="0" smtClean="0">
              <a:solidFill>
                <a:srgbClr val="00B050"/>
              </a:solidFill>
              <a:latin typeface="KG Red Hands " pitchFamily="2" charset="0"/>
            </a:endParaRPr>
          </a:p>
          <a:p>
            <a:pPr marL="285750" indent="-285750">
              <a:buFont typeface="Wingdings" pitchFamily="2" charset="2"/>
              <a:buChar char="v"/>
            </a:pPr>
            <a:endParaRPr lang="es-MX" dirty="0">
              <a:solidFill>
                <a:srgbClr val="00B050"/>
              </a:solidFill>
              <a:latin typeface="KG Red Hands " pitchFamily="2" charset="0"/>
            </a:endParaRPr>
          </a:p>
          <a:p>
            <a:pPr marL="285750" indent="-285750">
              <a:buFont typeface="Wingdings" pitchFamily="2" charset="2"/>
              <a:buChar char="v"/>
            </a:pPr>
            <a:endParaRPr lang="es-MX" dirty="0">
              <a:solidFill>
                <a:srgbClr val="00B050"/>
              </a:solidFill>
              <a:latin typeface="KG Red Hands " pitchFamily="2" charset="0"/>
            </a:endParaRPr>
          </a:p>
          <a:p>
            <a:pPr marL="285750" indent="-285750">
              <a:buFont typeface="Wingdings" pitchFamily="2" charset="2"/>
              <a:buChar char="v"/>
            </a:pPr>
            <a:r>
              <a:rPr lang="es-MX" dirty="0">
                <a:solidFill>
                  <a:srgbClr val="00B050"/>
                </a:solidFill>
                <a:latin typeface="KG Red Hands " pitchFamily="2" charset="0"/>
              </a:rPr>
              <a:t>La tutoría y la asesoría académica a la escuela</a:t>
            </a:r>
            <a:r>
              <a:rPr lang="es-MX" dirty="0" smtClean="0">
                <a:solidFill>
                  <a:srgbClr val="00B050"/>
                </a:solidFill>
                <a:latin typeface="KG Red Hands " pitchFamily="2" charset="0"/>
              </a:rPr>
              <a:t>.</a:t>
            </a:r>
            <a:endParaRPr lang="es-MX" dirty="0">
              <a:solidFill>
                <a:srgbClr val="00B050"/>
              </a:solidFill>
              <a:latin typeface="KG Red Hands " pitchFamily="2" charset="0"/>
            </a:endParaRPr>
          </a:p>
        </p:txBody>
      </p:sp>
      <p:sp>
        <p:nvSpPr>
          <p:cNvPr id="5" name="4 CuadroTexto"/>
          <p:cNvSpPr txBox="1"/>
          <p:nvPr/>
        </p:nvSpPr>
        <p:spPr>
          <a:xfrm>
            <a:off x="5781569" y="188640"/>
            <a:ext cx="3182919" cy="1169551"/>
          </a:xfrm>
          <a:prstGeom prst="rect">
            <a:avLst/>
          </a:prstGeom>
          <a:noFill/>
        </p:spPr>
        <p:txBody>
          <a:bodyPr wrap="square" rtlCol="0">
            <a:spAutoFit/>
          </a:bodyPr>
          <a:lstStyle/>
          <a:p>
            <a:pPr lvl="0" defTabSz="457200">
              <a:defRPr/>
            </a:pPr>
            <a:r>
              <a:rPr lang="es-MX" sz="1400" dirty="0">
                <a:latin typeface="Berlin Sans FB" pitchFamily="34" charset="0"/>
                <a:cs typeface="Arial" panose="020B0604020202020204" pitchFamily="34" charset="0"/>
              </a:rPr>
              <a:t>Los retos de una sociedad que cambia constantemente y requiere que todos sus integrantes actúen ante el medio: natural y social, la vida y la salud, y la diversidad social, cultural y lingüística.</a:t>
            </a:r>
          </a:p>
        </p:txBody>
      </p:sp>
      <p:sp>
        <p:nvSpPr>
          <p:cNvPr id="6" name="5 CuadroTexto"/>
          <p:cNvSpPr txBox="1"/>
          <p:nvPr/>
        </p:nvSpPr>
        <p:spPr>
          <a:xfrm>
            <a:off x="5882952" y="1898829"/>
            <a:ext cx="2937520" cy="1169551"/>
          </a:xfrm>
          <a:prstGeom prst="rect">
            <a:avLst/>
          </a:prstGeom>
          <a:noFill/>
        </p:spPr>
        <p:txBody>
          <a:bodyPr wrap="square" rtlCol="0">
            <a:spAutoFit/>
          </a:bodyPr>
          <a:lstStyle/>
          <a:p>
            <a:pPr lvl="0" defTabSz="457200">
              <a:defRPr/>
            </a:pPr>
            <a:r>
              <a:rPr lang="es-MX" sz="1400" dirty="0">
                <a:latin typeface="Berlin Sans FB" pitchFamily="34" charset="0"/>
                <a:cs typeface="Arial" panose="020B0604020202020204" pitchFamily="34" charset="0"/>
              </a:rPr>
              <a:t>Es necesario el exigir reglas y normas dentro del aula escolar, pues son parte de una condición para el respeto y el cumplimiento de las responsabilidades</a:t>
            </a:r>
          </a:p>
        </p:txBody>
      </p:sp>
      <p:sp>
        <p:nvSpPr>
          <p:cNvPr id="7" name="6 CuadroTexto"/>
          <p:cNvSpPr txBox="1"/>
          <p:nvPr/>
        </p:nvSpPr>
        <p:spPr>
          <a:xfrm>
            <a:off x="5292080" y="3699029"/>
            <a:ext cx="3182919" cy="954107"/>
          </a:xfrm>
          <a:prstGeom prst="rect">
            <a:avLst/>
          </a:prstGeom>
          <a:noFill/>
        </p:spPr>
        <p:txBody>
          <a:bodyPr wrap="square" rtlCol="0">
            <a:spAutoFit/>
          </a:bodyPr>
          <a:lstStyle/>
          <a:p>
            <a:pPr lvl="0" defTabSz="457200">
              <a:defRPr/>
            </a:pPr>
            <a:r>
              <a:rPr lang="es-MX" sz="1400" dirty="0">
                <a:latin typeface="Berlin Sans FB" pitchFamily="34" charset="0"/>
                <a:cs typeface="Arial" panose="020B0604020202020204" pitchFamily="34" charset="0"/>
              </a:rPr>
              <a:t>Los directivos o docentes, deben saber ser buenos líderes para lograr en conjunto el buen aprendizaje de los alumnos</a:t>
            </a:r>
          </a:p>
        </p:txBody>
      </p:sp>
      <p:sp>
        <p:nvSpPr>
          <p:cNvPr id="8" name="7 CuadroTexto"/>
          <p:cNvSpPr txBox="1"/>
          <p:nvPr/>
        </p:nvSpPr>
        <p:spPr>
          <a:xfrm>
            <a:off x="5364088" y="5013176"/>
            <a:ext cx="3182919" cy="1384995"/>
          </a:xfrm>
          <a:prstGeom prst="rect">
            <a:avLst/>
          </a:prstGeom>
          <a:noFill/>
        </p:spPr>
        <p:txBody>
          <a:bodyPr wrap="square" rtlCol="0">
            <a:spAutoFit/>
          </a:bodyPr>
          <a:lstStyle/>
          <a:p>
            <a:pPr lvl="0"/>
            <a:r>
              <a:rPr lang="es-MX" sz="1400" dirty="0">
                <a:latin typeface="Berlin Sans FB" pitchFamily="34" charset="0"/>
                <a:cs typeface="Arial" panose="020B0604020202020204" pitchFamily="34" charset="0"/>
              </a:rPr>
              <a:t>Tanto la tutoría como la asesoría suponen un acompañamiento cercano; esto es,</a:t>
            </a:r>
          </a:p>
          <a:p>
            <a:r>
              <a:rPr lang="es-MX" sz="1400" dirty="0">
                <a:latin typeface="Berlin Sans FB" pitchFamily="34" charset="0"/>
                <a:cs typeface="Arial" panose="020B0604020202020204" pitchFamily="34" charset="0"/>
              </a:rPr>
              <a:t>concebir a la escuela como un espacio de aprendizaje y reconocer que el tutor y el asesor también aprenden.</a:t>
            </a:r>
          </a:p>
        </p:txBody>
      </p:sp>
      <p:sp>
        <p:nvSpPr>
          <p:cNvPr id="9" name="8 Abrir llave"/>
          <p:cNvSpPr/>
          <p:nvPr/>
        </p:nvSpPr>
        <p:spPr>
          <a:xfrm>
            <a:off x="5652120" y="116632"/>
            <a:ext cx="230832" cy="124155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0" name="9 Abrir llave"/>
          <p:cNvSpPr/>
          <p:nvPr/>
        </p:nvSpPr>
        <p:spPr>
          <a:xfrm>
            <a:off x="5689104" y="1827401"/>
            <a:ext cx="230832" cy="124155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1" name="10 Abrir llave"/>
          <p:cNvSpPr/>
          <p:nvPr/>
        </p:nvSpPr>
        <p:spPr>
          <a:xfrm>
            <a:off x="5061248" y="3588005"/>
            <a:ext cx="230832" cy="106513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2" name="11 Abrir llave"/>
          <p:cNvSpPr/>
          <p:nvPr/>
        </p:nvSpPr>
        <p:spPr>
          <a:xfrm>
            <a:off x="5148064" y="4941168"/>
            <a:ext cx="230832" cy="144016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Tree>
    <p:extLst>
      <p:ext uri="{BB962C8B-B14F-4D97-AF65-F5344CB8AC3E}">
        <p14:creationId xmlns:p14="http://schemas.microsoft.com/office/powerpoint/2010/main" val="3764998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611560" y="476672"/>
            <a:ext cx="7992888" cy="587853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endParaRPr lang="es-MX" sz="2800" dirty="0" smtClean="0">
              <a:latin typeface="Berlin Sans FB" pitchFamily="34" charset="0"/>
            </a:endParaRPr>
          </a:p>
          <a:p>
            <a:pPr algn="ctr"/>
            <a:r>
              <a:rPr lang="es-MX" sz="4000" dirty="0" smtClean="0">
                <a:latin typeface="Berlin Sans FB" pitchFamily="34" charset="0"/>
              </a:rPr>
              <a:t>CONCLUSIÓN</a:t>
            </a:r>
          </a:p>
          <a:p>
            <a:pPr algn="just"/>
            <a:endParaRPr lang="es-MX" sz="2400" dirty="0" smtClean="0">
              <a:latin typeface="Berlin Sans FB" pitchFamily="34" charset="0"/>
            </a:endParaRPr>
          </a:p>
          <a:p>
            <a:pPr algn="just"/>
            <a:endParaRPr lang="es-MX" sz="2800" dirty="0">
              <a:latin typeface="Berlin Sans FB" pitchFamily="34" charset="0"/>
            </a:endParaRPr>
          </a:p>
          <a:p>
            <a:pPr algn="just"/>
            <a:r>
              <a:rPr lang="es-MX" sz="3200" dirty="0" smtClean="0">
                <a:latin typeface="Berlin Sans FB" pitchFamily="34" charset="0"/>
              </a:rPr>
              <a:t>Al analizar los principios pedagógicos expuestos, pude darme cuenta de lo que debo mejorar tanto en la práctica como en la organización de los documentos y aspectos importantes que quiero favorecer en los niños para brindarles aprendizajes significativos.</a:t>
            </a:r>
          </a:p>
          <a:p>
            <a:pPr algn="just"/>
            <a:endParaRPr lang="es-MX" sz="3200" dirty="0">
              <a:latin typeface="Berlin Sans FB" pitchFamily="34" charset="0"/>
            </a:endParaRPr>
          </a:p>
          <a:p>
            <a:pPr algn="just"/>
            <a:r>
              <a:rPr lang="es-MX" sz="3200" dirty="0" smtClean="0">
                <a:latin typeface="Berlin Sans FB" pitchFamily="34" charset="0"/>
              </a:rPr>
              <a:t> </a:t>
            </a:r>
            <a:endParaRPr lang="es-MX" sz="2800" dirty="0">
              <a:latin typeface="Berlin Sans FB" pitchFamily="34" charset="0"/>
            </a:endParaRPr>
          </a:p>
        </p:txBody>
      </p:sp>
    </p:spTree>
    <p:extLst>
      <p:ext uri="{BB962C8B-B14F-4D97-AF65-F5344CB8AC3E}">
        <p14:creationId xmlns:p14="http://schemas.microsoft.com/office/powerpoint/2010/main" val="2146703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1100</TotalTime>
  <Words>676</Words>
  <Application>Microsoft Office PowerPoint</Application>
  <PresentationFormat>Presentación en pantalla (4:3)</PresentationFormat>
  <Paragraphs>154</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user</cp:lastModifiedBy>
  <cp:revision>12</cp:revision>
  <dcterms:created xsi:type="dcterms:W3CDTF">2015-02-10T16:23:16Z</dcterms:created>
  <dcterms:modified xsi:type="dcterms:W3CDTF">2015-02-13T08:10:19Z</dcterms:modified>
</cp:coreProperties>
</file>