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1" r:id="rId4"/>
    <p:sldId id="258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560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6EC4-F660-4F66-8A0B-F230795464FA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1006731-7365-4814-80E1-A52BF4C48CD3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6EC4-F660-4F66-8A0B-F230795464FA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6731-7365-4814-80E1-A52BF4C48CD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6EC4-F660-4F66-8A0B-F230795464FA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6731-7365-4814-80E1-A52BF4C48CD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6EC4-F660-4F66-8A0B-F230795464FA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6731-7365-4814-80E1-A52BF4C48CD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6EC4-F660-4F66-8A0B-F230795464FA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6731-7365-4814-80E1-A52BF4C48CD3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6EC4-F660-4F66-8A0B-F230795464FA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6731-7365-4814-80E1-A52BF4C48CD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6EC4-F660-4F66-8A0B-F230795464FA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6731-7365-4814-80E1-A52BF4C48CD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6EC4-F660-4F66-8A0B-F230795464FA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6731-7365-4814-80E1-A52BF4C48CD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6EC4-F660-4F66-8A0B-F230795464FA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6731-7365-4814-80E1-A52BF4C48CD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6EC4-F660-4F66-8A0B-F230795464FA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6731-7365-4814-80E1-A52BF4C48CD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6EC4-F660-4F66-8A0B-F230795464FA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6731-7365-4814-80E1-A52BF4C48CD3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646EC4-F660-4F66-8A0B-F230795464FA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1006731-7365-4814-80E1-A52BF4C48CD3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27584" y="620688"/>
            <a:ext cx="763284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2060"/>
                </a:solidFill>
                <a:latin typeface="Century Gothic" pitchFamily="34" charset="0"/>
              </a:rPr>
              <a:t>Escuela Normal de Educación Preescolar.</a:t>
            </a:r>
          </a:p>
          <a:p>
            <a:pPr algn="ctr"/>
            <a:endParaRPr lang="es-MX" b="1" dirty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endParaRPr lang="es-MX" b="1" dirty="0" smtClean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endParaRPr lang="es-MX" b="1" dirty="0" smtClean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endParaRPr lang="es-MX" b="1" dirty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endParaRPr lang="es-MX" b="1" dirty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endParaRPr lang="es-MX" b="1" dirty="0" smtClean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endParaRPr lang="es-MX" b="1" dirty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endParaRPr lang="es-MX" b="1" dirty="0" smtClean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endParaRPr lang="es-MX" b="1" dirty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endParaRPr lang="es-MX" b="1" dirty="0" smtClean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endParaRPr lang="es-MX" b="1" dirty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endParaRPr lang="es-MX" b="1" dirty="0" smtClean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r>
              <a:rPr lang="es-MX" sz="2000" b="1" dirty="0" smtClean="0">
                <a:solidFill>
                  <a:srgbClr val="002060"/>
                </a:solidFill>
                <a:latin typeface="Century Gothic" pitchFamily="34" charset="0"/>
              </a:rPr>
              <a:t>Cuadro </a:t>
            </a:r>
            <a:r>
              <a:rPr lang="es-MX" sz="2000" b="1" dirty="0" err="1" smtClean="0">
                <a:solidFill>
                  <a:srgbClr val="002060"/>
                </a:solidFill>
                <a:latin typeface="Century Gothic" pitchFamily="34" charset="0"/>
              </a:rPr>
              <a:t>sinoptico</a:t>
            </a:r>
            <a:r>
              <a:rPr lang="es-MX" sz="2000" b="1" dirty="0" smtClean="0">
                <a:solidFill>
                  <a:srgbClr val="002060"/>
                </a:solidFill>
                <a:latin typeface="Century Gothic" pitchFamily="34" charset="0"/>
              </a:rPr>
              <a:t>.</a:t>
            </a:r>
            <a:endParaRPr lang="es-MX" sz="2000" b="1" dirty="0" smtClean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endParaRPr lang="es-MX" sz="2000" b="1" dirty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endParaRPr lang="es-MX" sz="2000" b="1" dirty="0" smtClean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r>
              <a:rPr lang="es-MX" sz="2000" b="1" dirty="0" smtClean="0">
                <a:solidFill>
                  <a:srgbClr val="002060"/>
                </a:solidFill>
                <a:latin typeface="Century Gothic" pitchFamily="34" charset="0"/>
              </a:rPr>
              <a:t>Alumna: Karla Lizbeth De León Rivera.</a:t>
            </a:r>
          </a:p>
          <a:p>
            <a:pPr algn="ctr"/>
            <a:endParaRPr lang="es-MX" sz="2000" b="1" dirty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r>
              <a:rPr lang="es-MX" sz="2000" b="1" dirty="0" smtClean="0">
                <a:solidFill>
                  <a:srgbClr val="002060"/>
                </a:solidFill>
                <a:latin typeface="Century Gothic" pitchFamily="34" charset="0"/>
              </a:rPr>
              <a:t>#8      4ºB</a:t>
            </a:r>
            <a:endParaRPr lang="es-MX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5" name="4 Imagen" descr="Descripción: http://web.sec-coahuila.gob.mx/cidies/BIBLIOTECA_DIGITAL%5CDB%5CL%5CLOGOENEP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72" r="15385"/>
          <a:stretch>
            <a:fillRect/>
          </a:stretch>
        </p:blipFill>
        <p:spPr bwMode="auto">
          <a:xfrm>
            <a:off x="3696407" y="1813173"/>
            <a:ext cx="1790700" cy="2047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25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6180" y="1771362"/>
            <a:ext cx="820891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solidFill>
                  <a:srgbClr val="002060"/>
                </a:solidFill>
              </a:rPr>
              <a:t>INTODUCCIÓN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La</a:t>
            </a:r>
            <a:r>
              <a:rPr lang="es-MX" dirty="0"/>
              <a:t> psicopedagogía es la rama de la psicología que se encarga de los fenómenos de orden psicológico para llegar a una formulación más adecuada de los métodos didácticos y pedagógicos. Se encarga de los fundamentos del sujeto y del objeto de conocimiento y de su interrelación con el lenguaje y la influencia </a:t>
            </a:r>
            <a:r>
              <a:rPr lang="es-MX" dirty="0" err="1"/>
              <a:t>sociohistórica</a:t>
            </a:r>
            <a:r>
              <a:rPr lang="es-MX" dirty="0"/>
              <a:t>, dentro </a:t>
            </a:r>
            <a:r>
              <a:rPr lang="es-MX" dirty="0" smtClean="0"/>
              <a:t>del contexto </a:t>
            </a:r>
            <a:r>
              <a:rPr lang="es-MX" dirty="0"/>
              <a:t>de los procesos cotidianos </a:t>
            </a:r>
            <a:r>
              <a:rPr lang="es-MX" dirty="0" smtClean="0"/>
              <a:t>del aprendizaje.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4008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496" y="3204265"/>
            <a:ext cx="2339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2060"/>
                </a:solidFill>
                <a:latin typeface="Century Gothic" pitchFamily="34" charset="0"/>
              </a:rPr>
              <a:t>Conceptos psicopedagógicos.</a:t>
            </a:r>
            <a:endParaRPr lang="es-MX" sz="16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3" name="2 Abrir llave"/>
          <p:cNvSpPr/>
          <p:nvPr/>
        </p:nvSpPr>
        <p:spPr>
          <a:xfrm>
            <a:off x="2195736" y="178404"/>
            <a:ext cx="432048" cy="6480720"/>
          </a:xfrm>
          <a:prstGeom prst="leftBrace">
            <a:avLst>
              <a:gd name="adj1" fmla="val 375000"/>
              <a:gd name="adj2" fmla="val 5000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2555777" y="83671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>
                <a:solidFill>
                  <a:srgbClr val="00CC00"/>
                </a:solidFill>
                <a:latin typeface="Century Gothic" pitchFamily="34" charset="0"/>
              </a:rPr>
              <a:t>Metacognición</a:t>
            </a:r>
            <a:endParaRPr lang="es-MX" sz="1400" b="1" dirty="0">
              <a:solidFill>
                <a:srgbClr val="00CC00"/>
              </a:solidFill>
              <a:latin typeface="Century Gothic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663789" y="2998463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>
                <a:solidFill>
                  <a:srgbClr val="00CC00"/>
                </a:solidFill>
                <a:latin typeface="Century Gothic" pitchFamily="34" charset="0"/>
              </a:rPr>
              <a:t>Aprendizaje</a:t>
            </a:r>
            <a:endParaRPr lang="es-MX" sz="1400" b="1" dirty="0">
              <a:solidFill>
                <a:srgbClr val="00CC00"/>
              </a:solidFill>
              <a:latin typeface="Century Gothic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98087" y="5353469"/>
            <a:ext cx="14275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>
                <a:solidFill>
                  <a:srgbClr val="00CC00"/>
                </a:solidFill>
                <a:latin typeface="Century Gothic" pitchFamily="34" charset="0"/>
              </a:rPr>
              <a:t>Conocimiento</a:t>
            </a:r>
            <a:endParaRPr lang="es-MX" sz="1400" b="1" dirty="0">
              <a:solidFill>
                <a:srgbClr val="00CC00"/>
              </a:solidFill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427984" y="326847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sz="1400" dirty="0">
                <a:latin typeface="Century Gothic" pitchFamily="34" charset="0"/>
              </a:rPr>
              <a:t>S</a:t>
            </a:r>
            <a:r>
              <a:rPr lang="es-MX" sz="1400" dirty="0" smtClean="0">
                <a:latin typeface="Century Gothic" pitchFamily="34" charset="0"/>
              </a:rPr>
              <a:t>e refiere a dos realidades importantes: </a:t>
            </a:r>
          </a:p>
          <a:p>
            <a:pPr algn="just"/>
            <a:r>
              <a:rPr lang="es-MX" sz="1400" b="1" dirty="0" smtClean="0">
                <a:latin typeface="Century Gothic" pitchFamily="34" charset="0"/>
              </a:rPr>
              <a:t>a) </a:t>
            </a:r>
            <a:r>
              <a:rPr lang="es-MX" sz="1400" dirty="0" smtClean="0">
                <a:latin typeface="Century Gothic" pitchFamily="34" charset="0"/>
              </a:rPr>
              <a:t>Conocer nuestras operaciones o procesos mentales (conocer el qué).</a:t>
            </a:r>
            <a:endParaRPr lang="es-MX" sz="1400" b="1" dirty="0">
              <a:latin typeface="Century Gothic" pitchFamily="34" charset="0"/>
            </a:endParaRPr>
          </a:p>
          <a:p>
            <a:pPr algn="just"/>
            <a:r>
              <a:rPr lang="es-MX" sz="1400" b="1" dirty="0" smtClean="0">
                <a:latin typeface="Century Gothic" pitchFamily="34" charset="0"/>
              </a:rPr>
              <a:t>b) </a:t>
            </a:r>
            <a:r>
              <a:rPr lang="es-MX" sz="1400" dirty="0" smtClean="0">
                <a:latin typeface="Century Gothic" pitchFamily="34" charset="0"/>
              </a:rPr>
              <a:t>Saber utilizar estrategias para mejorar esas operaciones y procesos (conocer y practicar el cómo). </a:t>
            </a:r>
            <a:endParaRPr lang="es-MX" sz="1400" dirty="0">
              <a:latin typeface="Century Gothic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427984" y="2132856"/>
            <a:ext cx="457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 smtClean="0">
                <a:latin typeface="Century Gothic" pitchFamily="34" charset="0"/>
              </a:rPr>
              <a:t>Aprendizaje memorístico (mecánico </a:t>
            </a:r>
            <a:r>
              <a:rPr lang="es-MX" sz="1400" b="1" dirty="0">
                <a:latin typeface="Century Gothic" pitchFamily="34" charset="0"/>
              </a:rPr>
              <a:t>o repetitivo</a:t>
            </a:r>
            <a:r>
              <a:rPr lang="es-MX" sz="1400" b="1" dirty="0" smtClean="0">
                <a:latin typeface="Century Gothic" pitchFamily="34" charset="0"/>
              </a:rPr>
              <a:t>):</a:t>
            </a:r>
            <a:endParaRPr lang="es-MX" sz="1400" dirty="0">
              <a:latin typeface="Century Gothic" pitchFamily="34" charset="0"/>
            </a:endParaRPr>
          </a:p>
          <a:p>
            <a:pPr algn="just"/>
            <a:r>
              <a:rPr lang="es-MX" sz="1400" dirty="0" smtClean="0">
                <a:latin typeface="Century Gothic" pitchFamily="34" charset="0"/>
              </a:rPr>
              <a:t>se </a:t>
            </a:r>
            <a:r>
              <a:rPr lang="es-MX" sz="1400" dirty="0">
                <a:latin typeface="Century Gothic" pitchFamily="34" charset="0"/>
              </a:rPr>
              <a:t>produce cuando la tarea del aprendizaje consta de </a:t>
            </a:r>
            <a:r>
              <a:rPr lang="es-MX" sz="1400" dirty="0" smtClean="0">
                <a:latin typeface="Century Gothic" pitchFamily="34" charset="0"/>
              </a:rPr>
              <a:t>asociaciones </a:t>
            </a:r>
            <a:r>
              <a:rPr lang="es-MX" sz="1400" dirty="0">
                <a:latin typeface="Century Gothic" pitchFamily="34" charset="0"/>
              </a:rPr>
              <a:t>arbitrarias o cuando el aprendiz </a:t>
            </a:r>
            <a:r>
              <a:rPr lang="es-MX" sz="1400" dirty="0" smtClean="0">
                <a:latin typeface="Century Gothic" pitchFamily="34" charset="0"/>
              </a:rPr>
              <a:t>lo hace </a:t>
            </a:r>
            <a:r>
              <a:rPr lang="es-MX" sz="1400" dirty="0">
                <a:latin typeface="Century Gothic" pitchFamily="34" charset="0"/>
              </a:rPr>
              <a:t>arbitrariamente. </a:t>
            </a:r>
            <a:endParaRPr lang="es-MX" sz="1400" b="1" dirty="0">
              <a:latin typeface="Century Gothic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427984" y="3152352"/>
            <a:ext cx="4572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b="1" dirty="0" smtClean="0">
                <a:latin typeface="Century Gothic" pitchFamily="34" charset="0"/>
              </a:rPr>
              <a:t>Aprendizaje significativo:</a:t>
            </a:r>
            <a:r>
              <a:rPr lang="es-MX" sz="1400" dirty="0" smtClean="0">
                <a:latin typeface="Century Gothic" pitchFamily="34" charset="0"/>
              </a:rPr>
              <a:t> </a:t>
            </a:r>
            <a:r>
              <a:rPr lang="es-MX" sz="1400" dirty="0">
                <a:latin typeface="Century Gothic" pitchFamily="34" charset="0"/>
              </a:rPr>
              <a:t>se genera </a:t>
            </a:r>
            <a:r>
              <a:rPr lang="es-MX" sz="1400" dirty="0" smtClean="0">
                <a:latin typeface="Century Gothic" pitchFamily="34" charset="0"/>
              </a:rPr>
              <a:t>cuando se construyen </a:t>
            </a:r>
            <a:r>
              <a:rPr lang="es-MX" sz="1400" dirty="0">
                <a:latin typeface="Century Gothic" pitchFamily="34" charset="0"/>
              </a:rPr>
              <a:t>nuevos conocimientos a partir de los ya adquiridos, pero, además, los construye porque está interesado en hacerlo.</a:t>
            </a:r>
          </a:p>
          <a:p>
            <a:pPr algn="just"/>
            <a:endParaRPr lang="es-MX" sz="1400" b="1" dirty="0">
              <a:latin typeface="Century Gothic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427984" y="449169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sz="1400" dirty="0" smtClean="0">
                <a:latin typeface="Century Gothic" pitchFamily="34" charset="0"/>
              </a:rPr>
              <a:t>Conjunto </a:t>
            </a:r>
            <a:r>
              <a:rPr lang="es-MX" sz="1400" dirty="0">
                <a:latin typeface="Century Gothic" pitchFamily="34" charset="0"/>
              </a:rPr>
              <a:t>de representaciones de la realidad que tiene un sujeto, almacenadas en la memoria a través de diferentes sistemas, códigos o formatos de representación y es adquirido, manipulado y utilizado para diferentes fines por el entero sistema cognitivo que incluye, además del subsistema de la memoria, otros subsistemas que procesan, transforman, combinan y construyen esas representaciones del conocimiento</a:t>
            </a:r>
          </a:p>
        </p:txBody>
      </p:sp>
      <p:sp>
        <p:nvSpPr>
          <p:cNvPr id="14" name="13 Abrir llave"/>
          <p:cNvSpPr/>
          <p:nvPr/>
        </p:nvSpPr>
        <p:spPr>
          <a:xfrm>
            <a:off x="4067944" y="326848"/>
            <a:ext cx="432048" cy="1384994"/>
          </a:xfrm>
          <a:prstGeom prst="leftBrace">
            <a:avLst>
              <a:gd name="adj1" fmla="val 245519"/>
              <a:gd name="adj2" fmla="val 5000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Abrir llave"/>
          <p:cNvSpPr/>
          <p:nvPr/>
        </p:nvSpPr>
        <p:spPr>
          <a:xfrm>
            <a:off x="4093403" y="2132856"/>
            <a:ext cx="432048" cy="2016224"/>
          </a:xfrm>
          <a:prstGeom prst="leftBrace">
            <a:avLst>
              <a:gd name="adj1" fmla="val 245519"/>
              <a:gd name="adj2" fmla="val 5000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Abrir llave"/>
          <p:cNvSpPr/>
          <p:nvPr/>
        </p:nvSpPr>
        <p:spPr>
          <a:xfrm>
            <a:off x="4033725" y="4476629"/>
            <a:ext cx="432048" cy="2046391"/>
          </a:xfrm>
          <a:prstGeom prst="leftBrace">
            <a:avLst>
              <a:gd name="adj1" fmla="val 245519"/>
              <a:gd name="adj2" fmla="val 5000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4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771800" y="2010326"/>
            <a:ext cx="1218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solidFill>
                  <a:srgbClr val="00CC00"/>
                </a:solidFill>
                <a:latin typeface="Century Gothic" pitchFamily="34" charset="0"/>
              </a:rPr>
              <a:t>Cognición</a:t>
            </a:r>
            <a:endParaRPr lang="es-MX" sz="1600" b="1" dirty="0">
              <a:solidFill>
                <a:srgbClr val="00CC00"/>
              </a:solidFill>
              <a:latin typeface="Century Gothic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608732" y="4428401"/>
            <a:ext cx="1891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solidFill>
                  <a:srgbClr val="00CC00"/>
                </a:solidFill>
                <a:latin typeface="Century Gothic" pitchFamily="34" charset="0"/>
              </a:rPr>
              <a:t>Auto regulación</a:t>
            </a:r>
          </a:p>
          <a:p>
            <a:r>
              <a:rPr lang="es-MX" sz="1600" b="1" dirty="0" smtClean="0">
                <a:solidFill>
                  <a:srgbClr val="00CC00"/>
                </a:solidFill>
                <a:latin typeface="Century Gothic" pitchFamily="34" charset="0"/>
              </a:rPr>
              <a:t>del aprendizaje</a:t>
            </a:r>
            <a:endParaRPr lang="es-MX" sz="1600" b="1" dirty="0">
              <a:solidFill>
                <a:srgbClr val="00CC00"/>
              </a:solidFill>
              <a:latin typeface="Century Gothic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496" y="3276273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002060"/>
                </a:solidFill>
                <a:latin typeface="Century Gothic" pitchFamily="34" charset="0"/>
              </a:rPr>
              <a:t>Conceptos psicopedagógicos.</a:t>
            </a:r>
            <a:endParaRPr lang="es-MX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855778" y="1355284"/>
            <a:ext cx="41087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indent="-173038" algn="just">
              <a:buFont typeface="Century Gothic" pitchFamily="34" charset="0"/>
              <a:buChar char="●"/>
            </a:pPr>
            <a:r>
              <a:rPr lang="es-MX" sz="1600" dirty="0"/>
              <a:t>Conocimiento, capacidad del ser humano para comprender por medio de la </a:t>
            </a:r>
            <a:r>
              <a:rPr lang="es-MX" sz="1600" dirty="0" smtClean="0"/>
              <a:t>razón</a:t>
            </a:r>
          </a:p>
          <a:p>
            <a:pPr marL="173038" indent="-173038" algn="just">
              <a:buFont typeface="Century Gothic" pitchFamily="34" charset="0"/>
              <a:buChar char="●"/>
            </a:pPr>
            <a:r>
              <a:rPr lang="es-MX" sz="1600" dirty="0" smtClean="0"/>
              <a:t>Conocimiento</a:t>
            </a:r>
            <a:r>
              <a:rPr lang="es-MX" sz="1600" b="1" dirty="0" smtClean="0"/>
              <a:t>,</a:t>
            </a:r>
            <a:r>
              <a:rPr lang="es-MX" sz="1600" b="1" dirty="0"/>
              <a:t> </a:t>
            </a:r>
            <a:r>
              <a:rPr lang="es-MX" sz="1600" dirty="0"/>
              <a:t>acción y resultado de conocer a través de las facultades intelectuales.</a:t>
            </a:r>
          </a:p>
        </p:txBody>
      </p:sp>
      <p:sp>
        <p:nvSpPr>
          <p:cNvPr id="8" name="7 Abrir llave"/>
          <p:cNvSpPr/>
          <p:nvPr/>
        </p:nvSpPr>
        <p:spPr>
          <a:xfrm>
            <a:off x="2267744" y="1196752"/>
            <a:ext cx="432048" cy="4479596"/>
          </a:xfrm>
          <a:prstGeom prst="leftBrace">
            <a:avLst>
              <a:gd name="adj1" fmla="val 245519"/>
              <a:gd name="adj2" fmla="val 5000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2000"/>
          </a:p>
        </p:txBody>
      </p:sp>
      <p:sp>
        <p:nvSpPr>
          <p:cNvPr id="20" name="19 Abrir llave"/>
          <p:cNvSpPr/>
          <p:nvPr/>
        </p:nvSpPr>
        <p:spPr>
          <a:xfrm>
            <a:off x="4355976" y="1355284"/>
            <a:ext cx="432048" cy="1569660"/>
          </a:xfrm>
          <a:prstGeom prst="leftBrace">
            <a:avLst>
              <a:gd name="adj1" fmla="val 90827"/>
              <a:gd name="adj2" fmla="val 5000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2000"/>
          </a:p>
        </p:txBody>
      </p:sp>
      <p:sp>
        <p:nvSpPr>
          <p:cNvPr id="21" name="20 Abrir llave"/>
          <p:cNvSpPr/>
          <p:nvPr/>
        </p:nvSpPr>
        <p:spPr>
          <a:xfrm>
            <a:off x="4355976" y="4042456"/>
            <a:ext cx="432048" cy="1340052"/>
          </a:xfrm>
          <a:prstGeom prst="leftBrace">
            <a:avLst>
              <a:gd name="adj1" fmla="val 245519"/>
              <a:gd name="adj2" fmla="val 51177"/>
            </a:avLst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2000"/>
          </a:p>
        </p:txBody>
      </p:sp>
      <p:sp>
        <p:nvSpPr>
          <p:cNvPr id="22" name="21 Rectángulo"/>
          <p:cNvSpPr/>
          <p:nvPr/>
        </p:nvSpPr>
        <p:spPr>
          <a:xfrm>
            <a:off x="4788024" y="4059069"/>
            <a:ext cx="41764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 smtClean="0"/>
              <a:t>El aprendiz es un participante intencional y activo, capaz de  iniciar y dirigir su propio aprendizaje. Puede comprobar si las estrategias utilizadas son las adecuadas..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652234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31214" y="1965033"/>
            <a:ext cx="782921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rgbClr val="002060"/>
                </a:solidFill>
              </a:rPr>
              <a:t>Conclusión.</a:t>
            </a:r>
          </a:p>
          <a:p>
            <a:endParaRPr lang="es-MX" dirty="0" smtClean="0"/>
          </a:p>
          <a:p>
            <a:endParaRPr lang="es-MX" sz="2000" dirty="0"/>
          </a:p>
          <a:p>
            <a:pPr algn="just"/>
            <a:r>
              <a:rPr lang="es-MX" sz="2000" dirty="0" smtClean="0"/>
              <a:t>Con estos conceptos ahora podemos tener una mejor comprensión de algunas cosas, y conocer mejor como es que los niños y hasta nosotras aprendemos y como hacerlo de una forma mejor, como llevar a cabo estos aprendizajes y como mejorarlos 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6959604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72</TotalTime>
  <Words>282</Words>
  <Application>Microsoft Office PowerPoint</Application>
  <PresentationFormat>Presentación en pantalla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Boticario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Karliz</dc:creator>
  <cp:lastModifiedBy>Karliz</cp:lastModifiedBy>
  <cp:revision>10</cp:revision>
  <dcterms:created xsi:type="dcterms:W3CDTF">2015-02-10T15:02:09Z</dcterms:created>
  <dcterms:modified xsi:type="dcterms:W3CDTF">2015-02-12T03:02:48Z</dcterms:modified>
</cp:coreProperties>
</file>