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63" r:id="rId3"/>
    <p:sldId id="265" r:id="rId4"/>
    <p:sldId id="266" r:id="rId5"/>
    <p:sldId id="264" r:id="rId6"/>
    <p:sldId id="261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06" autoAdjust="0"/>
    <p:restoredTop sz="94590" autoAdjust="0"/>
  </p:normalViewPr>
  <p:slideViewPr>
    <p:cSldViewPr>
      <p:cViewPr>
        <p:scale>
          <a:sx n="74" d="100"/>
          <a:sy n="74" d="100"/>
        </p:scale>
        <p:origin x="-1200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4643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417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7306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4754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8726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3212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8684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754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2348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3048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8279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AB245-E5E2-46DE-BCCE-1EB73633BCB2}" type="datetimeFigureOut">
              <a:rPr lang="es-MX" smtClean="0"/>
              <a:pPr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BB55C-D656-4F17-A951-502E7A85219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5707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785794"/>
            <a:ext cx="750099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ESCUELA NORMAL DE EDUCACIÓN PREESCOLAR</a:t>
            </a:r>
          </a:p>
          <a:p>
            <a:pPr algn="ctr"/>
            <a:r>
              <a:rPr lang="es-MX" dirty="0" smtClean="0"/>
              <a:t> </a:t>
            </a:r>
          </a:p>
          <a:p>
            <a:pPr algn="ctr"/>
            <a:r>
              <a:rPr lang="es-MX" dirty="0" smtClean="0"/>
              <a:t> </a:t>
            </a:r>
          </a:p>
          <a:p>
            <a:r>
              <a:rPr lang="es-MX" dirty="0" smtClean="0"/>
              <a:t> </a:t>
            </a:r>
          </a:p>
          <a:p>
            <a:r>
              <a:rPr lang="es-MX" dirty="0" smtClean="0"/>
              <a:t> </a:t>
            </a:r>
          </a:p>
          <a:p>
            <a:r>
              <a:rPr lang="es-MX" dirty="0" smtClean="0"/>
              <a:t> </a:t>
            </a:r>
          </a:p>
          <a:p>
            <a:r>
              <a:rPr lang="es-MX" dirty="0" smtClean="0"/>
              <a:t> </a:t>
            </a:r>
          </a:p>
          <a:p>
            <a:endParaRPr lang="es-MX" b="1" dirty="0" smtClean="0"/>
          </a:p>
          <a:p>
            <a:endParaRPr lang="es-MX" b="1" dirty="0" smtClean="0"/>
          </a:p>
          <a:p>
            <a:endParaRPr lang="es-MX" b="1" dirty="0" smtClean="0"/>
          </a:p>
          <a:p>
            <a:endParaRPr lang="es-MX" b="1" dirty="0" smtClean="0"/>
          </a:p>
          <a:p>
            <a:pPr algn="ctr"/>
            <a:r>
              <a:rPr lang="es-MX" sz="4400" b="1" dirty="0" smtClean="0"/>
              <a:t>Modulo 1</a:t>
            </a:r>
            <a:r>
              <a:rPr lang="es-MX" sz="4400" b="1" dirty="0" smtClean="0"/>
              <a:t> </a:t>
            </a:r>
            <a:endParaRPr lang="es-MX" sz="4400" dirty="0" smtClean="0"/>
          </a:p>
          <a:p>
            <a:pPr algn="ctr"/>
            <a:r>
              <a:rPr lang="es-MX" dirty="0" smtClean="0"/>
              <a:t>Presentado por:</a:t>
            </a:r>
          </a:p>
          <a:p>
            <a:pPr algn="ctr"/>
            <a:r>
              <a:rPr lang="es-MX" b="1" dirty="0" smtClean="0"/>
              <a:t>AIRAM ASERET RODRÍGUEZ MARTINEZ</a:t>
            </a:r>
            <a:endParaRPr lang="es-MX" dirty="0" smtClean="0"/>
          </a:p>
          <a:p>
            <a:pPr algn="ctr"/>
            <a:r>
              <a:rPr lang="es-MX" dirty="0" smtClean="0"/>
              <a:t> </a:t>
            </a:r>
          </a:p>
          <a:p>
            <a:r>
              <a:rPr lang="es-MX" dirty="0" smtClean="0"/>
              <a:t> </a:t>
            </a:r>
          </a:p>
          <a:p>
            <a:r>
              <a:rPr lang="es-MX" dirty="0" smtClean="0"/>
              <a:t>Saltillo</a:t>
            </a:r>
            <a:r>
              <a:rPr lang="es-MX" dirty="0" smtClean="0"/>
              <a:t>, Coahuila de Zaragoza                                                          </a:t>
            </a:r>
            <a:r>
              <a:rPr lang="es-MX" dirty="0" smtClean="0"/>
              <a:t>Febrero  </a:t>
            </a:r>
            <a:r>
              <a:rPr lang="es-MX" dirty="0" smtClean="0"/>
              <a:t>2015</a:t>
            </a:r>
          </a:p>
          <a:p>
            <a:endParaRPr lang="es-MX" dirty="0"/>
          </a:p>
        </p:txBody>
      </p:sp>
      <p:pic>
        <p:nvPicPr>
          <p:cNvPr id="3" name="2 Imagen" descr="C:\Users\LAURA MTZ\Desktop\Escritorio\logo escuela.gif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l="22631" r="17593"/>
          <a:stretch>
            <a:fillRect/>
          </a:stretch>
        </p:blipFill>
        <p:spPr bwMode="auto">
          <a:xfrm>
            <a:off x="3929058" y="1142984"/>
            <a:ext cx="1444598" cy="2213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>
                <a:latin typeface="Franklin Gothic Demi Cond" pitchFamily="34" charset="0"/>
              </a:rPr>
              <a:t>C</a:t>
            </a:r>
            <a:r>
              <a:rPr lang="es-MX" dirty="0" smtClean="0">
                <a:latin typeface="Franklin Gothic Demi Cond" pitchFamily="34" charset="0"/>
              </a:rPr>
              <a:t>ompetencia para la vida en sociedad </a:t>
            </a:r>
            <a:endParaRPr lang="es-MX" dirty="0">
              <a:latin typeface="Franklin Gothic Demi Con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8457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MX" u="sng" dirty="0" smtClean="0"/>
              <a:t>PARA SU DESARROLLO SE REQUIERE</a:t>
            </a:r>
            <a:r>
              <a:rPr lang="es-MX" dirty="0" smtClean="0"/>
              <a:t>:</a:t>
            </a:r>
          </a:p>
          <a:p>
            <a:r>
              <a:rPr lang="es-MX" dirty="0" smtClean="0"/>
              <a:t>Decidir y actuar con juicio critico frente a los valores y normas sociales y </a:t>
            </a:r>
            <a:r>
              <a:rPr lang="es-MX" dirty="0" smtClean="0"/>
              <a:t>culturales.</a:t>
            </a:r>
            <a:endParaRPr lang="es-MX" dirty="0" smtClean="0"/>
          </a:p>
          <a:p>
            <a:r>
              <a:rPr lang="es-MX" dirty="0" smtClean="0"/>
              <a:t>Proceder a favor de la democracia, la libertad, la paz, el respeto a la legalidad y a los derechos </a:t>
            </a:r>
            <a:r>
              <a:rPr lang="es-MX" dirty="0" smtClean="0"/>
              <a:t>humanos.</a:t>
            </a:r>
            <a:endParaRPr lang="es-MX" dirty="0" smtClean="0"/>
          </a:p>
          <a:p>
            <a:r>
              <a:rPr lang="es-MX" dirty="0" smtClean="0"/>
              <a:t>Participar tomando en cuenta las implicaciones sociales del uso de la </a:t>
            </a:r>
            <a:r>
              <a:rPr lang="es-MX" dirty="0" smtClean="0"/>
              <a:t>tecnología.</a:t>
            </a:r>
            <a:endParaRPr lang="es-MX" dirty="0" smtClean="0"/>
          </a:p>
          <a:p>
            <a:r>
              <a:rPr lang="es-MX" dirty="0" smtClean="0"/>
              <a:t>Combatir la discriminación y el racismo, conciencia de pertenencia a su cultura, su país y a su </a:t>
            </a:r>
            <a:r>
              <a:rPr lang="es-MX" dirty="0" smtClean="0"/>
              <a:t>mundo. </a:t>
            </a:r>
            <a:r>
              <a:rPr lang="es-MX" dirty="0" smtClean="0"/>
              <a:t>	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9648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4886645"/>
              </p:ext>
            </p:extLst>
          </p:nvPr>
        </p:nvGraphicFramePr>
        <p:xfrm>
          <a:off x="179512" y="153680"/>
          <a:ext cx="8784976" cy="62671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5264"/>
                <a:gridCol w="4429712"/>
              </a:tblGrid>
              <a:tr h="448655">
                <a:tc>
                  <a:txBody>
                    <a:bodyPr/>
                    <a:lstStyle/>
                    <a:p>
                      <a:pPr algn="ctr"/>
                      <a:r>
                        <a:rPr lang="es-MX" sz="1800" u="sng" dirty="0" smtClean="0">
                          <a:latin typeface="+mj-lt"/>
                          <a:cs typeface="Arial" pitchFamily="34" charset="0"/>
                        </a:rPr>
                        <a:t>Principios pedagógicos</a:t>
                      </a:r>
                      <a:endParaRPr lang="es-MX" sz="1800" u="sng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u="sng" dirty="0" smtClean="0">
                          <a:latin typeface="+mj-lt"/>
                          <a:cs typeface="Arial" pitchFamily="34" charset="0"/>
                        </a:rPr>
                        <a:t>Principios</a:t>
                      </a:r>
                      <a:r>
                        <a:rPr lang="es-MX" sz="1800" u="sng" baseline="0" dirty="0" smtClean="0">
                          <a:latin typeface="+mj-lt"/>
                          <a:cs typeface="Arial" pitchFamily="34" charset="0"/>
                        </a:rPr>
                        <a:t> teóricos</a:t>
                      </a:r>
                      <a:endParaRPr lang="es-MX" sz="1800" u="sng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  <a:tr h="2064095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Centrar la atención en los estudiantes y en sus procesos de aprendizaje: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El centro y el referente fundamental del aprendizaje es el estudiante, porque desde etapas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tempranas se requiere generar su disposición y capacidad de continuar aprendiendo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a lo largo de su vida, desarrollar habilidades superiores del pensamiento para solucionar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problemas, pensar críticamente, comprender y explicar situaciones desde diversas áreas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del saber, manejar información, innovar y crear en distintos órdenes de la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vida.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En el programa de estudios se menciona en las bases para el trabajo en preescolar, las cuales se dividen en tres rubros el primero de ellos trata de las características infantiles y los procesos de aprendizaje de los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niños.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  <a:tr h="908202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Planificar para potenciar el aprendizaje: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La planificación es un elemento sustantivo de la práctica docente para potenciar el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aprendizaje de los estudiantes hacia el desarrollo de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competencias.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En segundo rubro que es la intervención educativa habla sobre la importancia de una planificación flexible, además de que el programa tiene un carácter abierto para dar la libertad a las educadoras de planificar según las necesidades de sus alumnos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  <a:tr h="1403585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Generar ambientes de aprendizaje: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Se denomina ambiente de aprendizaje al espacio donde se desarrolla la comunicación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y las interacciones que posibilitan el aprendizaje. Con esta perspectiva se asume que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en los ambientes de aprendizaje media la actuación del docente para construirlos y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emplearlos como tales.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Generar condiciones para la inclusión de los alumnos, considerando los diversos contextos culturales y familiares, así como la expresión de las distintas formas de pensamiento, niveles de desempeño, estilos y ritmos de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aprendizaje.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  <a:tr h="1403585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Trabajar en colaboración para construir el aprendizaje: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El trabajo colaborativo alude a estudiantes y maestros, y orienta las acciones para el descubrimiento, la búsqueda de soluciones, coincidencias y diferencias, con el propósito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de construir aprendizajes en colectivo.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El trabajo colaborativo debe ser inclusivo.</a:t>
                      </a: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Los niños y las niñas aprenden en interacción con sus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pares.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473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4698598"/>
              </p:ext>
            </p:extLst>
          </p:nvPr>
        </p:nvGraphicFramePr>
        <p:xfrm>
          <a:off x="323528" y="260648"/>
          <a:ext cx="8568952" cy="5672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476"/>
                <a:gridCol w="4284476"/>
              </a:tblGrid>
              <a:tr h="824669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Poner énfasis en el desarrollo de competencias, el logro de los Estándares Curriculares y los aprendizajes esperados: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La Educación Básica favorece el desarrollo de competencias, el logro de los Estándares Curriculares y los aprendizajes esperados, porque: Una </a:t>
                      </a:r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competencia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es la capacidad de responder a  diferentes situaciones, e implica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un saber hacer (habilidades) con saber (conocimiento), así como la valoración de las consecuencias de ese hacer (valores y actitudes). Los </a:t>
                      </a:r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Estándares Curriculares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son descriptores de logro y definen aquello que os alumnos demostrarán al concluir un periodo escolar; sintetizan los aprendizajes esperados que, en los programas de educación primaria y secundaria, se organizan por asignatura-grado-bloque, y en educación preescolar por campo formativo-aspecto.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El programa se enfoca en el desarrollo de competencias.</a:t>
                      </a: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Los aprendizajes esperados y los estándares curriculares constituyen el propósito de la educación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básica.</a:t>
                      </a:r>
                      <a:endParaRPr lang="es-MX" sz="12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Evaluar para aprender: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es el proceso que permite obtener evidencias, elaborar juicios y brindar retroalimentación sobre los logros de aprendizaje de los alumnos a lo largo de su formación; por tanto, es parte constitutiva de la enseñanza y del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aprendizaje.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Uso de las TIC ocupa un lugar importante en el desarrollo de las competencias</a:t>
                      </a:r>
                      <a:r>
                        <a:rPr lang="es-MX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Es importante que el docente tenga información actualizada acerca de los recursos con los que cuenta el aula y en el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plantel.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  <a:tr h="805187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Favorecer la inclusión para atender a la diversidad: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los docentes deben promover entre los estudiantes el reconocimiento de la pluralidad social, lingüística y cultural como una característica del país y del mundo en el que viven, y fomentar que la escuela se convierta en un espacio donde la diversidad puede apreciarse y practicarse como un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aspecto de la vida cotidiana y de enriquecimiento para  todos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La evaluación es fundamentalmente de carácter cualitativo, está centrada en identificar los avances y dificultades que tienen los niños en sus procesos de aprendizaje.</a:t>
                      </a:r>
                      <a:r>
                        <a:rPr lang="es-MX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La evaluación orienta hacia la participación de los niños en actividades que les permitan manifestar los avances en sus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aprendizajes.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  <a:tr h="824669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Usar materiales educativos para favorecer el aprendizaje: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En la sociedad del siglo XXI los materiales educativos se han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diversificado.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La educación inclusiva significa también que el docente desarrolle la tolerancia y respeto  hacia las diferencias de todo tipo que puedan existir en el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aula.</a:t>
                      </a:r>
                      <a:endParaRPr lang="es-MX" sz="1200" dirty="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822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5521028"/>
              </p:ext>
            </p:extLst>
          </p:nvPr>
        </p:nvGraphicFramePr>
        <p:xfrm>
          <a:off x="251520" y="404664"/>
          <a:ext cx="8592616" cy="5757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6308"/>
                <a:gridCol w="4296308"/>
              </a:tblGrid>
              <a:tr h="1368152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+mn-lt"/>
                          <a:cs typeface="Arial" pitchFamily="34" charset="0"/>
                        </a:rPr>
                        <a:t>Incorporar temas de relevancia</a:t>
                      </a:r>
                      <a:r>
                        <a:rPr lang="es-MX" sz="1200" b="1" baseline="0" dirty="0" smtClean="0">
                          <a:latin typeface="+mn-lt"/>
                          <a:cs typeface="Arial" pitchFamily="34" charset="0"/>
                        </a:rPr>
                        <a:t> social: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Los temas de relevancia social se derivan de los retos de una sociedad que cambia constantemente y requiere que todos sus integrantes actúen con responsabilidad ante el medio</a:t>
                      </a:r>
                    </a:p>
                    <a:p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natural y social, la vida y la salud, y la diversidad social, cultural y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lingüística.</a:t>
                      </a:r>
                      <a:endParaRPr lang="es-MX" sz="1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 importantes que en la planeación abarque temas de interés de acuerdo al  contexto sociocultural del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niño.</a:t>
                      </a:r>
                      <a:endParaRPr lang="es-MX" sz="1200" dirty="0">
                        <a:latin typeface="+mn-lt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Renovar el pacto entre el estudiante, el docente, la familia y la escuela: 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Desde la perspectiva actual, se requiere renovar el pacto entre los diversos actores educativos, con el fin de promover normas que regulen la convivencia diaria, establezcan vínculos entre los derechos y las responsabilidades, y delimiten el ejercicio del poder y de la autoridad en la escuela con la participación de la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familia.</a:t>
                      </a:r>
                      <a:endParaRPr lang="es-MX" sz="1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La intervención pedagógica es la acción intencionada y coordinada de los autores educativos alrededor de una tarea también educativa, proponiendo a los siguientes participantes, como comunidad educativa, directivo, docente,  alumno y como padre de 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familia.</a:t>
                      </a:r>
                      <a:endParaRPr lang="es-MX" sz="1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1508720"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Reorientar el liderazgo: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El liderazgo es determinante para el aseguramiento de propósitos que resultan fundamentales para la calidad educativa, la transformación de la organización y el funcionamiento interno de las escuelas, el desarrollo de una gestión institucional centrada en la escuela y el aseguramiento de los aprendizajes y, en general, el alineamiento de toda la estructura educativa hacia el logro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educativo.</a:t>
                      </a:r>
                      <a:endParaRPr lang="es-MX" sz="1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Reorientar el liderazgo implica un compromiso personal y con el grupo, una relación horizontal en la que el diálogo informado favorezca la toma de decisiones centrada en el aprendizaje de los alumnos.</a:t>
                      </a:r>
                      <a:endParaRPr lang="es-MX" sz="1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1508720">
                <a:tc>
                  <a:txBody>
                    <a:bodyPr/>
                    <a:lstStyle/>
                    <a:p>
                      <a:pPr algn="l"/>
                      <a:r>
                        <a:rPr lang="es-MX" sz="12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La tutoría y la asesoría académica a la escuela: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La tutoría se concibe como el conjunto de alternativas de atención individualizada que parte de un diagnóstico. Sus destinatarios son estudiantes o </a:t>
                      </a:r>
                      <a:r>
                        <a:rPr lang="es-MX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docentes.</a:t>
                      </a:r>
                      <a:endParaRPr lang="es-MX" sz="1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La tutoría se concibe como el conjunto de alternativas de atención individualizada que parte de un diagnóstico.</a:t>
                      </a: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La asesoría es un acompañamiento que se da a los docentes para la comprensión e implementación de las nuevas propuestas curriculares. Su reto está en la </a:t>
                      </a:r>
                      <a:r>
                        <a:rPr lang="es-MX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resignificación</a:t>
                      </a:r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de conceptos y prácticas.</a:t>
                      </a:r>
                      <a:endParaRPr lang="es-MX" sz="1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550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brir llave"/>
          <p:cNvSpPr/>
          <p:nvPr/>
        </p:nvSpPr>
        <p:spPr>
          <a:xfrm>
            <a:off x="1115616" y="260648"/>
            <a:ext cx="936104" cy="6192688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0" y="2996952"/>
            <a:ext cx="158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u="sng" dirty="0" smtClean="0">
                <a:latin typeface="+mj-lt"/>
                <a:cs typeface="Arial" pitchFamily="34" charset="0"/>
              </a:rPr>
              <a:t>Principios pedagógicos</a:t>
            </a:r>
            <a:endParaRPr lang="es-MX" b="1" u="sng" dirty="0">
              <a:latin typeface="+mj-lt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91680" y="548680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u="sng" dirty="0" smtClean="0"/>
              <a:t>M</a:t>
            </a:r>
            <a:r>
              <a:rPr lang="es-MX" b="1" u="sng" dirty="0" smtClean="0"/>
              <a:t>eta </a:t>
            </a:r>
            <a:r>
              <a:rPr lang="es-MX" b="1" u="sng" dirty="0" smtClean="0"/>
              <a:t>cognición</a:t>
            </a:r>
            <a:r>
              <a:rPr lang="es-MX" b="1" dirty="0" smtClean="0"/>
              <a:t>: </a:t>
            </a:r>
            <a:r>
              <a:rPr lang="es-MX" dirty="0"/>
              <a:t>Manera de aprender a razonar sobre el propio razonamiento, aplicación del pensamiento al acto de pensar, aprender a aprender, es mejorar las actividades y las tareas intelectuales que uno lleva a cabo usando la reflexión para orientarlas y asegurarse una buena </a:t>
            </a:r>
            <a:r>
              <a:rPr lang="es-MX" dirty="0" smtClean="0"/>
              <a:t>ejecución.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691680" y="2804735"/>
            <a:ext cx="7179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u="sng" dirty="0" smtClean="0"/>
              <a:t>Cognición</a:t>
            </a:r>
            <a:r>
              <a:rPr lang="es-MX" b="1" dirty="0" smtClean="0"/>
              <a:t>: </a:t>
            </a:r>
            <a:r>
              <a:rPr lang="es-MX" dirty="0"/>
              <a:t>Manera de aprender a razonar sobre el propio razonamiento, aplicación del pensamiento al acto de pensar, aprender a aprender, es mejorar las actividades y las tareas intelectuales que uno lleva a cabo usando la reflexión para orientarlas y asegurarse una buena </a:t>
            </a:r>
            <a:r>
              <a:rPr lang="es-MX" dirty="0" smtClean="0"/>
              <a:t>ejecución.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714004" y="4725144"/>
            <a:ext cx="71784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u="sng" dirty="0" smtClean="0"/>
              <a:t>Autorregulación:</a:t>
            </a:r>
            <a:r>
              <a:rPr lang="es-MX" b="1" dirty="0" smtClean="0"/>
              <a:t> </a:t>
            </a:r>
            <a:r>
              <a:rPr lang="es-MX" dirty="0"/>
              <a:t>Manera de aprender a razonar sobre el propio razonamiento, aplicación del pensamiento al acto de pensar, aprender a aprender, es mejorar las actividades y las tareas intelectuales que uno lleva a cabo usando la reflexión para orientarlas y asegurarse una buena </a:t>
            </a:r>
            <a:r>
              <a:rPr lang="es-MX" dirty="0" smtClean="0"/>
              <a:t>ejecución.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534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Franklin Gothic Medium Cond" pitchFamily="34" charset="0"/>
              </a:rPr>
              <a:t>C</a:t>
            </a:r>
            <a:r>
              <a:rPr lang="es-MX" dirty="0" smtClean="0">
                <a:latin typeface="Franklin Gothic Medium Cond" pitchFamily="34" charset="0"/>
              </a:rPr>
              <a:t>ompetencia para el aprendizaje permanente</a:t>
            </a:r>
            <a:endParaRPr lang="es-MX" dirty="0">
              <a:latin typeface="Franklin Gothic Medium Con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4514" y="2204864"/>
            <a:ext cx="9158514" cy="4653136"/>
          </a:xfrm>
        </p:spPr>
        <p:txBody>
          <a:bodyPr/>
          <a:lstStyle/>
          <a:p>
            <a:pPr marL="0" indent="0" algn="ctr">
              <a:buNone/>
            </a:pPr>
            <a:r>
              <a:rPr lang="es-MX" u="sng" dirty="0" smtClean="0"/>
              <a:t>PARA SU DESARROLLO SE REQUIERE:</a:t>
            </a:r>
          </a:p>
          <a:p>
            <a:r>
              <a:rPr lang="es-MX" dirty="0" smtClean="0"/>
              <a:t>Habilidad lectora </a:t>
            </a:r>
          </a:p>
          <a:p>
            <a:r>
              <a:rPr lang="es-MX" dirty="0"/>
              <a:t>I</a:t>
            </a:r>
            <a:r>
              <a:rPr lang="es-MX" dirty="0" smtClean="0"/>
              <a:t>ntegrarse a la cultura escrita </a:t>
            </a:r>
          </a:p>
          <a:p>
            <a:r>
              <a:rPr lang="es-MX" dirty="0"/>
              <a:t>C</a:t>
            </a:r>
            <a:r>
              <a:rPr lang="es-MX" dirty="0" smtClean="0"/>
              <a:t>omunicarse en más de una lengua</a:t>
            </a:r>
          </a:p>
          <a:p>
            <a:r>
              <a:rPr lang="es-MX" dirty="0"/>
              <a:t>H</a:t>
            </a:r>
            <a:r>
              <a:rPr lang="es-MX" dirty="0" smtClean="0"/>
              <a:t>abilidades digitales </a:t>
            </a:r>
          </a:p>
          <a:p>
            <a:r>
              <a:rPr lang="es-MX" dirty="0"/>
              <a:t>A</a:t>
            </a:r>
            <a:r>
              <a:rPr lang="es-MX" dirty="0" smtClean="0"/>
              <a:t>prender a aprender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82267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>
                <a:latin typeface="Franklin Gothic Demi Cond" pitchFamily="34" charset="0"/>
              </a:rPr>
              <a:t>C</a:t>
            </a:r>
            <a:r>
              <a:rPr lang="es-MX" sz="3600" dirty="0" smtClean="0">
                <a:latin typeface="Franklin Gothic Demi Cond" pitchFamily="34" charset="0"/>
              </a:rPr>
              <a:t>ompetencia para el manejo de la información</a:t>
            </a:r>
            <a:endParaRPr lang="es-MX" sz="3600" dirty="0">
              <a:latin typeface="Franklin Gothic Demi Con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862" y="1556792"/>
            <a:ext cx="9114138" cy="5301208"/>
          </a:xfrm>
        </p:spPr>
        <p:txBody>
          <a:bodyPr/>
          <a:lstStyle/>
          <a:p>
            <a:pPr marL="0" indent="0" algn="ctr">
              <a:buNone/>
            </a:pPr>
            <a:r>
              <a:rPr lang="es-MX" u="sng" dirty="0" smtClean="0"/>
              <a:t>PARA SU DESARROLLO SE REQUIERE:</a:t>
            </a:r>
          </a:p>
          <a:p>
            <a:r>
              <a:rPr lang="es-MX" u="sng" dirty="0" smtClean="0"/>
              <a:t>Identificar lo que se necesita saber;</a:t>
            </a:r>
          </a:p>
          <a:p>
            <a:r>
              <a:rPr lang="es-MX" dirty="0" smtClean="0"/>
              <a:t>Aprender a </a:t>
            </a:r>
            <a:r>
              <a:rPr lang="es-MX" dirty="0" smtClean="0"/>
              <a:t>buscar. </a:t>
            </a:r>
            <a:endParaRPr lang="es-MX" dirty="0" smtClean="0"/>
          </a:p>
          <a:p>
            <a:r>
              <a:rPr lang="es-MX" dirty="0" smtClean="0"/>
              <a:t>Identificar, evaluar, seleccionar, organizar y sistematizar </a:t>
            </a:r>
            <a:r>
              <a:rPr lang="es-MX" dirty="0" smtClean="0"/>
              <a:t>información.</a:t>
            </a:r>
            <a:endParaRPr lang="es-MX" dirty="0" smtClean="0"/>
          </a:p>
          <a:p>
            <a:r>
              <a:rPr lang="es-MX" dirty="0" smtClean="0"/>
              <a:t>Apropiarse de la información de manera critica, utilizar y compartir información con sentido </a:t>
            </a:r>
            <a:r>
              <a:rPr lang="es-MX" dirty="0" smtClean="0"/>
              <a:t>ético.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33253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>
                <a:latin typeface="Franklin Gothic Heavy" pitchFamily="34" charset="0"/>
              </a:rPr>
              <a:t>C</a:t>
            </a:r>
            <a:r>
              <a:rPr lang="es-MX" dirty="0" smtClean="0">
                <a:latin typeface="Franklin Gothic Heavy" pitchFamily="34" charset="0"/>
              </a:rPr>
              <a:t>ompetencia para el manejo de situaciones </a:t>
            </a:r>
            <a:endParaRPr lang="es-MX" dirty="0">
              <a:latin typeface="Franklin Gothic Heavy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u="sng" dirty="0" smtClean="0">
                <a:latin typeface="+mj-lt"/>
              </a:rPr>
              <a:t>PARA SU DESARROLLO SE REQUIERE:</a:t>
            </a:r>
          </a:p>
          <a:p>
            <a:r>
              <a:rPr lang="es-MX" dirty="0" smtClean="0">
                <a:latin typeface="+mj-lt"/>
              </a:rPr>
              <a:t>Enfrentar el riesgos, incertidumbre, plantear y llevar a buen termino procedimientos, administrar el tiempo, propiciar cambios y afrontar los que se presenten; tomar </a:t>
            </a:r>
            <a:r>
              <a:rPr lang="es-MX" dirty="0" smtClean="0">
                <a:latin typeface="+mj-lt"/>
              </a:rPr>
              <a:t>decisiones.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2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>
                <a:latin typeface="Franklin Gothic Heavy" pitchFamily="34" charset="0"/>
              </a:rPr>
              <a:t>C</a:t>
            </a:r>
            <a:r>
              <a:rPr lang="es-MX" dirty="0" smtClean="0">
                <a:latin typeface="Franklin Gothic Heavy" pitchFamily="34" charset="0"/>
              </a:rPr>
              <a:t>ompetencia para la convivencia</a:t>
            </a:r>
            <a:endParaRPr lang="es-MX" dirty="0">
              <a:latin typeface="Franklin Gothic Heavy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u="sng" dirty="0" smtClean="0">
                <a:latin typeface="+mj-lt"/>
              </a:rPr>
              <a:t>PARA SU DESARROLLO SE REQUIERE:</a:t>
            </a:r>
          </a:p>
          <a:p>
            <a:r>
              <a:rPr lang="es-MX" dirty="0" smtClean="0">
                <a:latin typeface="+mj-lt"/>
              </a:rPr>
              <a:t>Se requiere empatía, relacionarse armónicamente con otros y la naturaleza; ser asertivo; trabajar de manera colaborativas; tomar acuerdos </a:t>
            </a:r>
            <a:r>
              <a:rPr lang="es-MX" dirty="0" smtClean="0">
                <a:latin typeface="+mj-lt"/>
              </a:rPr>
              <a:t>y </a:t>
            </a:r>
            <a:r>
              <a:rPr lang="es-MX" dirty="0" smtClean="0">
                <a:latin typeface="+mj-lt"/>
              </a:rPr>
              <a:t>relacionarse con </a:t>
            </a:r>
            <a:r>
              <a:rPr lang="es-MX" dirty="0" smtClean="0">
                <a:latin typeface="+mj-lt"/>
              </a:rPr>
              <a:t>otros.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70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1511</Words>
  <Application>Microsoft Office PowerPoint</Application>
  <PresentationFormat>Presentación en pantalla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Competencia para el aprendizaje permanente</vt:lpstr>
      <vt:lpstr>Competencia para el manejo de la información</vt:lpstr>
      <vt:lpstr>Competencia para el manejo de situaciones </vt:lpstr>
      <vt:lpstr>Competencia para la convivencia</vt:lpstr>
      <vt:lpstr>Competencia para la vida en sociedad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aprendizajes permanentes  Habilidad lectora  integrarse a la cultura escrita  comunicarse en mas de una lengua  habilidades digitales  aprender a aprender</dc:title>
  <dc:creator>hp cristina</dc:creator>
  <cp:lastModifiedBy>Daniel</cp:lastModifiedBy>
  <cp:revision>20</cp:revision>
  <dcterms:created xsi:type="dcterms:W3CDTF">2015-02-09T17:19:19Z</dcterms:created>
  <dcterms:modified xsi:type="dcterms:W3CDTF">2015-02-14T03:56:08Z</dcterms:modified>
</cp:coreProperties>
</file>