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0EEE0-9092-442E-BB0D-E57DB3704E58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6AD0C-7ADC-4276-AB7D-4DA1081179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566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1F5F-379B-48AC-89E1-D5745D10A5F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30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84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60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13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00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9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91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0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67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30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85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2D9FD-AFF4-4002-8A04-9DCAA410EA3B}" type="datetimeFigureOut">
              <a:rPr lang="es-MX" smtClean="0"/>
              <a:t>09/02/2015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44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16200000">
            <a:off x="-1153506" y="310583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Principios pedagógicos </a:t>
            </a:r>
          </a:p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PLAN DE ESTUDIOS 2011</a:t>
            </a:r>
            <a:endParaRPr lang="es-MX" b="1" dirty="0">
              <a:solidFill>
                <a:srgbClr val="FFC000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827584" y="144016"/>
            <a:ext cx="1224136" cy="6669360"/>
          </a:xfrm>
          <a:prstGeom prst="leftBrace">
            <a:avLst/>
          </a:prstGeom>
          <a:noFill/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B0F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47664" y="114880"/>
            <a:ext cx="748883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u="sng" dirty="0"/>
              <a:t>Centrar la atención en los </a:t>
            </a:r>
            <a:r>
              <a:rPr lang="es-MX" sz="1600" b="1" u="sng" dirty="0" smtClean="0"/>
              <a:t>estudiantes y </a:t>
            </a:r>
            <a:r>
              <a:rPr lang="es-MX" sz="1600" b="1" u="sng" dirty="0"/>
              <a:t>en sus procesos de </a:t>
            </a:r>
            <a:r>
              <a:rPr lang="es-MX" sz="1600" b="1" u="sng" dirty="0" smtClean="0"/>
              <a:t>aprendizaje: </a:t>
            </a:r>
            <a:r>
              <a:rPr lang="es-MX" sz="1600" dirty="0" smtClean="0"/>
              <a:t>Es necesario reconocer </a:t>
            </a:r>
            <a:r>
              <a:rPr lang="es-MX" sz="1600" dirty="0"/>
              <a:t>la diversidad social, cultural, lingüística, de capacidades, estilos y ritmos </a:t>
            </a:r>
            <a:r>
              <a:rPr lang="es-MX" sz="1600" dirty="0" smtClean="0"/>
              <a:t>de aprendizaje </a:t>
            </a:r>
            <a:r>
              <a:rPr lang="es-MX" sz="1600" dirty="0"/>
              <a:t>que tienen; </a:t>
            </a:r>
            <a:r>
              <a:rPr lang="es-MX" sz="1600" dirty="0" smtClean="0"/>
              <a:t>es decir</a:t>
            </a:r>
            <a:r>
              <a:rPr lang="es-MX" sz="1600" dirty="0"/>
              <a:t>, desde la particularidad de situaciones y </a:t>
            </a:r>
            <a:r>
              <a:rPr lang="es-MX" sz="1600" dirty="0" smtClean="0"/>
              <a:t>contextos.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u="sng" dirty="0"/>
              <a:t>Planificar para potenciar el </a:t>
            </a:r>
            <a:r>
              <a:rPr lang="es-MX" sz="1600" b="1" u="sng" dirty="0" smtClean="0"/>
              <a:t>aprendizaje: </a:t>
            </a:r>
            <a:r>
              <a:rPr lang="es-MX" sz="1600" dirty="0"/>
              <a:t>Implica </a:t>
            </a:r>
            <a:r>
              <a:rPr lang="es-MX" sz="1600" dirty="0" smtClean="0"/>
              <a:t>organizar actividades </a:t>
            </a:r>
            <a:r>
              <a:rPr lang="es-MX" sz="1600" dirty="0"/>
              <a:t>de aprendizaje a partir de diferentes formas </a:t>
            </a:r>
            <a:r>
              <a:rPr lang="es-MX" sz="1600" dirty="0" smtClean="0"/>
              <a:t>de trabajo</a:t>
            </a:r>
            <a:r>
              <a:rPr lang="es-MX" sz="1600" dirty="0"/>
              <a:t>, como </a:t>
            </a:r>
            <a:r>
              <a:rPr lang="es-MX" sz="1600" dirty="0" smtClean="0"/>
              <a:t>situaciones y </a:t>
            </a:r>
            <a:r>
              <a:rPr lang="es-MX" sz="1600" dirty="0"/>
              <a:t>secuencias didácticas y proyectos, entre otras</a:t>
            </a:r>
            <a:r>
              <a:rPr lang="es-MX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u="sng" dirty="0"/>
              <a:t>Generar ambientes de </a:t>
            </a:r>
            <a:r>
              <a:rPr lang="es-MX" sz="1600" b="1" u="sng" dirty="0" smtClean="0"/>
              <a:t>aprendizaje: </a:t>
            </a:r>
            <a:r>
              <a:rPr lang="es-MX" sz="1600" dirty="0"/>
              <a:t>En su construcción destacan los siguientes aspectos:</a:t>
            </a:r>
          </a:p>
          <a:p>
            <a:pPr marL="342900" indent="-342900" algn="just">
              <a:buAutoNum type="arabicPeriod"/>
            </a:pPr>
            <a:r>
              <a:rPr lang="es-MX" sz="1600" dirty="0" smtClean="0"/>
              <a:t>La </a:t>
            </a:r>
            <a:r>
              <a:rPr lang="es-MX" sz="1600" dirty="0"/>
              <a:t>claridad respecto del aprendizaje que se espera logre el estudiante</a:t>
            </a:r>
            <a:r>
              <a:rPr lang="es-MX" sz="16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es-MX" sz="1600" dirty="0" smtClean="0"/>
              <a:t>El </a:t>
            </a:r>
            <a:r>
              <a:rPr lang="es-MX" sz="1600" dirty="0"/>
              <a:t>reconocimiento de los elementos del contexto: la historia del lugar, las </a:t>
            </a:r>
            <a:r>
              <a:rPr lang="es-MX" sz="1600" dirty="0" smtClean="0"/>
              <a:t>prácticas y </a:t>
            </a:r>
            <a:r>
              <a:rPr lang="es-MX" sz="1600" dirty="0"/>
              <a:t>costumbres, las tradiciones, </a:t>
            </a:r>
            <a:r>
              <a:rPr lang="es-MX" sz="1600" dirty="0" smtClean="0"/>
              <a:t>el carácter </a:t>
            </a:r>
            <a:r>
              <a:rPr lang="es-MX" sz="1600" dirty="0"/>
              <a:t>rural, semirural o urbano del lugar, el </a:t>
            </a:r>
            <a:r>
              <a:rPr lang="es-MX" sz="1600" dirty="0" smtClean="0"/>
              <a:t>clima, la </a:t>
            </a:r>
            <a:r>
              <a:rPr lang="es-MX" sz="1600" dirty="0"/>
              <a:t>flora y la fauna.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 smtClean="0"/>
              <a:t>La </a:t>
            </a:r>
            <a:r>
              <a:rPr lang="es-MX" sz="1600" dirty="0"/>
              <a:t>relevancia de los materiales educativos </a:t>
            </a:r>
            <a:r>
              <a:rPr lang="es-MX" sz="1600" dirty="0" smtClean="0"/>
              <a:t>impresos, audiovisuales </a:t>
            </a:r>
            <a:r>
              <a:rPr lang="es-MX" sz="1600" dirty="0"/>
              <a:t>y digitales.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 smtClean="0"/>
              <a:t>Las </a:t>
            </a:r>
            <a:r>
              <a:rPr lang="es-MX" sz="1600" dirty="0"/>
              <a:t>interacciones entre los estudiantes y el maestro.</a:t>
            </a:r>
            <a:endParaRPr lang="es-MX" sz="1600" b="1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u="sng" dirty="0"/>
              <a:t>Trabajar en </a:t>
            </a:r>
            <a:r>
              <a:rPr lang="es-MX" sz="1600" b="1" u="sng" dirty="0" smtClean="0"/>
              <a:t>colaboración para </a:t>
            </a:r>
            <a:r>
              <a:rPr lang="es-MX" sz="1600" b="1" u="sng" dirty="0"/>
              <a:t>construir el </a:t>
            </a:r>
            <a:r>
              <a:rPr lang="es-MX" sz="1600" b="1" u="sng" dirty="0" smtClean="0"/>
              <a:t>aprendizaje: </a:t>
            </a:r>
            <a:r>
              <a:rPr lang="es-MX" sz="1600" dirty="0"/>
              <a:t>El trabajo colaborativo alude a estudiantes y maestros, y orienta las acciones para </a:t>
            </a:r>
            <a:r>
              <a:rPr lang="es-MX" sz="1600" dirty="0" smtClean="0"/>
              <a:t>el descubrimiento</a:t>
            </a:r>
            <a:r>
              <a:rPr lang="es-MX" sz="1600" dirty="0"/>
              <a:t>, la búsqueda de soluciones, coincidencias y diferencias, con el </a:t>
            </a:r>
            <a:r>
              <a:rPr lang="es-MX" sz="1600" dirty="0" smtClean="0"/>
              <a:t>propósito de </a:t>
            </a:r>
            <a:r>
              <a:rPr lang="es-MX" sz="1600" dirty="0"/>
              <a:t>construir aprendizajes en colectivo.</a:t>
            </a:r>
            <a:endParaRPr lang="es-MX" sz="1600" b="1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b="1" dirty="0"/>
              <a:t>Poner énfasis en el desarrollo de </a:t>
            </a:r>
            <a:r>
              <a:rPr lang="es-MX" sz="1600" b="1" dirty="0" smtClean="0"/>
              <a:t>competencias, el </a:t>
            </a:r>
            <a:r>
              <a:rPr lang="es-MX" sz="1600" b="1" dirty="0"/>
              <a:t>logro de los Estándares </a:t>
            </a:r>
            <a:r>
              <a:rPr lang="es-MX" sz="1600" b="1" dirty="0" smtClean="0"/>
              <a:t>Curriculares y </a:t>
            </a:r>
            <a:r>
              <a:rPr lang="es-MX" sz="1600" b="1" dirty="0"/>
              <a:t>los aprendizajes </a:t>
            </a:r>
            <a:r>
              <a:rPr lang="es-MX" sz="1600" b="1" dirty="0" smtClean="0"/>
              <a:t>esperados:  </a:t>
            </a:r>
          </a:p>
          <a:p>
            <a:pPr algn="just"/>
            <a:r>
              <a:rPr lang="es-MX" sz="1600" dirty="0" smtClean="0"/>
              <a:t>Una </a:t>
            </a:r>
            <a:r>
              <a:rPr lang="es-MX" sz="1600" b="1" dirty="0"/>
              <a:t>competencia </a:t>
            </a:r>
            <a:r>
              <a:rPr lang="es-MX" sz="1600" dirty="0"/>
              <a:t>es la capacidad de responder a diferentes situaciones, e </a:t>
            </a:r>
            <a:r>
              <a:rPr lang="es-MX" sz="1600" dirty="0" smtClean="0"/>
              <a:t>implica habilidades </a:t>
            </a:r>
            <a:r>
              <a:rPr lang="es-MX" sz="1600" dirty="0"/>
              <a:t>con </a:t>
            </a:r>
            <a:r>
              <a:rPr lang="es-MX" sz="1600" dirty="0" smtClean="0"/>
              <a:t>conocimiento </a:t>
            </a:r>
            <a:r>
              <a:rPr lang="es-MX" sz="1600" dirty="0"/>
              <a:t>así como la valoración de </a:t>
            </a:r>
            <a:r>
              <a:rPr lang="es-MX" sz="1600" dirty="0" smtClean="0"/>
              <a:t>valores </a:t>
            </a:r>
            <a:r>
              <a:rPr lang="es-MX" sz="1600" dirty="0"/>
              <a:t>y </a:t>
            </a:r>
            <a:r>
              <a:rPr lang="es-MX" sz="1600" dirty="0" smtClean="0"/>
              <a:t>actitudes. Los </a:t>
            </a:r>
            <a:r>
              <a:rPr lang="es-MX" sz="1600" b="1" dirty="0"/>
              <a:t>Estándares Curriculares </a:t>
            </a:r>
            <a:r>
              <a:rPr lang="es-MX" sz="1600" dirty="0"/>
              <a:t>son descriptores de logro y definen aquello </a:t>
            </a:r>
            <a:r>
              <a:rPr lang="es-MX" sz="1600" dirty="0" smtClean="0"/>
              <a:t>que los </a:t>
            </a:r>
            <a:r>
              <a:rPr lang="es-MX" sz="1600" dirty="0"/>
              <a:t>alumnos demostrarán al concluir un periodo </a:t>
            </a:r>
            <a:r>
              <a:rPr lang="es-MX" sz="1600" dirty="0" smtClean="0"/>
              <a:t>escolar. </a:t>
            </a:r>
            <a:r>
              <a:rPr lang="es-MX" sz="1600" dirty="0"/>
              <a:t>Los </a:t>
            </a:r>
            <a:r>
              <a:rPr lang="es-MX" sz="1600" b="1" dirty="0"/>
              <a:t>aprendizajes esperados </a:t>
            </a:r>
            <a:r>
              <a:rPr lang="es-MX" sz="1600" dirty="0"/>
              <a:t>son indicadores de logro </a:t>
            </a:r>
            <a:r>
              <a:rPr lang="es-MX" sz="1600" dirty="0" smtClean="0"/>
              <a:t>que definen </a:t>
            </a:r>
            <a:r>
              <a:rPr lang="es-MX" sz="1600" dirty="0"/>
              <a:t>lo que se espera </a:t>
            </a:r>
            <a:r>
              <a:rPr lang="es-MX" sz="1600" dirty="0" smtClean="0"/>
              <a:t>de cada </a:t>
            </a:r>
            <a:r>
              <a:rPr lang="es-MX" sz="1600" dirty="0"/>
              <a:t>alumno en términos </a:t>
            </a:r>
            <a:r>
              <a:rPr lang="es-MX" sz="1600" dirty="0" smtClean="0"/>
              <a:t>de saber</a:t>
            </a:r>
            <a:r>
              <a:rPr lang="es-MX" sz="1600" dirty="0"/>
              <a:t>, saber hacer y saber </a:t>
            </a:r>
            <a:r>
              <a:rPr lang="es-MX" sz="1600" dirty="0" smtClean="0"/>
              <a:t>ser.</a:t>
            </a:r>
            <a:endParaRPr lang="es-MX" sz="1600" b="1" u="sng" dirty="0"/>
          </a:p>
        </p:txBody>
      </p:sp>
    </p:spTree>
    <p:extLst>
      <p:ext uri="{BB962C8B-B14F-4D97-AF65-F5344CB8AC3E}">
        <p14:creationId xmlns:p14="http://schemas.microsoft.com/office/powerpoint/2010/main" val="359830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1052736"/>
            <a:ext cx="7629333" cy="5256584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s-MX" sz="1200" b="1" u="sng" dirty="0" smtClean="0">
                <a:latin typeface="Arial" pitchFamily="34" charset="0"/>
                <a:cs typeface="Arial" pitchFamily="34" charset="0"/>
              </a:rPr>
              <a:t>* Usar materiales educativos para favorecer el aprendizaje: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 una escuela en la actualidad debe favorecer que la comunidad educativa, emplee diversos materiales para el aprendizaje permanente: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1. Acervos para la biblioteca escolar y de aula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2. Uso de las TIC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3. materiales y recursos educativos informáticos (objetos de aprendizaje, planea de clase, reactivos y plataformas tecnológicas)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u="sng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s-MX" sz="1200" b="1" u="sng" dirty="0" smtClean="0">
                <a:latin typeface="Arial" pitchFamily="34" charset="0"/>
                <a:cs typeface="Arial" pitchFamily="34" charset="0"/>
              </a:rPr>
              <a:t>Evaluar para aprender: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Proceso que permite obtener evidencias sobre los logros de los aprendizajes de los alumnos a lo largo de su formación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Dar a conocer la información a padres de familia, autoridades educativas.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Explicitar a los estudiantes formas en que pueden  superar sus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dificultades.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Tipos de evaluación:  </a:t>
            </a:r>
            <a:br>
              <a:rPr lang="es-MX" sz="1200" b="1" dirty="0" smtClean="0">
                <a:latin typeface="Arial" pitchFamily="34" charset="0"/>
                <a:cs typeface="Arial" pitchFamily="34" charset="0"/>
              </a:rPr>
            </a:b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Evaluaciones diagnosticas se dividen en formativas y sumativas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-Autoevaluación y la cohevaluación (entre los estudiantes).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>-Heteroevaluación dirigida y aplicada por el docente.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Ejemplos de evidencias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: rubricas, listas de cotejo, registro anecdótico, observación directa, producciones escritas y gráficas, proyectos colectivos, esquemas y mapas, portafolios, pruebas escritas u orales.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>
                <a:latin typeface="Arial" pitchFamily="34" charset="0"/>
                <a:cs typeface="Arial" pitchFamily="34" charset="0"/>
              </a:rPr>
              <a:t/>
            </a:r>
            <a:br>
              <a:rPr lang="es-MX" sz="1200" dirty="0">
                <a:latin typeface="Arial" pitchFamily="34" charset="0"/>
                <a:cs typeface="Arial" pitchFamily="34" charset="0"/>
              </a:rPr>
            </a:br>
            <a:r>
              <a:rPr lang="es-MX" sz="1200" b="1" u="sng" dirty="0" smtClean="0">
                <a:latin typeface="Arial" pitchFamily="34" charset="0"/>
                <a:cs typeface="Arial" pitchFamily="34" charset="0"/>
              </a:rPr>
              <a:t>*Favorecer la inclusión para atender a la diversidad: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l docente debe promover entre los estudiantes el reconocimiento de la pluralidad social, lingüística, cultura.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b="1" u="sng" dirty="0" smtClean="0">
                <a:latin typeface="Arial" pitchFamily="34" charset="0"/>
                <a:cs typeface="Arial" pitchFamily="34" charset="0"/>
              </a:rPr>
              <a:t>*incorporar temas de relevancia social: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se derivan de los retos de una sociedad, requiere que todos sus integrantes actúen con responsabilidad ante el medio natural y social, la vida y la salud, la diversidad social, cultural y lingüística.</a:t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r>
              <a:rPr lang="es-MX" sz="1200" dirty="0">
                <a:latin typeface="Arial" pitchFamily="34" charset="0"/>
                <a:cs typeface="Arial" pitchFamily="34" charset="0"/>
              </a:rPr>
              <a:t/>
            </a:r>
            <a:br>
              <a:rPr lang="es-MX" sz="1200" dirty="0">
                <a:latin typeface="Arial" pitchFamily="34" charset="0"/>
                <a:cs typeface="Arial" pitchFamily="34" charset="0"/>
              </a:rPr>
            </a:br>
            <a:r>
              <a:rPr lang="es-MX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1200" dirty="0" smtClean="0">
                <a:latin typeface="Arial" pitchFamily="34" charset="0"/>
                <a:cs typeface="Arial" pitchFamily="34" charset="0"/>
              </a:rPr>
            </a:b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Abrir llave"/>
          <p:cNvSpPr/>
          <p:nvPr/>
        </p:nvSpPr>
        <p:spPr>
          <a:xfrm>
            <a:off x="683568" y="216024"/>
            <a:ext cx="504056" cy="6453336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61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332</Words>
  <Application>Microsoft Office PowerPoint</Application>
  <PresentationFormat>Presentación en pantalla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* Usar materiales educativos para favorecer el aprendizaje:  una escuela en la actualidad debe favorecer que la comunidad educativa, emplee diversos materiales para el aprendizaje permanente: 1. Acervos para la biblioteca escolar y de aula 2. Uso de las TIC 3. materiales y recursos educativos informáticos (objetos de aprendizaje, planea de clase, reactivos y plataformas tecnológicas)  * Evaluar para aprender: Proceso que permite obtener evidencias sobre los logros de los aprendizajes de los alumnos a lo largo de su formación Dar a conocer la información a padres de familia, autoridades educativas. Explicitar a los estudiantes formas en que pueden  superar sus dificultades. Tipos de evaluación:   -Evaluaciones diagnosticas se dividen en formativas y sumativas -Autoevaluación y la cohevaluación (entre los estudiantes). -Heteroevaluación dirigida y aplicada por el docente. Ejemplos de evidencias: rubricas, listas de cotejo, registro anecdótico, observación directa, producciones escritas y gráficas, proyectos colectivos, esquemas y mapas, portafolios, pruebas escritas u orales.  *Favorecer la inclusión para atender a la diversidad: El docente debe promover entre los estudiantes el reconocimiento de la pluralidad social, lingüística, cultura.  *incorporar temas de relevancia social: se derivan de los retos de una sociedad, requiere que todos sus integrantes actúen con responsabilidad ante el medio natural y social, la vida y la salud, la diversidad social, cultural y lingüística.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Lucero</dc:creator>
  <cp:lastModifiedBy>ENEP</cp:lastModifiedBy>
  <cp:revision>5</cp:revision>
  <dcterms:created xsi:type="dcterms:W3CDTF">2015-02-09T15:13:16Z</dcterms:created>
  <dcterms:modified xsi:type="dcterms:W3CDTF">2015-02-09T16:01:23Z</dcterms:modified>
</cp:coreProperties>
</file>