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{skinny} jeans" pitchFamily="2" charset="0"/>
      <p:regular r:id="rId10"/>
    </p:embeddedFont>
  </p:embeddedFont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D545-BACC-4C52-9E0B-F94D0A5D0ABF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8FD6-E89B-46E3-96C3-D5CCFD2252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288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D545-BACC-4C52-9E0B-F94D0A5D0ABF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8FD6-E89B-46E3-96C3-D5CCFD2252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631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D545-BACC-4C52-9E0B-F94D0A5D0ABF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8FD6-E89B-46E3-96C3-D5CCFD2252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70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D545-BACC-4C52-9E0B-F94D0A5D0ABF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8FD6-E89B-46E3-96C3-D5CCFD2252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893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D545-BACC-4C52-9E0B-F94D0A5D0ABF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8FD6-E89B-46E3-96C3-D5CCFD2252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96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D545-BACC-4C52-9E0B-F94D0A5D0ABF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8FD6-E89B-46E3-96C3-D5CCFD2252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2390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D545-BACC-4C52-9E0B-F94D0A5D0ABF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8FD6-E89B-46E3-96C3-D5CCFD2252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124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D545-BACC-4C52-9E0B-F94D0A5D0ABF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8FD6-E89B-46E3-96C3-D5CCFD2252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984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D545-BACC-4C52-9E0B-F94D0A5D0ABF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8FD6-E89B-46E3-96C3-D5CCFD2252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15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D545-BACC-4C52-9E0B-F94D0A5D0ABF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8FD6-E89B-46E3-96C3-D5CCFD2252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54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D545-BACC-4C52-9E0B-F94D0A5D0ABF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8FD6-E89B-46E3-96C3-D5CCFD2252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980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8D545-BACC-4C52-9E0B-F94D0A5D0ABF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38FD6-E89B-46E3-96C3-D5CCFD2252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847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Escuela Normal de Educación Preescola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1" t="6977" r="20378" b="11628"/>
          <a:stretch/>
        </p:blipFill>
        <p:spPr bwMode="auto">
          <a:xfrm>
            <a:off x="76200" y="412674"/>
            <a:ext cx="1676400" cy="2133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182329" y="186813"/>
            <a:ext cx="826647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Escuela Normal de </a:t>
            </a:r>
          </a:p>
          <a:p>
            <a:pPr algn="ctr"/>
            <a:r>
              <a:rPr lang="es-ES" sz="5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Educación Preescolar del Estado</a:t>
            </a:r>
            <a:endParaRPr lang="es-ES" sz="5400" b="1" cap="none" spc="0" dirty="0">
              <a:ln w="12700">
                <a:solidFill>
                  <a:sysClr val="windowText" lastClr="000000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92394" y="35052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MODULO </a:t>
            </a:r>
            <a:r>
              <a:rPr lang="es-MX" sz="2400" b="1" dirty="0" smtClean="0"/>
              <a:t>1</a:t>
            </a:r>
          </a:p>
          <a:p>
            <a:pPr algn="ctr"/>
            <a:r>
              <a:rPr lang="es-MX" sz="2400" b="1" dirty="0" smtClean="0"/>
              <a:t>Unidad 1. </a:t>
            </a:r>
            <a:r>
              <a:rPr lang="es-MX" sz="2400" b="1" dirty="0"/>
              <a:t>Fundamentos generales del Plan de estudios 2011 de educación básica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127023" y="4800600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u="sng" dirty="0"/>
              <a:t>ACTIVIDAD </a:t>
            </a:r>
            <a:r>
              <a:rPr lang="es-MX" sz="2800" b="1" u="sng" dirty="0" smtClean="0"/>
              <a:t>#</a:t>
            </a:r>
            <a:r>
              <a:rPr lang="es-MX" sz="2800" b="1" u="sng" dirty="0"/>
              <a:t> </a:t>
            </a:r>
            <a:r>
              <a:rPr lang="es-MX" sz="2800" b="1" u="sng" dirty="0" smtClean="0"/>
              <a:t>2 Cuadro Sinóptico de los principios psicopedagógicos</a:t>
            </a:r>
            <a:endParaRPr lang="es-MX" sz="2800" u="sng" dirty="0"/>
          </a:p>
        </p:txBody>
      </p:sp>
      <p:sp>
        <p:nvSpPr>
          <p:cNvPr id="8" name="7 CuadroTexto"/>
          <p:cNvSpPr txBox="1"/>
          <p:nvPr/>
        </p:nvSpPr>
        <p:spPr>
          <a:xfrm>
            <a:off x="1066800" y="2920425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/>
              <a:t>Programa de Fortalecimiento Académico</a:t>
            </a:r>
            <a:endParaRPr lang="es-MX" sz="32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76200" y="6096000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ALUMNA: PAOLA MICHEL VÁSQUEZ RODRÍGUEZ					#20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314185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{skinny} jeans" pitchFamily="2" charset="0"/>
              </a:rPr>
              <a:t>CONCEPTOS PSICOPEDAGÓGICOS</a:t>
            </a:r>
            <a:endParaRPr lang="es-MX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{skinny} jeans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3400" y="2971800"/>
            <a:ext cx="8229600" cy="1905000"/>
          </a:xfrm>
          <a:solidFill>
            <a:srgbClr val="92D050"/>
          </a:solidFill>
          <a:ln>
            <a:solidFill>
              <a:schemeClr val="tx1"/>
            </a:solidFill>
            <a:prstDash val="lgDash"/>
          </a:ln>
        </p:spPr>
        <p:txBody>
          <a:bodyPr/>
          <a:lstStyle/>
          <a:p>
            <a:pPr marL="0" indent="0" algn="ctr">
              <a:buNone/>
            </a:pPr>
            <a:r>
              <a:rPr lang="es-MX" dirty="0" smtClean="0"/>
              <a:t>Este cuadro sinóptico se realizó para conocer los conceptos psicopedagógicos y sus características principales.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7675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 rot="16200000">
            <a:off x="-1277154" y="2526896"/>
            <a:ext cx="392590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Principios</a:t>
            </a:r>
          </a:p>
          <a:p>
            <a:pPr algn="ctr"/>
            <a:r>
              <a:rPr lang="es-MX" sz="2800" b="1" dirty="0" smtClean="0"/>
              <a:t>Psico</a:t>
            </a:r>
            <a:r>
              <a:rPr lang="es-MX" sz="2800" b="1" dirty="0"/>
              <a:t>p</a:t>
            </a:r>
            <a:r>
              <a:rPr lang="es-MX" sz="2800" b="1" dirty="0" smtClean="0"/>
              <a:t>edagógicos</a:t>
            </a:r>
          </a:p>
          <a:p>
            <a:pPr algn="ctr"/>
            <a:endParaRPr lang="es-MX" b="1" dirty="0"/>
          </a:p>
        </p:txBody>
      </p:sp>
      <p:sp>
        <p:nvSpPr>
          <p:cNvPr id="5" name="4 Abrir llave"/>
          <p:cNvSpPr/>
          <p:nvPr/>
        </p:nvSpPr>
        <p:spPr>
          <a:xfrm>
            <a:off x="1143000" y="76200"/>
            <a:ext cx="457200" cy="6553200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1371600" y="292199"/>
            <a:ext cx="1719418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M</a:t>
            </a:r>
            <a:r>
              <a:rPr lang="es-MX" b="1" dirty="0" smtClean="0"/>
              <a:t>etacognición</a:t>
            </a:r>
            <a:endParaRPr lang="es-MX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95733" y="1471880"/>
            <a:ext cx="1447800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</a:t>
            </a:r>
            <a:r>
              <a:rPr lang="es-MX" b="1" dirty="0" smtClean="0"/>
              <a:t>ognición</a:t>
            </a:r>
            <a:endParaRPr lang="es-MX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3666" y="2401669"/>
            <a:ext cx="1351934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Aprendizaje significativo</a:t>
            </a:r>
            <a:endParaRPr lang="es-MX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385121" y="3657600"/>
            <a:ext cx="1586679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M</a:t>
            </a:r>
            <a:r>
              <a:rPr lang="es-MX" b="1" dirty="0" smtClean="0"/>
              <a:t>etamemoria</a:t>
            </a:r>
            <a:endParaRPr lang="es-MX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1391266" y="4736068"/>
            <a:ext cx="1552268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Conocimiento</a:t>
            </a:r>
            <a:endParaRPr lang="es-MX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391265" y="6019800"/>
            <a:ext cx="183986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s-MX" b="1" dirty="0" smtClean="0"/>
              <a:t>Autorregulación</a:t>
            </a:r>
            <a:endParaRPr lang="es-MX" b="1" dirty="0"/>
          </a:p>
        </p:txBody>
      </p:sp>
      <p:sp>
        <p:nvSpPr>
          <p:cNvPr id="12" name="11 Abrir llave"/>
          <p:cNvSpPr/>
          <p:nvPr/>
        </p:nvSpPr>
        <p:spPr>
          <a:xfrm>
            <a:off x="2998839" y="76199"/>
            <a:ext cx="464575" cy="954107"/>
          </a:xfrm>
          <a:prstGeom prst="leftBrace">
            <a:avLst>
              <a:gd name="adj1" fmla="val 8333"/>
              <a:gd name="adj2" fmla="val 51760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Rectángulo"/>
          <p:cNvSpPr/>
          <p:nvPr/>
        </p:nvSpPr>
        <p:spPr>
          <a:xfrm>
            <a:off x="3366320" y="76200"/>
            <a:ext cx="35193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/>
              <a:t>La metacognición es el conocimiento que tenemos de nuestras operaciones mentales: qué son, cómo se realizan, cuándo hay que usar una u </a:t>
            </a:r>
            <a:r>
              <a:rPr lang="es-MX" sz="1400" dirty="0" smtClean="0"/>
              <a:t>otra</a:t>
            </a:r>
            <a:r>
              <a:rPr lang="es-MX" sz="1400" dirty="0"/>
              <a:t>.</a:t>
            </a:r>
          </a:p>
        </p:txBody>
      </p:sp>
      <p:sp>
        <p:nvSpPr>
          <p:cNvPr id="15" name="14 Abrir llave"/>
          <p:cNvSpPr/>
          <p:nvPr/>
        </p:nvSpPr>
        <p:spPr>
          <a:xfrm>
            <a:off x="6824816" y="76200"/>
            <a:ext cx="494071" cy="788432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7132689" y="152400"/>
            <a:ext cx="17366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/>
              <a:t>-metamemoria</a:t>
            </a:r>
          </a:p>
          <a:p>
            <a:r>
              <a:rPr lang="es-MX" sz="1400" dirty="0" smtClean="0"/>
              <a:t>-metaatención</a:t>
            </a:r>
          </a:p>
          <a:p>
            <a:r>
              <a:rPr lang="es-MX" sz="1400" dirty="0"/>
              <a:t>-</a:t>
            </a:r>
            <a:r>
              <a:rPr lang="es-MX" sz="1400" dirty="0" smtClean="0"/>
              <a:t>metacomprensión</a:t>
            </a:r>
            <a:endParaRPr lang="es-MX" sz="1400" dirty="0"/>
          </a:p>
        </p:txBody>
      </p:sp>
      <p:sp>
        <p:nvSpPr>
          <p:cNvPr id="17" name="16 Abrir llave"/>
          <p:cNvSpPr/>
          <p:nvPr/>
        </p:nvSpPr>
        <p:spPr>
          <a:xfrm>
            <a:off x="2981634" y="1179493"/>
            <a:ext cx="464575" cy="954107"/>
          </a:xfrm>
          <a:prstGeom prst="leftBrace">
            <a:avLst>
              <a:gd name="adj1" fmla="val 8333"/>
              <a:gd name="adj2" fmla="val 51760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CuadroTexto"/>
          <p:cNvSpPr txBox="1"/>
          <p:nvPr/>
        </p:nvSpPr>
        <p:spPr>
          <a:xfrm>
            <a:off x="3366318" y="1263134"/>
            <a:ext cx="55029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La facultad de un ser vivo para procesar información a partir de la percepción, el conocimiento adquirido por medio de una experiencia que le permite valorar la información.</a:t>
            </a:r>
            <a:endParaRPr lang="es-MX" sz="1400" dirty="0"/>
          </a:p>
        </p:txBody>
      </p:sp>
      <p:sp>
        <p:nvSpPr>
          <p:cNvPr id="19" name="18 Abrir llave"/>
          <p:cNvSpPr/>
          <p:nvPr/>
        </p:nvSpPr>
        <p:spPr>
          <a:xfrm>
            <a:off x="2960740" y="2247780"/>
            <a:ext cx="464575" cy="954107"/>
          </a:xfrm>
          <a:prstGeom prst="leftBrace">
            <a:avLst>
              <a:gd name="adj1" fmla="val 8333"/>
              <a:gd name="adj2" fmla="val 51760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CuadroTexto"/>
          <p:cNvSpPr txBox="1"/>
          <p:nvPr/>
        </p:nvSpPr>
        <p:spPr>
          <a:xfrm>
            <a:off x="3167217" y="2322493"/>
            <a:ext cx="48423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C</a:t>
            </a:r>
            <a:r>
              <a:rPr lang="es-MX" sz="1400" dirty="0" smtClean="0"/>
              <a:t>uando </a:t>
            </a:r>
            <a:r>
              <a:rPr lang="es-MX" sz="1400" dirty="0"/>
              <a:t>el estudiante construye nuevos conocimientos a partir de los ya adquiridos y los construye porque están interesados en hacerlo.</a:t>
            </a:r>
          </a:p>
          <a:p>
            <a:endParaRPr lang="es-MX" sz="1400" dirty="0"/>
          </a:p>
        </p:txBody>
      </p:sp>
      <p:sp>
        <p:nvSpPr>
          <p:cNvPr id="21" name="20 Abrir llave"/>
          <p:cNvSpPr/>
          <p:nvPr/>
        </p:nvSpPr>
        <p:spPr>
          <a:xfrm>
            <a:off x="2964428" y="3365212"/>
            <a:ext cx="464575" cy="954107"/>
          </a:xfrm>
          <a:prstGeom prst="leftBrace">
            <a:avLst>
              <a:gd name="adj1" fmla="val 8333"/>
              <a:gd name="adj2" fmla="val 51760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CuadroTexto"/>
          <p:cNvSpPr txBox="1"/>
          <p:nvPr/>
        </p:nvSpPr>
        <p:spPr>
          <a:xfrm>
            <a:off x="3228667" y="3472933"/>
            <a:ext cx="37055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Conocemos nuestra memoria y cómo trabaja, hace referencia al conocimiento que tenemos de nuestra memoria .</a:t>
            </a:r>
            <a:endParaRPr lang="es-MX" sz="1400" dirty="0"/>
          </a:p>
        </p:txBody>
      </p:sp>
      <p:sp>
        <p:nvSpPr>
          <p:cNvPr id="23" name="22 Abrir llave"/>
          <p:cNvSpPr/>
          <p:nvPr/>
        </p:nvSpPr>
        <p:spPr>
          <a:xfrm>
            <a:off x="6885653" y="3411800"/>
            <a:ext cx="494071" cy="788432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23 Rectángulo"/>
          <p:cNvSpPr/>
          <p:nvPr/>
        </p:nvSpPr>
        <p:spPr>
          <a:xfrm>
            <a:off x="7285089" y="3352800"/>
            <a:ext cx="17366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/>
              <a:t>-Intensidad</a:t>
            </a:r>
          </a:p>
          <a:p>
            <a:r>
              <a:rPr lang="es-MX" sz="1400" dirty="0" smtClean="0"/>
              <a:t>-repetición</a:t>
            </a:r>
          </a:p>
          <a:p>
            <a:r>
              <a:rPr lang="es-MX" sz="1400" dirty="0" smtClean="0"/>
              <a:t>-Asociación</a:t>
            </a:r>
          </a:p>
          <a:p>
            <a:r>
              <a:rPr lang="es-MX" sz="1400" dirty="0" smtClean="0"/>
              <a:t>-Descanso</a:t>
            </a:r>
          </a:p>
        </p:txBody>
      </p:sp>
      <p:sp>
        <p:nvSpPr>
          <p:cNvPr id="25" name="24 Abrir llave"/>
          <p:cNvSpPr/>
          <p:nvPr/>
        </p:nvSpPr>
        <p:spPr>
          <a:xfrm>
            <a:off x="3116828" y="5727412"/>
            <a:ext cx="464575" cy="954107"/>
          </a:xfrm>
          <a:prstGeom prst="leftBrace">
            <a:avLst>
              <a:gd name="adj1" fmla="val 8333"/>
              <a:gd name="adj2" fmla="val 51760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Abrir llave"/>
          <p:cNvSpPr/>
          <p:nvPr/>
        </p:nvSpPr>
        <p:spPr>
          <a:xfrm>
            <a:off x="2998839" y="4443680"/>
            <a:ext cx="464575" cy="966520"/>
          </a:xfrm>
          <a:prstGeom prst="leftBrace">
            <a:avLst>
              <a:gd name="adj1" fmla="val 8333"/>
              <a:gd name="adj2" fmla="val 51760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CuadroTexto"/>
          <p:cNvSpPr txBox="1"/>
          <p:nvPr/>
        </p:nvSpPr>
        <p:spPr>
          <a:xfrm>
            <a:off x="3272299" y="4551402"/>
            <a:ext cx="55970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Conjunto de representaciones que tiene un sujeto almacenadas en la memoria a través de un sistema de códigos o formatos de representación adquirido, manipulado y utilizado para diferentes fines.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3366318" y="5835134"/>
            <a:ext cx="57776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/>
              <a:t>El </a:t>
            </a:r>
            <a:r>
              <a:rPr lang="es-MX" sz="1400" dirty="0"/>
              <a:t>aprendizaje es un participante intencional y activo, capaz de iniciar y dirigir su propio aprendizaje. Puede comprobar si las estrategias utilizadas fueron las adecuadas.</a:t>
            </a:r>
          </a:p>
        </p:txBody>
      </p:sp>
    </p:spTree>
    <p:extLst>
      <p:ext uri="{BB962C8B-B14F-4D97-AF65-F5344CB8AC3E}">
        <p14:creationId xmlns:p14="http://schemas.microsoft.com/office/powerpoint/2010/main" val="237048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1143000"/>
          </a:xfrm>
        </p:spPr>
        <p:txBody>
          <a:bodyPr/>
          <a:lstStyle/>
          <a:p>
            <a:r>
              <a:rPr lang="es-MX" b="1" dirty="0" smtClean="0">
                <a:latin typeface="{skinny} jeans" pitchFamily="2" charset="0"/>
              </a:rPr>
              <a:t>CONCLUSIÓN</a:t>
            </a:r>
            <a:endParaRPr lang="es-MX" b="1" dirty="0">
              <a:latin typeface="{skinny} jeans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2209800"/>
          </a:xfrm>
          <a:solidFill>
            <a:srgbClr val="92D050"/>
          </a:solidFill>
          <a:ln>
            <a:solidFill>
              <a:schemeClr val="tx1"/>
            </a:solidFill>
            <a:prstDash val="dashDot"/>
          </a:ln>
        </p:spPr>
        <p:txBody>
          <a:bodyPr/>
          <a:lstStyle/>
          <a:p>
            <a:pPr marL="0" indent="0" algn="ctr">
              <a:buNone/>
            </a:pPr>
            <a:r>
              <a:rPr lang="es-MX" dirty="0"/>
              <a:t>E</a:t>
            </a:r>
            <a:r>
              <a:rPr lang="es-MX" dirty="0" smtClean="0"/>
              <a:t>ste cuadro sinóptico sirvió para conocer cuales son los conceptos y de que trata cada uno y como lo podemos relacionar con el aprendizaje significativo de los niños.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4020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265</Words>
  <Application>Microsoft Office PowerPoint</Application>
  <PresentationFormat>Presentación en pantalla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{skinny} jeans</vt:lpstr>
      <vt:lpstr>Tema de Office</vt:lpstr>
      <vt:lpstr>Presentación de PowerPoint</vt:lpstr>
      <vt:lpstr>CONCEPTOS PSICOPEDAGÓGICOS</vt:lpstr>
      <vt:lpstr>Presentación de PowerPoint</vt:lpstr>
      <vt:lpstr>CONCLUSIÓN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Vasquez</dc:creator>
  <cp:lastModifiedBy>Paola Vasquez</cp:lastModifiedBy>
  <cp:revision>7</cp:revision>
  <dcterms:created xsi:type="dcterms:W3CDTF">2015-02-10T15:00:32Z</dcterms:created>
  <dcterms:modified xsi:type="dcterms:W3CDTF">2015-02-10T16:28:40Z</dcterms:modified>
</cp:coreProperties>
</file>