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9" r:id="rId3"/>
    <p:sldId id="260" r:id="rId4"/>
    <p:sldId id="261" r:id="rId5"/>
    <p:sldId id="262" r:id="rId6"/>
    <p:sldId id="263" r:id="rId7"/>
    <p:sldId id="264" r:id="rId8"/>
    <p:sldId id="265" r:id="rId9"/>
  </p:sldIdLst>
  <p:sldSz cx="9144000" cy="6858000" type="screen4x3"/>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99FF"/>
    <a:srgbClr val="FFFF66"/>
    <a:srgbClr val="CC00CC"/>
    <a:srgbClr val="CC0000"/>
    <a:srgbClr val="996633"/>
    <a:srgbClr val="CC0099"/>
    <a:srgbClr val="00FFFF"/>
    <a:srgbClr val="FF0066"/>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4931" autoAdjust="0"/>
    <p:restoredTop sz="94660"/>
  </p:normalViewPr>
  <p:slideViewPr>
    <p:cSldViewPr>
      <p:cViewPr varScale="1">
        <p:scale>
          <a:sx n="68" d="100"/>
          <a:sy n="68" d="100"/>
        </p:scale>
        <p:origin x="-600"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MX"/>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MX"/>
          </a:p>
        </p:txBody>
      </p:sp>
      <p:sp>
        <p:nvSpPr>
          <p:cNvPr id="4" name="3 Marcador de fecha"/>
          <p:cNvSpPr>
            <a:spLocks noGrp="1"/>
          </p:cNvSpPr>
          <p:nvPr>
            <p:ph type="dt" sz="half" idx="10"/>
          </p:nvPr>
        </p:nvSpPr>
        <p:spPr/>
        <p:txBody>
          <a:bodyPr/>
          <a:lstStyle/>
          <a:p>
            <a:fld id="{AC23B2B1-ABCB-47BA-857D-EFBD27BA9D91}" type="datetimeFigureOut">
              <a:rPr lang="es-MX" smtClean="0"/>
              <a:t>10/02/2015</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C2A6D46D-48BC-46DF-8462-D6F38BD567A5}" type="slidenum">
              <a:rPr lang="es-MX" smtClean="0"/>
              <a:t>‹Nº›</a:t>
            </a:fld>
            <a:endParaRPr lang="es-MX"/>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AC23B2B1-ABCB-47BA-857D-EFBD27BA9D91}" type="datetimeFigureOut">
              <a:rPr lang="es-MX" smtClean="0"/>
              <a:t>10/02/2015</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C2A6D46D-48BC-46DF-8462-D6F38BD567A5}" type="slidenum">
              <a:rPr lang="es-MX" smtClean="0"/>
              <a:t>‹Nº›</a:t>
            </a:fld>
            <a:endParaRPr lang="es-MX"/>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AC23B2B1-ABCB-47BA-857D-EFBD27BA9D91}" type="datetimeFigureOut">
              <a:rPr lang="es-MX" smtClean="0"/>
              <a:t>10/02/2015</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C2A6D46D-48BC-46DF-8462-D6F38BD567A5}" type="slidenum">
              <a:rPr lang="es-MX" smtClean="0"/>
              <a:t>‹Nº›</a:t>
            </a:fld>
            <a:endParaRPr lang="es-MX"/>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AC23B2B1-ABCB-47BA-857D-EFBD27BA9D91}" type="datetimeFigureOut">
              <a:rPr lang="es-MX" smtClean="0"/>
              <a:t>10/02/2015</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C2A6D46D-48BC-46DF-8462-D6F38BD567A5}" type="slidenum">
              <a:rPr lang="es-MX" smtClean="0"/>
              <a:t>‹Nº›</a:t>
            </a:fld>
            <a:endParaRPr lang="es-MX"/>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AC23B2B1-ABCB-47BA-857D-EFBD27BA9D91}" type="datetimeFigureOut">
              <a:rPr lang="es-MX" smtClean="0"/>
              <a:t>10/02/2015</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C2A6D46D-48BC-46DF-8462-D6F38BD567A5}" type="slidenum">
              <a:rPr lang="es-MX" smtClean="0"/>
              <a:t>‹Nº›</a:t>
            </a:fld>
            <a:endParaRPr lang="es-MX"/>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fecha"/>
          <p:cNvSpPr>
            <a:spLocks noGrp="1"/>
          </p:cNvSpPr>
          <p:nvPr>
            <p:ph type="dt" sz="half" idx="10"/>
          </p:nvPr>
        </p:nvSpPr>
        <p:spPr/>
        <p:txBody>
          <a:bodyPr/>
          <a:lstStyle/>
          <a:p>
            <a:fld id="{AC23B2B1-ABCB-47BA-857D-EFBD27BA9D91}" type="datetimeFigureOut">
              <a:rPr lang="es-MX" smtClean="0"/>
              <a:t>10/02/2015</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C2A6D46D-48BC-46DF-8462-D6F38BD567A5}" type="slidenum">
              <a:rPr lang="es-MX" smtClean="0"/>
              <a:t>‹Nº›</a:t>
            </a:fld>
            <a:endParaRPr lang="es-MX"/>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7" name="6 Marcador de fecha"/>
          <p:cNvSpPr>
            <a:spLocks noGrp="1"/>
          </p:cNvSpPr>
          <p:nvPr>
            <p:ph type="dt" sz="half" idx="10"/>
          </p:nvPr>
        </p:nvSpPr>
        <p:spPr/>
        <p:txBody>
          <a:bodyPr/>
          <a:lstStyle/>
          <a:p>
            <a:fld id="{AC23B2B1-ABCB-47BA-857D-EFBD27BA9D91}" type="datetimeFigureOut">
              <a:rPr lang="es-MX" smtClean="0"/>
              <a:t>10/02/2015</a:t>
            </a:fld>
            <a:endParaRPr lang="es-MX"/>
          </a:p>
        </p:txBody>
      </p:sp>
      <p:sp>
        <p:nvSpPr>
          <p:cNvPr id="8" name="7 Marcador de pie de página"/>
          <p:cNvSpPr>
            <a:spLocks noGrp="1"/>
          </p:cNvSpPr>
          <p:nvPr>
            <p:ph type="ftr" sz="quarter" idx="11"/>
          </p:nvPr>
        </p:nvSpPr>
        <p:spPr/>
        <p:txBody>
          <a:bodyPr/>
          <a:lstStyle/>
          <a:p>
            <a:endParaRPr lang="es-MX"/>
          </a:p>
        </p:txBody>
      </p:sp>
      <p:sp>
        <p:nvSpPr>
          <p:cNvPr id="9" name="8 Marcador de número de diapositiva"/>
          <p:cNvSpPr>
            <a:spLocks noGrp="1"/>
          </p:cNvSpPr>
          <p:nvPr>
            <p:ph type="sldNum" sz="quarter" idx="12"/>
          </p:nvPr>
        </p:nvSpPr>
        <p:spPr/>
        <p:txBody>
          <a:bodyPr/>
          <a:lstStyle/>
          <a:p>
            <a:fld id="{C2A6D46D-48BC-46DF-8462-D6F38BD567A5}" type="slidenum">
              <a:rPr lang="es-MX" smtClean="0"/>
              <a:t>‹Nº›</a:t>
            </a:fld>
            <a:endParaRPr lang="es-MX"/>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fecha"/>
          <p:cNvSpPr>
            <a:spLocks noGrp="1"/>
          </p:cNvSpPr>
          <p:nvPr>
            <p:ph type="dt" sz="half" idx="10"/>
          </p:nvPr>
        </p:nvSpPr>
        <p:spPr/>
        <p:txBody>
          <a:bodyPr/>
          <a:lstStyle/>
          <a:p>
            <a:fld id="{AC23B2B1-ABCB-47BA-857D-EFBD27BA9D91}" type="datetimeFigureOut">
              <a:rPr lang="es-MX" smtClean="0"/>
              <a:t>10/02/2015</a:t>
            </a:fld>
            <a:endParaRPr lang="es-MX"/>
          </a:p>
        </p:txBody>
      </p:sp>
      <p:sp>
        <p:nvSpPr>
          <p:cNvPr id="4" name="3 Marcador de pie de página"/>
          <p:cNvSpPr>
            <a:spLocks noGrp="1"/>
          </p:cNvSpPr>
          <p:nvPr>
            <p:ph type="ftr" sz="quarter" idx="11"/>
          </p:nvPr>
        </p:nvSpPr>
        <p:spPr/>
        <p:txBody>
          <a:bodyPr/>
          <a:lstStyle/>
          <a:p>
            <a:endParaRPr lang="es-MX"/>
          </a:p>
        </p:txBody>
      </p:sp>
      <p:sp>
        <p:nvSpPr>
          <p:cNvPr id="5" name="4 Marcador de número de diapositiva"/>
          <p:cNvSpPr>
            <a:spLocks noGrp="1"/>
          </p:cNvSpPr>
          <p:nvPr>
            <p:ph type="sldNum" sz="quarter" idx="12"/>
          </p:nvPr>
        </p:nvSpPr>
        <p:spPr/>
        <p:txBody>
          <a:bodyPr/>
          <a:lstStyle/>
          <a:p>
            <a:fld id="{C2A6D46D-48BC-46DF-8462-D6F38BD567A5}" type="slidenum">
              <a:rPr lang="es-MX" smtClean="0"/>
              <a:t>‹Nº›</a:t>
            </a:fld>
            <a:endParaRPr lang="es-MX"/>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AC23B2B1-ABCB-47BA-857D-EFBD27BA9D91}" type="datetimeFigureOut">
              <a:rPr lang="es-MX" smtClean="0"/>
              <a:t>10/02/2015</a:t>
            </a:fld>
            <a:endParaRPr lang="es-MX"/>
          </a:p>
        </p:txBody>
      </p:sp>
      <p:sp>
        <p:nvSpPr>
          <p:cNvPr id="3" name="2 Marcador de pie de página"/>
          <p:cNvSpPr>
            <a:spLocks noGrp="1"/>
          </p:cNvSpPr>
          <p:nvPr>
            <p:ph type="ftr" sz="quarter" idx="11"/>
          </p:nvPr>
        </p:nvSpPr>
        <p:spPr/>
        <p:txBody>
          <a:bodyPr/>
          <a:lstStyle/>
          <a:p>
            <a:endParaRPr lang="es-MX"/>
          </a:p>
        </p:txBody>
      </p:sp>
      <p:sp>
        <p:nvSpPr>
          <p:cNvPr id="4" name="3 Marcador de número de diapositiva"/>
          <p:cNvSpPr>
            <a:spLocks noGrp="1"/>
          </p:cNvSpPr>
          <p:nvPr>
            <p:ph type="sldNum" sz="quarter" idx="12"/>
          </p:nvPr>
        </p:nvSpPr>
        <p:spPr/>
        <p:txBody>
          <a:bodyPr/>
          <a:lstStyle/>
          <a:p>
            <a:fld id="{C2A6D46D-48BC-46DF-8462-D6F38BD567A5}" type="slidenum">
              <a:rPr lang="es-MX" smtClean="0"/>
              <a:t>‹Nº›</a:t>
            </a:fld>
            <a:endParaRPr lang="es-MX"/>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MX"/>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AC23B2B1-ABCB-47BA-857D-EFBD27BA9D91}" type="datetimeFigureOut">
              <a:rPr lang="es-MX" smtClean="0"/>
              <a:t>10/02/2015</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C2A6D46D-48BC-46DF-8462-D6F38BD567A5}" type="slidenum">
              <a:rPr lang="es-MX" smtClean="0"/>
              <a:t>‹Nº›</a:t>
            </a:fld>
            <a:endParaRPr lang="es-MX"/>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MX"/>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AC23B2B1-ABCB-47BA-857D-EFBD27BA9D91}" type="datetimeFigureOut">
              <a:rPr lang="es-MX" smtClean="0"/>
              <a:t>10/02/2015</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C2A6D46D-48BC-46DF-8462-D6F38BD567A5}" type="slidenum">
              <a:rPr lang="es-MX" smtClean="0"/>
              <a:t>‹Nº›</a:t>
            </a:fld>
            <a:endParaRPr lang="es-MX"/>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C23B2B1-ABCB-47BA-857D-EFBD27BA9D91}" type="datetimeFigureOut">
              <a:rPr lang="es-MX" smtClean="0"/>
              <a:t>10/02/2015</a:t>
            </a:fld>
            <a:endParaRPr lang="es-MX"/>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2A6D46D-48BC-46DF-8462-D6F38BD567A5}" type="slidenum">
              <a:rPr lang="es-MX" smtClean="0"/>
              <a:t>‹Nº›</a:t>
            </a:fld>
            <a:endParaRPr lang="es-MX"/>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ChangeArrowheads="1"/>
          </p:cNvSpPr>
          <p:nvPr/>
        </p:nvSpPr>
        <p:spPr bwMode="auto">
          <a:xfrm>
            <a:off x="285720" y="214290"/>
            <a:ext cx="8501122" cy="635798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lang="es-MX" sz="2400" dirty="0" smtClean="0">
                <a:latin typeface="Comic Sans MS" pitchFamily="66" charset="0"/>
                <a:cs typeface="Arial" pitchFamily="34" charset="0"/>
              </a:rPr>
              <a:t>Escuela Normal de educación preescolar</a:t>
            </a:r>
          </a:p>
          <a:p>
            <a:pPr marL="0" marR="0" lvl="0" indent="0" algn="ctr" defTabSz="914400" rtl="0" eaLnBrk="0" fontAlgn="base" latinLnBrk="0" hangingPunct="0">
              <a:lnSpc>
                <a:spcPct val="100000"/>
              </a:lnSpc>
              <a:spcBef>
                <a:spcPct val="0"/>
              </a:spcBef>
              <a:spcAft>
                <a:spcPct val="0"/>
              </a:spcAft>
              <a:buClrTx/>
              <a:buSzTx/>
              <a:buFontTx/>
              <a:buNone/>
              <a:tabLst/>
            </a:pPr>
            <a:endParaRPr lang="es-MX" sz="2400" dirty="0">
              <a:latin typeface="Comic Sans MS" pitchFamily="66"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lang="es-MX" sz="2400" dirty="0" smtClean="0">
                <a:latin typeface="Comic Sans MS" pitchFamily="66" charset="0"/>
                <a:cs typeface="Arial" pitchFamily="34" charset="0"/>
              </a:rPr>
              <a:t>}</a:t>
            </a:r>
          </a:p>
          <a:p>
            <a:pPr marL="0" marR="0" lvl="0" indent="0" algn="ctr" defTabSz="914400" rtl="0" eaLnBrk="0" fontAlgn="base" latinLnBrk="0" hangingPunct="0">
              <a:lnSpc>
                <a:spcPct val="100000"/>
              </a:lnSpc>
              <a:spcBef>
                <a:spcPct val="0"/>
              </a:spcBef>
              <a:spcAft>
                <a:spcPct val="0"/>
              </a:spcAft>
              <a:buClrTx/>
              <a:buSzTx/>
              <a:buFontTx/>
              <a:buNone/>
              <a:tabLst/>
            </a:pPr>
            <a:endParaRPr lang="es-MX" sz="2400" dirty="0">
              <a:latin typeface="Comic Sans MS" pitchFamily="66"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lang="es-MX" sz="2400" dirty="0" smtClean="0">
              <a:latin typeface="Comic Sans MS" pitchFamily="66"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lang="es-MX" sz="2400" dirty="0">
              <a:latin typeface="Comic Sans MS" pitchFamily="66"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lang="es-MX" sz="2400" dirty="0" smtClean="0">
              <a:latin typeface="Comic Sans MS" pitchFamily="66"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lang="es-MX" sz="2400" dirty="0" smtClean="0">
                <a:latin typeface="Comic Sans MS" pitchFamily="66" charset="0"/>
                <a:cs typeface="Arial" pitchFamily="34" charset="0"/>
              </a:rPr>
              <a:t>Alumna: Martha Karina Zavala Cerda</a:t>
            </a:r>
          </a:p>
          <a:p>
            <a:pPr marL="0" marR="0" lvl="0" indent="0" algn="ctr" defTabSz="914400" rtl="0" eaLnBrk="0" fontAlgn="base" latinLnBrk="0" hangingPunct="0">
              <a:lnSpc>
                <a:spcPct val="100000"/>
              </a:lnSpc>
              <a:spcBef>
                <a:spcPct val="0"/>
              </a:spcBef>
              <a:spcAft>
                <a:spcPct val="0"/>
              </a:spcAft>
              <a:buClrTx/>
              <a:buSzTx/>
              <a:buFontTx/>
              <a:buNone/>
              <a:tabLst/>
            </a:pPr>
            <a:endParaRPr lang="es-MX" sz="2400" dirty="0" smtClean="0">
              <a:latin typeface="Comic Sans MS" pitchFamily="66"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lang="es-MX" sz="2400" b="1" dirty="0" smtClean="0">
                <a:latin typeface="Comic Sans MS" pitchFamily="66" charset="0"/>
                <a:cs typeface="Arial" pitchFamily="34" charset="0"/>
              </a:rPr>
              <a:t>Principios pedagógicos del plan de estudios de educación básica 2011.</a:t>
            </a:r>
          </a:p>
          <a:p>
            <a:pPr marL="0" marR="0" lvl="0" indent="0" algn="ctr" defTabSz="914400" rtl="0" eaLnBrk="0" fontAlgn="base" latinLnBrk="0" hangingPunct="0">
              <a:lnSpc>
                <a:spcPct val="100000"/>
              </a:lnSpc>
              <a:spcBef>
                <a:spcPct val="0"/>
              </a:spcBef>
              <a:spcAft>
                <a:spcPct val="0"/>
              </a:spcAft>
              <a:buClrTx/>
              <a:buSzTx/>
              <a:buFontTx/>
              <a:buNone/>
              <a:tabLst/>
            </a:pPr>
            <a:endParaRPr lang="es-MX" sz="2400" dirty="0" smtClean="0">
              <a:latin typeface="Comic Sans MS" pitchFamily="66"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lang="es-MX" sz="2400" dirty="0" smtClean="0">
                <a:latin typeface="Comic Sans MS" pitchFamily="66" charset="0"/>
                <a:cs typeface="Arial" pitchFamily="34" charset="0"/>
              </a:rPr>
              <a:t>Grupo: 4° C  </a:t>
            </a:r>
          </a:p>
          <a:p>
            <a:pPr marL="0" marR="0" lvl="0" indent="0" algn="ctr" defTabSz="914400" rtl="0" eaLnBrk="0" fontAlgn="base" latinLnBrk="0" hangingPunct="0">
              <a:lnSpc>
                <a:spcPct val="100000"/>
              </a:lnSpc>
              <a:spcBef>
                <a:spcPct val="0"/>
              </a:spcBef>
              <a:spcAft>
                <a:spcPct val="0"/>
              </a:spcAft>
              <a:buClrTx/>
              <a:buSzTx/>
              <a:buFontTx/>
              <a:buNone/>
              <a:tabLst/>
            </a:pPr>
            <a:endParaRPr lang="es-MX" sz="2400" dirty="0" smtClean="0">
              <a:latin typeface="Comic Sans MS" pitchFamily="66"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lang="es-MX" dirty="0" smtClean="0">
                <a:latin typeface="Comic Sans MS" pitchFamily="66" charset="0"/>
                <a:cs typeface="Arial" pitchFamily="34" charset="0"/>
              </a:rPr>
              <a:t>Saltillo, Coahuila de Zaragoza		13 Febrero 2015</a:t>
            </a:r>
            <a:endParaRPr lang="es-MX" dirty="0">
              <a:latin typeface="Comic Sans MS" pitchFamily="66"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lang="es-MX" sz="2400" dirty="0" smtClean="0">
              <a:latin typeface="Comic Sans MS" pitchFamily="66"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es-MX" sz="2400" b="0" i="0" u="none" strike="noStrike" cap="none" normalizeH="0" baseline="0" dirty="0" smtClean="0">
              <a:ln>
                <a:noFill/>
              </a:ln>
              <a:solidFill>
                <a:schemeClr val="tx1"/>
              </a:solidFill>
              <a:effectLst/>
              <a:latin typeface="Comic Sans MS" pitchFamily="66" charset="0"/>
              <a:cs typeface="Arial" pitchFamily="34" charset="0"/>
            </a:endParaRPr>
          </a:p>
        </p:txBody>
      </p:sp>
      <p:pic>
        <p:nvPicPr>
          <p:cNvPr id="2049" name="Imagen 1" descr="http://web.sec-coahuila.gob.mx/cidies/BIBLIOTECA_DIGITAL%5CDB%5CL%5CLOGOENEP.GIF"/>
          <p:cNvPicPr>
            <a:picLocks noChangeAspect="1" noChangeArrowheads="1"/>
          </p:cNvPicPr>
          <p:nvPr/>
        </p:nvPicPr>
        <p:blipFill>
          <a:blip r:embed="rId2"/>
          <a:srcRect/>
          <a:stretch>
            <a:fillRect/>
          </a:stretch>
        </p:blipFill>
        <p:spPr bwMode="auto">
          <a:xfrm>
            <a:off x="3000364" y="928670"/>
            <a:ext cx="2443163" cy="1812925"/>
          </a:xfrm>
          <a:prstGeom prst="rect">
            <a:avLst/>
          </a:prstGeom>
          <a:noFill/>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uadroTexto 4"/>
          <p:cNvSpPr txBox="1"/>
          <p:nvPr/>
        </p:nvSpPr>
        <p:spPr>
          <a:xfrm>
            <a:off x="428596" y="142852"/>
            <a:ext cx="7801004" cy="919401"/>
          </a:xfrm>
          <a:prstGeom prst="roundRect">
            <a:avLst/>
          </a:prstGeom>
          <a:ln/>
        </p:spPr>
        <p:style>
          <a:lnRef idx="2">
            <a:schemeClr val="dk1"/>
          </a:lnRef>
          <a:fillRef idx="1">
            <a:schemeClr val="lt1"/>
          </a:fillRef>
          <a:effectRef idx="0">
            <a:schemeClr val="dk1"/>
          </a:effectRef>
          <a:fontRef idx="minor">
            <a:schemeClr val="dk1"/>
          </a:fontRef>
        </p:style>
        <p:txBody>
          <a:bodyPr wrap="square" rtlCol="0">
            <a:spAutoFit/>
          </a:bodyPr>
          <a:lstStyle/>
          <a:p>
            <a:pPr marL="285750" indent="-285750">
              <a:buClr>
                <a:schemeClr val="tx1"/>
              </a:buClr>
              <a:buFont typeface="Arial" pitchFamily="34" charset="0"/>
              <a:buChar char="•"/>
            </a:pPr>
            <a:r>
              <a:rPr lang="es-MX" sz="1200" b="1" dirty="0">
                <a:latin typeface="Comic Sans MS" pitchFamily="66" charset="0"/>
                <a:cs typeface="Arial" panose="020B0604020202020204" pitchFamily="34" charset="0"/>
              </a:rPr>
              <a:t>INTRODUCCIÓN</a:t>
            </a:r>
            <a:r>
              <a:rPr lang="es-MX" sz="1200" b="1" dirty="0" smtClean="0">
                <a:latin typeface="Comic Sans MS" pitchFamily="66" charset="0"/>
                <a:cs typeface="Arial" panose="020B0604020202020204" pitchFamily="34" charset="0"/>
              </a:rPr>
              <a:t>: El siguiente cuadro sinóptico presenta los Principios pedagógicos del plan de estudios de educación básica 2011, en donde se rescataron las palabras clave de cada uno de ellos y su contenido de forma breve para entenderlos de mejor manera.</a:t>
            </a:r>
            <a:r>
              <a:rPr lang="es-MX" sz="1200" b="1" dirty="0">
                <a:latin typeface="Comic Sans MS" pitchFamily="66" charset="0"/>
              </a:rPr>
              <a:t/>
            </a:r>
            <a:br>
              <a:rPr lang="es-MX" sz="1200" b="1" dirty="0">
                <a:latin typeface="Comic Sans MS" pitchFamily="66" charset="0"/>
              </a:rPr>
            </a:br>
            <a:endParaRPr lang="es-MX" sz="1200" b="1" dirty="0">
              <a:latin typeface="Comic Sans MS" pitchFamily="66" charset="0"/>
            </a:endParaRPr>
          </a:p>
        </p:txBody>
      </p:sp>
      <p:sp>
        <p:nvSpPr>
          <p:cNvPr id="4" name="Rectángulo redondeado 3"/>
          <p:cNvSpPr/>
          <p:nvPr/>
        </p:nvSpPr>
        <p:spPr>
          <a:xfrm>
            <a:off x="2101243" y="1142985"/>
            <a:ext cx="5113963" cy="759902"/>
          </a:xfrm>
          <a:prstGeom prst="roundRect">
            <a:avLst/>
          </a:prstGeom>
          <a:ln w="38100">
            <a:solidFill>
              <a:srgbClr val="FF0066"/>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s-MX" b="1" dirty="0">
                <a:latin typeface="Comic Sans MS" pitchFamily="66" charset="0"/>
                <a:cs typeface="Arial" panose="020B0604020202020204" pitchFamily="34" charset="0"/>
              </a:rPr>
              <a:t>Principios pedagógicos del Plan de Estudios 2011 de Educación Básica </a:t>
            </a:r>
          </a:p>
        </p:txBody>
      </p:sp>
      <p:sp>
        <p:nvSpPr>
          <p:cNvPr id="6" name="Rectángulo redondeado 5"/>
          <p:cNvSpPr/>
          <p:nvPr/>
        </p:nvSpPr>
        <p:spPr>
          <a:xfrm>
            <a:off x="522964" y="3054289"/>
            <a:ext cx="2267210" cy="1428628"/>
          </a:xfrm>
          <a:prstGeom prst="roundRect">
            <a:avLst/>
          </a:prstGeom>
          <a:ln w="38100">
            <a:solidFill>
              <a:srgbClr val="FF0066"/>
            </a:solidFill>
          </a:ln>
        </p:spPr>
        <p:style>
          <a:lnRef idx="2">
            <a:schemeClr val="accent4"/>
          </a:lnRef>
          <a:fillRef idx="1">
            <a:schemeClr val="lt1"/>
          </a:fillRef>
          <a:effectRef idx="0">
            <a:schemeClr val="accent4"/>
          </a:effectRef>
          <a:fontRef idx="minor">
            <a:schemeClr val="dk1"/>
          </a:fontRef>
        </p:style>
        <p:txBody>
          <a:bodyPr rtlCol="0" anchor="ctr"/>
          <a:lstStyle/>
          <a:p>
            <a:pPr algn="ctr"/>
            <a:r>
              <a:rPr lang="es-MX" sz="1400" b="1" dirty="0">
                <a:latin typeface="Comic Sans MS" pitchFamily="66" charset="0"/>
              </a:rPr>
              <a:t>1°Centrar la atención en los estudiantes y en sus procesos de aprendizaje.</a:t>
            </a:r>
            <a:endParaRPr lang="es-MX" sz="1400" dirty="0">
              <a:latin typeface="Comic Sans MS" pitchFamily="66" charset="0"/>
            </a:endParaRPr>
          </a:p>
        </p:txBody>
      </p:sp>
      <p:sp>
        <p:nvSpPr>
          <p:cNvPr id="8" name="Rectángulo 7"/>
          <p:cNvSpPr/>
          <p:nvPr/>
        </p:nvSpPr>
        <p:spPr>
          <a:xfrm>
            <a:off x="3773467" y="3210119"/>
            <a:ext cx="1728592" cy="1116967"/>
          </a:xfrm>
          <a:prstGeom prst="roundRect">
            <a:avLst/>
          </a:prstGeom>
          <a:ln w="28575">
            <a:solidFill>
              <a:srgbClr val="FF0066"/>
            </a:solidFill>
          </a:ln>
        </p:spPr>
        <p:style>
          <a:lnRef idx="2">
            <a:schemeClr val="accent5"/>
          </a:lnRef>
          <a:fillRef idx="1">
            <a:schemeClr val="lt1"/>
          </a:fillRef>
          <a:effectRef idx="0">
            <a:schemeClr val="accent5"/>
          </a:effectRef>
          <a:fontRef idx="minor">
            <a:schemeClr val="dk1"/>
          </a:fontRef>
        </p:style>
        <p:txBody>
          <a:bodyPr rtlCol="0" anchor="ctr"/>
          <a:lstStyle/>
          <a:p>
            <a:pPr marL="285750" indent="-285750">
              <a:buFont typeface="Courier New" panose="02070309020205020404" pitchFamily="49" charset="0"/>
              <a:buChar char="o"/>
            </a:pPr>
            <a:r>
              <a:rPr lang="es-MX" sz="1400" dirty="0" smtClean="0">
                <a:latin typeface="Comic Sans MS" pitchFamily="66" charset="0"/>
              </a:rPr>
              <a:t>Diseñar</a:t>
            </a:r>
          </a:p>
          <a:p>
            <a:pPr marL="285750" indent="-285750">
              <a:buFont typeface="Courier New" panose="02070309020205020404" pitchFamily="49" charset="0"/>
              <a:buChar char="o"/>
            </a:pPr>
            <a:r>
              <a:rPr lang="es-MX" sz="1400" dirty="0" smtClean="0">
                <a:latin typeface="Comic Sans MS" pitchFamily="66" charset="0"/>
              </a:rPr>
              <a:t>Reconocer</a:t>
            </a:r>
          </a:p>
          <a:p>
            <a:pPr marL="285750" indent="-285750">
              <a:buFont typeface="Courier New" panose="02070309020205020404" pitchFamily="49" charset="0"/>
              <a:buChar char="o"/>
            </a:pPr>
            <a:r>
              <a:rPr lang="es-MX" sz="1400" dirty="0" smtClean="0">
                <a:latin typeface="Comic Sans MS" pitchFamily="66" charset="0"/>
              </a:rPr>
              <a:t>Involucrar</a:t>
            </a:r>
            <a:endParaRPr lang="es-MX" sz="1400" dirty="0">
              <a:latin typeface="Comic Sans MS" pitchFamily="66" charset="0"/>
            </a:endParaRPr>
          </a:p>
        </p:txBody>
      </p:sp>
      <p:cxnSp>
        <p:nvCxnSpPr>
          <p:cNvPr id="12" name="Conector recto 11"/>
          <p:cNvCxnSpPr/>
          <p:nvPr/>
        </p:nvCxnSpPr>
        <p:spPr>
          <a:xfrm>
            <a:off x="2790174" y="3768603"/>
            <a:ext cx="983293" cy="0"/>
          </a:xfrm>
          <a:prstGeom prst="line">
            <a:avLst/>
          </a:prstGeom>
          <a:ln/>
        </p:spPr>
        <p:style>
          <a:lnRef idx="1">
            <a:schemeClr val="dk1"/>
          </a:lnRef>
          <a:fillRef idx="0">
            <a:schemeClr val="dk1"/>
          </a:fillRef>
          <a:effectRef idx="0">
            <a:schemeClr val="dk1"/>
          </a:effectRef>
          <a:fontRef idx="minor">
            <a:schemeClr val="tx1"/>
          </a:fontRef>
        </p:style>
      </p:cxnSp>
      <p:cxnSp>
        <p:nvCxnSpPr>
          <p:cNvPr id="21" name="Conector recto 20"/>
          <p:cNvCxnSpPr/>
          <p:nvPr/>
        </p:nvCxnSpPr>
        <p:spPr>
          <a:xfrm>
            <a:off x="5502059" y="3622869"/>
            <a:ext cx="807929" cy="10098"/>
          </a:xfrm>
          <a:prstGeom prst="line">
            <a:avLst/>
          </a:prstGeom>
          <a:ln/>
        </p:spPr>
        <p:style>
          <a:lnRef idx="1">
            <a:schemeClr val="dk1"/>
          </a:lnRef>
          <a:fillRef idx="0">
            <a:schemeClr val="dk1"/>
          </a:fillRef>
          <a:effectRef idx="0">
            <a:schemeClr val="dk1"/>
          </a:effectRef>
          <a:fontRef idx="minor">
            <a:schemeClr val="tx1"/>
          </a:fontRef>
        </p:style>
      </p:cxnSp>
      <p:sp>
        <p:nvSpPr>
          <p:cNvPr id="23" name="Rectángulo 22"/>
          <p:cNvSpPr/>
          <p:nvPr/>
        </p:nvSpPr>
        <p:spPr>
          <a:xfrm>
            <a:off x="6059467" y="2199205"/>
            <a:ext cx="2530259" cy="2421497"/>
          </a:xfrm>
          <a:prstGeom prst="roundRect">
            <a:avLst/>
          </a:prstGeom>
          <a:ln w="38100">
            <a:solidFill>
              <a:srgbClr val="FF0066"/>
            </a:solidFill>
          </a:ln>
        </p:spPr>
        <p:style>
          <a:lnRef idx="2">
            <a:schemeClr val="accent2"/>
          </a:lnRef>
          <a:fillRef idx="1">
            <a:schemeClr val="lt1"/>
          </a:fillRef>
          <a:effectRef idx="0">
            <a:schemeClr val="accent2"/>
          </a:effectRef>
          <a:fontRef idx="minor">
            <a:schemeClr val="dk1"/>
          </a:fontRef>
        </p:style>
        <p:txBody>
          <a:bodyPr rtlCol="0" anchor="ctr"/>
          <a:lstStyle/>
          <a:p>
            <a:pPr algn="ctr"/>
            <a:r>
              <a:rPr lang="es-MX" sz="1400" dirty="0">
                <a:latin typeface="Comic Sans MS" pitchFamily="66" charset="0"/>
              </a:rPr>
              <a:t>B</a:t>
            </a:r>
            <a:r>
              <a:rPr lang="es-MX" sz="1400" dirty="0" smtClean="0">
                <a:latin typeface="Comic Sans MS" pitchFamily="66" charset="0"/>
              </a:rPr>
              <a:t>rinda </a:t>
            </a:r>
            <a:r>
              <a:rPr lang="es-MX" sz="1400" dirty="0">
                <a:latin typeface="Comic Sans MS" pitchFamily="66" charset="0"/>
              </a:rPr>
              <a:t>oportunidades para que los alumnos actúen como exploradores del mundo, estimulen su análisis crítico, propongan acciones de cambio y su eventual puesta en práctica.</a:t>
            </a:r>
          </a:p>
        </p:txBody>
      </p:sp>
      <p:sp>
        <p:nvSpPr>
          <p:cNvPr id="22" name="Rectángulo redondeado 21"/>
          <p:cNvSpPr/>
          <p:nvPr/>
        </p:nvSpPr>
        <p:spPr>
          <a:xfrm>
            <a:off x="475990" y="5112492"/>
            <a:ext cx="1778696" cy="951978"/>
          </a:xfrm>
          <a:prstGeom prst="roundRect">
            <a:avLst/>
          </a:prstGeom>
          <a:ln w="38100">
            <a:solidFill>
              <a:srgbClr val="FFFF00"/>
            </a:solidFill>
          </a:ln>
        </p:spPr>
        <p:style>
          <a:lnRef idx="2">
            <a:schemeClr val="accent4"/>
          </a:lnRef>
          <a:fillRef idx="1">
            <a:schemeClr val="lt1"/>
          </a:fillRef>
          <a:effectRef idx="0">
            <a:schemeClr val="accent4"/>
          </a:effectRef>
          <a:fontRef idx="minor">
            <a:schemeClr val="dk1"/>
          </a:fontRef>
        </p:style>
        <p:txBody>
          <a:bodyPr rtlCol="0" anchor="ctr"/>
          <a:lstStyle/>
          <a:p>
            <a:pPr algn="ctr"/>
            <a:r>
              <a:rPr lang="es-MX" sz="1400" b="1" dirty="0">
                <a:latin typeface="Comic Sans MS" pitchFamily="66" charset="0"/>
              </a:rPr>
              <a:t>2° Planificar para potenciar el aprendizaje.</a:t>
            </a:r>
            <a:endParaRPr lang="es-MX" sz="1400" dirty="0">
              <a:latin typeface="Comic Sans MS" pitchFamily="66" charset="0"/>
            </a:endParaRPr>
          </a:p>
        </p:txBody>
      </p:sp>
      <p:sp>
        <p:nvSpPr>
          <p:cNvPr id="25" name="Rectángulo 24"/>
          <p:cNvSpPr/>
          <p:nvPr/>
        </p:nvSpPr>
        <p:spPr>
          <a:xfrm>
            <a:off x="2746332" y="5019899"/>
            <a:ext cx="1728592" cy="1116967"/>
          </a:xfrm>
          <a:prstGeom prst="roundRect">
            <a:avLst/>
          </a:prstGeom>
          <a:ln w="28575">
            <a:solidFill>
              <a:srgbClr val="FFFF00"/>
            </a:solidFill>
          </a:ln>
        </p:spPr>
        <p:style>
          <a:lnRef idx="2">
            <a:schemeClr val="accent5"/>
          </a:lnRef>
          <a:fillRef idx="1">
            <a:schemeClr val="lt1"/>
          </a:fillRef>
          <a:effectRef idx="0">
            <a:schemeClr val="accent5"/>
          </a:effectRef>
          <a:fontRef idx="minor">
            <a:schemeClr val="dk1"/>
          </a:fontRef>
        </p:style>
        <p:txBody>
          <a:bodyPr rtlCol="0" anchor="ctr"/>
          <a:lstStyle/>
          <a:p>
            <a:pPr marL="285750" indent="-285750">
              <a:buFont typeface="Courier New" panose="02070309020205020404" pitchFamily="49" charset="0"/>
              <a:buChar char="o"/>
            </a:pPr>
            <a:r>
              <a:rPr lang="es-MX" sz="1400" dirty="0" smtClean="0">
                <a:latin typeface="Comic Sans MS" pitchFamily="66" charset="0"/>
              </a:rPr>
              <a:t>Planificar</a:t>
            </a:r>
          </a:p>
          <a:p>
            <a:pPr marL="285750" indent="-285750">
              <a:buFont typeface="Courier New" panose="02070309020205020404" pitchFamily="49" charset="0"/>
              <a:buChar char="o"/>
            </a:pPr>
            <a:r>
              <a:rPr lang="es-MX" sz="1400" dirty="0" smtClean="0">
                <a:latin typeface="Comic Sans MS" pitchFamily="66" charset="0"/>
              </a:rPr>
              <a:t>Estrategias didácticas</a:t>
            </a:r>
          </a:p>
          <a:p>
            <a:pPr marL="285750" indent="-285750">
              <a:buFont typeface="Courier New" panose="02070309020205020404" pitchFamily="49" charset="0"/>
              <a:buChar char="o"/>
            </a:pPr>
            <a:r>
              <a:rPr lang="es-MX" sz="1400" dirty="0" smtClean="0">
                <a:latin typeface="Comic Sans MS" pitchFamily="66" charset="0"/>
              </a:rPr>
              <a:t>Evaluación</a:t>
            </a:r>
            <a:endParaRPr lang="es-MX" sz="1400" dirty="0">
              <a:latin typeface="Comic Sans MS" pitchFamily="66" charset="0"/>
            </a:endParaRPr>
          </a:p>
        </p:txBody>
      </p:sp>
      <p:cxnSp>
        <p:nvCxnSpPr>
          <p:cNvPr id="27" name="Conector recto 26"/>
          <p:cNvCxnSpPr/>
          <p:nvPr/>
        </p:nvCxnSpPr>
        <p:spPr>
          <a:xfrm flipV="1">
            <a:off x="2254686" y="5578383"/>
            <a:ext cx="491646" cy="10098"/>
          </a:xfrm>
          <a:prstGeom prst="line">
            <a:avLst/>
          </a:prstGeom>
          <a:ln/>
        </p:spPr>
        <p:style>
          <a:lnRef idx="1">
            <a:schemeClr val="dk1"/>
          </a:lnRef>
          <a:fillRef idx="0">
            <a:schemeClr val="dk1"/>
          </a:fillRef>
          <a:effectRef idx="0">
            <a:schemeClr val="dk1"/>
          </a:effectRef>
          <a:fontRef idx="minor">
            <a:schemeClr val="tx1"/>
          </a:fontRef>
        </p:style>
      </p:cxnSp>
      <p:cxnSp>
        <p:nvCxnSpPr>
          <p:cNvPr id="28" name="Conector recto 27"/>
          <p:cNvCxnSpPr/>
          <p:nvPr/>
        </p:nvCxnSpPr>
        <p:spPr>
          <a:xfrm>
            <a:off x="4443610" y="5578383"/>
            <a:ext cx="807929" cy="10098"/>
          </a:xfrm>
          <a:prstGeom prst="line">
            <a:avLst/>
          </a:prstGeom>
          <a:ln/>
        </p:spPr>
        <p:style>
          <a:lnRef idx="1">
            <a:schemeClr val="dk1"/>
          </a:lnRef>
          <a:fillRef idx="0">
            <a:schemeClr val="dk1"/>
          </a:fillRef>
          <a:effectRef idx="0">
            <a:schemeClr val="dk1"/>
          </a:effectRef>
          <a:fontRef idx="minor">
            <a:schemeClr val="tx1"/>
          </a:fontRef>
        </p:style>
      </p:cxnSp>
      <p:sp>
        <p:nvSpPr>
          <p:cNvPr id="29" name="Rectángulo 28"/>
          <p:cNvSpPr/>
          <p:nvPr/>
        </p:nvSpPr>
        <p:spPr>
          <a:xfrm>
            <a:off x="5251539" y="4734837"/>
            <a:ext cx="3839227" cy="2013737"/>
          </a:xfrm>
          <a:prstGeom prst="roundRect">
            <a:avLst/>
          </a:prstGeom>
          <a:ln w="38100">
            <a:solidFill>
              <a:srgbClr val="FFFF00"/>
            </a:solidFill>
          </a:ln>
        </p:spPr>
        <p:style>
          <a:lnRef idx="2">
            <a:schemeClr val="accent2"/>
          </a:lnRef>
          <a:fillRef idx="1">
            <a:schemeClr val="lt1"/>
          </a:fillRef>
          <a:effectRef idx="0">
            <a:schemeClr val="accent2"/>
          </a:effectRef>
          <a:fontRef idx="minor">
            <a:schemeClr val="dk1"/>
          </a:fontRef>
        </p:style>
        <p:txBody>
          <a:bodyPr rtlCol="0" anchor="ctr"/>
          <a:lstStyle/>
          <a:p>
            <a:pPr algn="ctr"/>
            <a:r>
              <a:rPr lang="es-MX" sz="1400" dirty="0" smtClean="0">
                <a:latin typeface="Comic Sans MS" pitchFamily="66" charset="0"/>
              </a:rPr>
              <a:t>Por medio de ella que se llevarán a cabo las estrategias didácticas a usar con el grupo, las competencias que se necesitan reforzar y los aprendizajes esperados que el niño favorecerá, ubicando cada aspecto según sus necesidades e intereses.</a:t>
            </a:r>
            <a:endParaRPr lang="es-MX" sz="1400" dirty="0">
              <a:latin typeface="Comic Sans MS" pitchFamily="66" charset="0"/>
            </a:endParaRPr>
          </a:p>
        </p:txBody>
      </p:sp>
    </p:spTree>
    <p:extLst>
      <p:ext uri="{BB962C8B-B14F-4D97-AF65-F5344CB8AC3E}">
        <p14:creationId xmlns:p14="http://schemas.microsoft.com/office/powerpoint/2010/main" xmlns="" val="19402665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upo 24"/>
          <p:cNvGrpSpPr/>
          <p:nvPr/>
        </p:nvGrpSpPr>
        <p:grpSpPr>
          <a:xfrm>
            <a:off x="491647" y="221494"/>
            <a:ext cx="7773966" cy="3598944"/>
            <a:chOff x="491647" y="221494"/>
            <a:chExt cx="7773966" cy="3598944"/>
          </a:xfrm>
        </p:grpSpPr>
        <p:sp>
          <p:nvSpPr>
            <p:cNvPr id="6" name="Rectángulo redondeado 5"/>
            <p:cNvSpPr/>
            <p:nvPr/>
          </p:nvSpPr>
          <p:spPr>
            <a:xfrm>
              <a:off x="491647" y="1496527"/>
              <a:ext cx="1778696" cy="951978"/>
            </a:xfrm>
            <a:prstGeom prst="roundRect">
              <a:avLst/>
            </a:prstGeom>
            <a:ln w="38100">
              <a:solidFill>
                <a:srgbClr val="92D050"/>
              </a:solidFill>
            </a:ln>
          </p:spPr>
          <p:style>
            <a:lnRef idx="2">
              <a:schemeClr val="accent4"/>
            </a:lnRef>
            <a:fillRef idx="1">
              <a:schemeClr val="lt1"/>
            </a:fillRef>
            <a:effectRef idx="0">
              <a:schemeClr val="accent4"/>
            </a:effectRef>
            <a:fontRef idx="minor">
              <a:schemeClr val="dk1"/>
            </a:fontRef>
          </p:style>
          <p:txBody>
            <a:bodyPr rtlCol="0" anchor="ctr"/>
            <a:lstStyle/>
            <a:p>
              <a:pPr algn="ctr"/>
              <a:r>
                <a:rPr lang="es-MX" sz="1400" b="1" dirty="0">
                  <a:latin typeface="Comic Sans MS" pitchFamily="66" charset="0"/>
                </a:rPr>
                <a:t>3° Evaluar para aprender.</a:t>
              </a:r>
              <a:endParaRPr lang="es-MX" sz="1400" dirty="0">
                <a:latin typeface="Comic Sans MS" pitchFamily="66" charset="0"/>
              </a:endParaRPr>
            </a:p>
          </p:txBody>
        </p:sp>
        <p:sp>
          <p:nvSpPr>
            <p:cNvPr id="8" name="Rectángulo 7"/>
            <p:cNvSpPr/>
            <p:nvPr/>
          </p:nvSpPr>
          <p:spPr>
            <a:xfrm>
              <a:off x="2903690" y="1151731"/>
              <a:ext cx="1947797" cy="1641571"/>
            </a:xfrm>
            <a:prstGeom prst="roundRect">
              <a:avLst/>
            </a:prstGeom>
            <a:ln w="28575">
              <a:solidFill>
                <a:srgbClr val="92D050"/>
              </a:solidFill>
            </a:ln>
          </p:spPr>
          <p:style>
            <a:lnRef idx="2">
              <a:schemeClr val="accent5"/>
            </a:lnRef>
            <a:fillRef idx="1">
              <a:schemeClr val="lt1"/>
            </a:fillRef>
            <a:effectRef idx="0">
              <a:schemeClr val="accent5"/>
            </a:effectRef>
            <a:fontRef idx="minor">
              <a:schemeClr val="dk1"/>
            </a:fontRef>
          </p:style>
          <p:txBody>
            <a:bodyPr rtlCol="0" anchor="ctr"/>
            <a:lstStyle/>
            <a:p>
              <a:pPr marL="285750" indent="-285750">
                <a:buFont typeface="Courier New" panose="02070309020205020404" pitchFamily="49" charset="0"/>
                <a:buChar char="o"/>
              </a:pPr>
              <a:r>
                <a:rPr lang="es-MX" sz="1400" dirty="0">
                  <a:latin typeface="Comic Sans MS" pitchFamily="66" charset="0"/>
                </a:rPr>
                <a:t>Seguimiento de aprendizaje</a:t>
              </a:r>
            </a:p>
            <a:p>
              <a:pPr marL="285750" indent="-285750">
                <a:buFont typeface="Courier New" panose="02070309020205020404" pitchFamily="49" charset="0"/>
                <a:buChar char="o"/>
              </a:pPr>
              <a:r>
                <a:rPr lang="es-MX" sz="1400" dirty="0">
                  <a:latin typeface="Comic Sans MS" pitchFamily="66" charset="0"/>
                </a:rPr>
                <a:t>Evidencias</a:t>
              </a:r>
            </a:p>
            <a:p>
              <a:pPr marL="285750" indent="-285750">
                <a:buFont typeface="Courier New" panose="02070309020205020404" pitchFamily="49" charset="0"/>
                <a:buChar char="o"/>
              </a:pPr>
              <a:r>
                <a:rPr lang="es-MX" sz="1400" dirty="0">
                  <a:latin typeface="Comic Sans MS" pitchFamily="66" charset="0"/>
                </a:rPr>
                <a:t>Autoevaluación</a:t>
              </a:r>
            </a:p>
            <a:p>
              <a:pPr marL="285750" indent="-285750">
                <a:buFont typeface="Courier New" panose="02070309020205020404" pitchFamily="49" charset="0"/>
                <a:buChar char="o"/>
              </a:pPr>
              <a:r>
                <a:rPr lang="es-MX" sz="1400" dirty="0">
                  <a:latin typeface="Comic Sans MS" pitchFamily="66" charset="0"/>
                </a:rPr>
                <a:t>Co-evaluación</a:t>
              </a:r>
            </a:p>
          </p:txBody>
        </p:sp>
        <p:cxnSp>
          <p:nvCxnSpPr>
            <p:cNvPr id="12" name="Conector recto 11"/>
            <p:cNvCxnSpPr>
              <a:stCxn id="6" idx="3"/>
              <a:endCxn id="8" idx="1"/>
            </p:cNvCxnSpPr>
            <p:nvPr/>
          </p:nvCxnSpPr>
          <p:spPr>
            <a:xfrm>
              <a:off x="2270343" y="1972516"/>
              <a:ext cx="633347" cy="1"/>
            </a:xfrm>
            <a:prstGeom prst="line">
              <a:avLst/>
            </a:prstGeom>
            <a:ln w="19050">
              <a:solidFill>
                <a:schemeClr val="tx1"/>
              </a:solidFill>
            </a:ln>
          </p:spPr>
          <p:style>
            <a:lnRef idx="1">
              <a:schemeClr val="dk1"/>
            </a:lnRef>
            <a:fillRef idx="0">
              <a:schemeClr val="dk1"/>
            </a:fillRef>
            <a:effectRef idx="0">
              <a:schemeClr val="dk1"/>
            </a:effectRef>
            <a:fontRef idx="minor">
              <a:schemeClr val="tx1"/>
            </a:fontRef>
          </p:style>
        </p:cxnSp>
        <p:cxnSp>
          <p:nvCxnSpPr>
            <p:cNvPr id="21" name="Conector recto 20"/>
            <p:cNvCxnSpPr>
              <a:stCxn id="8" idx="3"/>
            </p:cNvCxnSpPr>
            <p:nvPr/>
          </p:nvCxnSpPr>
          <p:spPr>
            <a:xfrm flipV="1">
              <a:off x="4851487" y="1972516"/>
              <a:ext cx="658399" cy="1"/>
            </a:xfrm>
            <a:prstGeom prst="line">
              <a:avLst/>
            </a:prstGeom>
            <a:ln w="19050">
              <a:solidFill>
                <a:schemeClr val="tx1"/>
              </a:solidFill>
            </a:ln>
          </p:spPr>
          <p:style>
            <a:lnRef idx="1">
              <a:schemeClr val="dk1"/>
            </a:lnRef>
            <a:fillRef idx="0">
              <a:schemeClr val="dk1"/>
            </a:fillRef>
            <a:effectRef idx="0">
              <a:schemeClr val="dk1"/>
            </a:effectRef>
            <a:fontRef idx="minor">
              <a:schemeClr val="tx1"/>
            </a:fontRef>
          </p:style>
        </p:cxnSp>
        <p:sp>
          <p:nvSpPr>
            <p:cNvPr id="23" name="Rectángulo 22"/>
            <p:cNvSpPr/>
            <p:nvPr/>
          </p:nvSpPr>
          <p:spPr>
            <a:xfrm>
              <a:off x="5509886" y="221494"/>
              <a:ext cx="2755727" cy="3598944"/>
            </a:xfrm>
            <a:prstGeom prst="roundRect">
              <a:avLst/>
            </a:prstGeom>
            <a:ln w="38100">
              <a:solidFill>
                <a:srgbClr val="92D050"/>
              </a:solidFill>
            </a:ln>
          </p:spPr>
          <p:style>
            <a:lnRef idx="2">
              <a:schemeClr val="accent2"/>
            </a:lnRef>
            <a:fillRef idx="1">
              <a:schemeClr val="lt1"/>
            </a:fillRef>
            <a:effectRef idx="0">
              <a:schemeClr val="accent2"/>
            </a:effectRef>
            <a:fontRef idx="minor">
              <a:schemeClr val="dk1"/>
            </a:fontRef>
          </p:style>
          <p:txBody>
            <a:bodyPr rtlCol="0" anchor="ctr"/>
            <a:lstStyle/>
            <a:p>
              <a:pPr algn="ctr"/>
              <a:r>
                <a:rPr lang="es-MX" sz="1400" dirty="0">
                  <a:latin typeface="Comic Sans MS" pitchFamily="66" charset="0"/>
                </a:rPr>
                <a:t>El maestro es el encargado de evaluar los alumnos, lo lleva a cabo mediante la obtención e interpretación de evidencias, permitiendo identificar logros y factores que influyen o dificultan el aprendizaje de los estudiantes, para brindarles retroalimentación y generar oportunidades de aprendizaje. </a:t>
              </a:r>
            </a:p>
          </p:txBody>
        </p:sp>
      </p:grpSp>
      <p:grpSp>
        <p:nvGrpSpPr>
          <p:cNvPr id="3" name="Grupo 47"/>
          <p:cNvGrpSpPr/>
          <p:nvPr/>
        </p:nvGrpSpPr>
        <p:grpSpPr>
          <a:xfrm>
            <a:off x="258743" y="4786322"/>
            <a:ext cx="3741753" cy="1601952"/>
            <a:chOff x="221165" y="4185073"/>
            <a:chExt cx="3741753" cy="1601952"/>
          </a:xfrm>
        </p:grpSpPr>
        <p:sp>
          <p:nvSpPr>
            <p:cNvPr id="27" name="Rectángulo redondeado 26"/>
            <p:cNvSpPr/>
            <p:nvPr/>
          </p:nvSpPr>
          <p:spPr>
            <a:xfrm>
              <a:off x="221165" y="4294433"/>
              <a:ext cx="1778696" cy="991551"/>
            </a:xfrm>
            <a:prstGeom prst="roundRect">
              <a:avLst/>
            </a:prstGeom>
            <a:ln w="38100">
              <a:solidFill>
                <a:schemeClr val="accent6">
                  <a:lumMod val="75000"/>
                </a:schemeClr>
              </a:solidFill>
            </a:ln>
          </p:spPr>
          <p:style>
            <a:lnRef idx="2">
              <a:schemeClr val="accent4"/>
            </a:lnRef>
            <a:fillRef idx="1">
              <a:schemeClr val="lt1"/>
            </a:fillRef>
            <a:effectRef idx="0">
              <a:schemeClr val="accent4"/>
            </a:effectRef>
            <a:fontRef idx="minor">
              <a:schemeClr val="dk1"/>
            </a:fontRef>
          </p:style>
          <p:txBody>
            <a:bodyPr rtlCol="0" anchor="ctr"/>
            <a:lstStyle/>
            <a:p>
              <a:pPr algn="ctr"/>
              <a:r>
                <a:rPr lang="es-MX" sz="1400" b="1" dirty="0">
                  <a:latin typeface="Comic Sans MS" pitchFamily="66" charset="0"/>
                </a:rPr>
                <a:t>4° Generar ambientes de aprendizaje.</a:t>
              </a:r>
              <a:endParaRPr lang="es-MX" sz="1400" dirty="0">
                <a:latin typeface="Comic Sans MS" pitchFamily="66" charset="0"/>
              </a:endParaRPr>
            </a:p>
          </p:txBody>
        </p:sp>
        <p:sp>
          <p:nvSpPr>
            <p:cNvPr id="28" name="Rectángulo 27"/>
            <p:cNvSpPr/>
            <p:nvPr/>
          </p:nvSpPr>
          <p:spPr>
            <a:xfrm>
              <a:off x="2399126" y="4185073"/>
              <a:ext cx="1563792" cy="1601952"/>
            </a:xfrm>
            <a:prstGeom prst="roundRect">
              <a:avLst/>
            </a:prstGeom>
            <a:ln w="28575">
              <a:solidFill>
                <a:schemeClr val="accent6">
                  <a:lumMod val="75000"/>
                </a:schemeClr>
              </a:solidFill>
            </a:ln>
          </p:spPr>
          <p:style>
            <a:lnRef idx="2">
              <a:schemeClr val="accent5"/>
            </a:lnRef>
            <a:fillRef idx="1">
              <a:schemeClr val="lt1"/>
            </a:fillRef>
            <a:effectRef idx="0">
              <a:schemeClr val="accent5"/>
            </a:effectRef>
            <a:fontRef idx="minor">
              <a:schemeClr val="dk1"/>
            </a:fontRef>
          </p:style>
          <p:txBody>
            <a:bodyPr rtlCol="0" anchor="ctr"/>
            <a:lstStyle/>
            <a:p>
              <a:pPr marL="285750" indent="-285750">
                <a:buFont typeface="Courier New" panose="02070309020205020404" pitchFamily="49" charset="0"/>
                <a:buChar char="o"/>
              </a:pPr>
              <a:r>
                <a:rPr lang="es-MX" sz="1400" dirty="0" smtClean="0">
                  <a:latin typeface="Comic Sans MS" pitchFamily="66" charset="0"/>
                </a:rPr>
                <a:t>Taller</a:t>
              </a:r>
            </a:p>
            <a:p>
              <a:pPr marL="285750" indent="-285750">
                <a:buFont typeface="Courier New" panose="02070309020205020404" pitchFamily="49" charset="0"/>
                <a:buChar char="o"/>
              </a:pPr>
              <a:r>
                <a:rPr lang="es-MX" sz="1400" dirty="0" smtClean="0">
                  <a:latin typeface="Comic Sans MS" pitchFamily="66" charset="0"/>
                </a:rPr>
                <a:t>Rincones</a:t>
              </a:r>
            </a:p>
            <a:p>
              <a:pPr marL="285750" indent="-285750">
                <a:buFont typeface="Courier New" panose="02070309020205020404" pitchFamily="49" charset="0"/>
                <a:buChar char="o"/>
              </a:pPr>
              <a:r>
                <a:rPr lang="es-MX" sz="1400" dirty="0" smtClean="0">
                  <a:latin typeface="Comic Sans MS" pitchFamily="66" charset="0"/>
                </a:rPr>
                <a:t>Unidad didáctica</a:t>
              </a:r>
            </a:p>
            <a:p>
              <a:pPr marL="285750" indent="-285750">
                <a:buFont typeface="Courier New" panose="02070309020205020404" pitchFamily="49" charset="0"/>
                <a:buChar char="o"/>
              </a:pPr>
              <a:r>
                <a:rPr lang="es-MX" sz="1400" dirty="0" smtClean="0">
                  <a:latin typeface="Comic Sans MS" pitchFamily="66" charset="0"/>
                </a:rPr>
                <a:t>Proyecto de trabajo</a:t>
              </a:r>
            </a:p>
            <a:p>
              <a:endParaRPr lang="es-MX" sz="1400" dirty="0">
                <a:latin typeface="Comic Sans MS" pitchFamily="66" charset="0"/>
              </a:endParaRPr>
            </a:p>
          </p:txBody>
        </p:sp>
        <p:cxnSp>
          <p:nvCxnSpPr>
            <p:cNvPr id="29" name="Conector recto 28"/>
            <p:cNvCxnSpPr>
              <a:stCxn id="27" idx="3"/>
            </p:cNvCxnSpPr>
            <p:nvPr/>
          </p:nvCxnSpPr>
          <p:spPr>
            <a:xfrm flipV="1">
              <a:off x="1999861" y="4756577"/>
              <a:ext cx="391421" cy="33632"/>
            </a:xfrm>
            <a:prstGeom prst="line">
              <a:avLst/>
            </a:prstGeom>
            <a:ln/>
          </p:spPr>
          <p:style>
            <a:lnRef idx="1">
              <a:schemeClr val="dk1"/>
            </a:lnRef>
            <a:fillRef idx="0">
              <a:schemeClr val="dk1"/>
            </a:fillRef>
            <a:effectRef idx="0">
              <a:schemeClr val="dk1"/>
            </a:effectRef>
            <a:fontRef idx="minor">
              <a:schemeClr val="tx1"/>
            </a:fontRef>
          </p:style>
        </p:cxnSp>
      </p:grpSp>
      <p:cxnSp>
        <p:nvCxnSpPr>
          <p:cNvPr id="30" name="Conector recto 29"/>
          <p:cNvCxnSpPr/>
          <p:nvPr/>
        </p:nvCxnSpPr>
        <p:spPr>
          <a:xfrm flipV="1">
            <a:off x="4071934" y="5500702"/>
            <a:ext cx="500066" cy="39442"/>
          </a:xfrm>
          <a:prstGeom prst="line">
            <a:avLst/>
          </a:prstGeom>
          <a:ln w="19050">
            <a:solidFill>
              <a:schemeClr val="tx1"/>
            </a:solidFill>
          </a:ln>
        </p:spPr>
        <p:style>
          <a:lnRef idx="1">
            <a:schemeClr val="dk1"/>
          </a:lnRef>
          <a:fillRef idx="0">
            <a:schemeClr val="dk1"/>
          </a:fillRef>
          <a:effectRef idx="0">
            <a:schemeClr val="dk1"/>
          </a:effectRef>
          <a:fontRef idx="minor">
            <a:schemeClr val="tx1"/>
          </a:fontRef>
        </p:style>
      </p:cxnSp>
      <p:sp>
        <p:nvSpPr>
          <p:cNvPr id="31" name="Rectángulo 30"/>
          <p:cNvSpPr/>
          <p:nvPr/>
        </p:nvSpPr>
        <p:spPr>
          <a:xfrm>
            <a:off x="4572000" y="4929198"/>
            <a:ext cx="4373150" cy="1439810"/>
          </a:xfrm>
          <a:prstGeom prst="roundRect">
            <a:avLst/>
          </a:prstGeom>
          <a:ln w="38100">
            <a:solidFill>
              <a:schemeClr val="accent6">
                <a:lumMod val="75000"/>
              </a:schemeClr>
            </a:solidFill>
          </a:ln>
        </p:spPr>
        <p:style>
          <a:lnRef idx="2">
            <a:schemeClr val="accent2"/>
          </a:lnRef>
          <a:fillRef idx="1">
            <a:schemeClr val="lt1"/>
          </a:fillRef>
          <a:effectRef idx="0">
            <a:schemeClr val="accent2"/>
          </a:effectRef>
          <a:fontRef idx="minor">
            <a:schemeClr val="dk1"/>
          </a:fontRef>
        </p:style>
        <p:txBody>
          <a:bodyPr rtlCol="0" anchor="ctr"/>
          <a:lstStyle/>
          <a:p>
            <a:pPr lvl="0"/>
            <a:r>
              <a:rPr lang="es-MX" sz="1400" dirty="0">
                <a:latin typeface="Comic Sans MS" pitchFamily="66" charset="0"/>
              </a:rPr>
              <a:t>Se deben generar ambientes de aprendizaje lúdicos y colaborativos que favorezcan el desarrollo de experiencias de aprendizaje </a:t>
            </a:r>
            <a:r>
              <a:rPr lang="es-MX" sz="1400" dirty="0" smtClean="0">
                <a:latin typeface="Comic Sans MS" pitchFamily="66" charset="0"/>
              </a:rPr>
              <a:t>significativas para los alumnos</a:t>
            </a:r>
            <a:endParaRPr lang="es-MX" sz="1400" dirty="0">
              <a:latin typeface="Comic Sans MS" pitchFamily="66" charset="0"/>
            </a:endParaRPr>
          </a:p>
        </p:txBody>
      </p:sp>
    </p:spTree>
    <p:extLst>
      <p:ext uri="{BB962C8B-B14F-4D97-AF65-F5344CB8AC3E}">
        <p14:creationId xmlns:p14="http://schemas.microsoft.com/office/powerpoint/2010/main" xmlns="" val="6732337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upo 24"/>
          <p:cNvGrpSpPr/>
          <p:nvPr/>
        </p:nvGrpSpPr>
        <p:grpSpPr>
          <a:xfrm>
            <a:off x="285720" y="221494"/>
            <a:ext cx="7979893" cy="3436106"/>
            <a:chOff x="285720" y="221494"/>
            <a:chExt cx="7979893" cy="3436106"/>
          </a:xfrm>
        </p:grpSpPr>
        <p:sp>
          <p:nvSpPr>
            <p:cNvPr id="6" name="Rectángulo redondeado 5"/>
            <p:cNvSpPr/>
            <p:nvPr/>
          </p:nvSpPr>
          <p:spPr>
            <a:xfrm>
              <a:off x="285720" y="1377862"/>
              <a:ext cx="2143139" cy="1408196"/>
            </a:xfrm>
            <a:prstGeom prst="roundRect">
              <a:avLst/>
            </a:prstGeom>
            <a:ln w="38100"/>
          </p:spPr>
          <p:style>
            <a:lnRef idx="2">
              <a:schemeClr val="accent4"/>
            </a:lnRef>
            <a:fillRef idx="1">
              <a:schemeClr val="lt1"/>
            </a:fillRef>
            <a:effectRef idx="0">
              <a:schemeClr val="accent4"/>
            </a:effectRef>
            <a:fontRef idx="minor">
              <a:schemeClr val="dk1"/>
            </a:fontRef>
          </p:style>
          <p:txBody>
            <a:bodyPr rtlCol="0" anchor="ctr"/>
            <a:lstStyle/>
            <a:p>
              <a:pPr algn="ctr"/>
              <a:r>
                <a:rPr lang="es-MX" sz="1400" b="1" dirty="0">
                  <a:latin typeface="Comic Sans MS" pitchFamily="66" charset="0"/>
                </a:rPr>
                <a:t>5° Trabajar en colaboración para construir el aprendizaje.</a:t>
              </a:r>
              <a:endParaRPr lang="es-MX" sz="1400" dirty="0">
                <a:latin typeface="Comic Sans MS" pitchFamily="66" charset="0"/>
              </a:endParaRPr>
            </a:p>
          </p:txBody>
        </p:sp>
        <p:sp>
          <p:nvSpPr>
            <p:cNvPr id="8" name="Rectángulo 7"/>
            <p:cNvSpPr/>
            <p:nvPr/>
          </p:nvSpPr>
          <p:spPr>
            <a:xfrm>
              <a:off x="2903691" y="1151731"/>
              <a:ext cx="1739748" cy="991385"/>
            </a:xfrm>
            <a:prstGeom prst="roundRect">
              <a:avLst/>
            </a:prstGeom>
            <a:ln w="28575">
              <a:solidFill>
                <a:srgbClr val="7030A0"/>
              </a:solidFill>
            </a:ln>
          </p:spPr>
          <p:style>
            <a:lnRef idx="2">
              <a:schemeClr val="accent5"/>
            </a:lnRef>
            <a:fillRef idx="1">
              <a:schemeClr val="lt1"/>
            </a:fillRef>
            <a:effectRef idx="0">
              <a:schemeClr val="accent5"/>
            </a:effectRef>
            <a:fontRef idx="minor">
              <a:schemeClr val="dk1"/>
            </a:fontRef>
          </p:style>
          <p:txBody>
            <a:bodyPr rtlCol="0" anchor="ctr"/>
            <a:lstStyle/>
            <a:p>
              <a:pPr marL="285750" indent="-285750">
                <a:buFont typeface="Courier New" panose="02070309020205020404" pitchFamily="49" charset="0"/>
                <a:buChar char="o"/>
              </a:pPr>
              <a:r>
                <a:rPr lang="es-MX" sz="1400" dirty="0" smtClean="0">
                  <a:latin typeface="Comic Sans MS" pitchFamily="66" charset="0"/>
                </a:rPr>
                <a:t>Inclusivo</a:t>
              </a:r>
            </a:p>
            <a:p>
              <a:pPr marL="285750" indent="-285750">
                <a:buFont typeface="Courier New" panose="02070309020205020404" pitchFamily="49" charset="0"/>
                <a:buChar char="o"/>
              </a:pPr>
              <a:r>
                <a:rPr lang="es-MX" sz="1400" dirty="0" smtClean="0">
                  <a:latin typeface="Comic Sans MS" pitchFamily="66" charset="0"/>
                </a:rPr>
                <a:t>Colegiado</a:t>
              </a:r>
            </a:p>
          </p:txBody>
        </p:sp>
        <p:cxnSp>
          <p:nvCxnSpPr>
            <p:cNvPr id="12" name="Conector recto 11"/>
            <p:cNvCxnSpPr>
              <a:endCxn id="8" idx="1"/>
            </p:cNvCxnSpPr>
            <p:nvPr/>
          </p:nvCxnSpPr>
          <p:spPr>
            <a:xfrm>
              <a:off x="2428860" y="1643050"/>
              <a:ext cx="474831" cy="4374"/>
            </a:xfrm>
            <a:prstGeom prst="line">
              <a:avLst/>
            </a:prstGeom>
            <a:ln w="19050">
              <a:solidFill>
                <a:schemeClr val="tx1"/>
              </a:solidFill>
            </a:ln>
          </p:spPr>
          <p:style>
            <a:lnRef idx="1">
              <a:schemeClr val="dk1"/>
            </a:lnRef>
            <a:fillRef idx="0">
              <a:schemeClr val="dk1"/>
            </a:fillRef>
            <a:effectRef idx="0">
              <a:schemeClr val="dk1"/>
            </a:effectRef>
            <a:fontRef idx="minor">
              <a:schemeClr val="tx1"/>
            </a:fontRef>
          </p:style>
        </p:cxnSp>
        <p:cxnSp>
          <p:nvCxnSpPr>
            <p:cNvPr id="21" name="Conector recto 20"/>
            <p:cNvCxnSpPr>
              <a:stCxn id="8" idx="3"/>
            </p:cNvCxnSpPr>
            <p:nvPr/>
          </p:nvCxnSpPr>
          <p:spPr>
            <a:xfrm flipV="1">
              <a:off x="4643439" y="1643050"/>
              <a:ext cx="857255" cy="4374"/>
            </a:xfrm>
            <a:prstGeom prst="line">
              <a:avLst/>
            </a:prstGeom>
            <a:ln w="19050">
              <a:solidFill>
                <a:schemeClr val="tx1"/>
              </a:solidFill>
            </a:ln>
          </p:spPr>
          <p:style>
            <a:lnRef idx="1">
              <a:schemeClr val="dk1"/>
            </a:lnRef>
            <a:fillRef idx="0">
              <a:schemeClr val="dk1"/>
            </a:fillRef>
            <a:effectRef idx="0">
              <a:schemeClr val="dk1"/>
            </a:effectRef>
            <a:fontRef idx="minor">
              <a:schemeClr val="tx1"/>
            </a:fontRef>
          </p:style>
        </p:cxnSp>
        <p:sp>
          <p:nvSpPr>
            <p:cNvPr id="23" name="Rectángulo 22"/>
            <p:cNvSpPr/>
            <p:nvPr/>
          </p:nvSpPr>
          <p:spPr>
            <a:xfrm>
              <a:off x="5509886" y="221494"/>
              <a:ext cx="2755727" cy="3436106"/>
            </a:xfrm>
            <a:prstGeom prst="roundRect">
              <a:avLst/>
            </a:prstGeom>
            <a:ln w="38100">
              <a:solidFill>
                <a:srgbClr val="7030A0"/>
              </a:solidFill>
            </a:ln>
          </p:spPr>
          <p:style>
            <a:lnRef idx="2">
              <a:schemeClr val="accent2"/>
            </a:lnRef>
            <a:fillRef idx="1">
              <a:schemeClr val="lt1"/>
            </a:fillRef>
            <a:effectRef idx="0">
              <a:schemeClr val="accent2"/>
            </a:effectRef>
            <a:fontRef idx="minor">
              <a:schemeClr val="dk1"/>
            </a:fontRef>
          </p:style>
          <p:txBody>
            <a:bodyPr rtlCol="0" anchor="ctr"/>
            <a:lstStyle/>
            <a:p>
              <a:pPr algn="ctr"/>
              <a:r>
                <a:rPr lang="es-MX" sz="1400" dirty="0">
                  <a:latin typeface="Comic Sans MS" pitchFamily="66" charset="0"/>
                </a:rPr>
                <a:t>Para que el trabajo colaborativo sea funcional debe ser </a:t>
              </a:r>
              <a:r>
                <a:rPr lang="es-MX" sz="1400" dirty="0" smtClean="0">
                  <a:latin typeface="Comic Sans MS" pitchFamily="66" charset="0"/>
                </a:rPr>
                <a:t>inclusivo, </a:t>
              </a:r>
              <a:r>
                <a:rPr lang="es-MX" sz="1400" dirty="0">
                  <a:latin typeface="Comic Sans MS" pitchFamily="66" charset="0"/>
                </a:rPr>
                <a:t>lo que implica orientar las acciones para que en la convivencia, los estudiantes </a:t>
              </a:r>
              <a:r>
                <a:rPr lang="es-MX" sz="1400" dirty="0" smtClean="0">
                  <a:latin typeface="Comic Sans MS" pitchFamily="66" charset="0"/>
                </a:rPr>
                <a:t>se expresen.</a:t>
              </a:r>
            </a:p>
            <a:p>
              <a:pPr algn="ctr"/>
              <a:r>
                <a:rPr lang="es-MX" sz="1400" dirty="0" smtClean="0">
                  <a:latin typeface="Comic Sans MS" pitchFamily="66" charset="0"/>
                </a:rPr>
                <a:t>En cuanto a colegiado, se requiere de ello para que al trabajar en equipo los aprendizajes sean mayores.</a:t>
              </a:r>
              <a:endParaRPr lang="es-MX" sz="1400" dirty="0">
                <a:latin typeface="Comic Sans MS" pitchFamily="66" charset="0"/>
              </a:endParaRPr>
            </a:p>
          </p:txBody>
        </p:sp>
      </p:grpSp>
      <p:sp>
        <p:nvSpPr>
          <p:cNvPr id="18" name="Rectángulo redondeado 17"/>
          <p:cNvSpPr/>
          <p:nvPr/>
        </p:nvSpPr>
        <p:spPr>
          <a:xfrm>
            <a:off x="0" y="3643314"/>
            <a:ext cx="2062491" cy="2921366"/>
          </a:xfrm>
          <a:prstGeom prst="roundRect">
            <a:avLst/>
          </a:prstGeom>
          <a:ln w="38100">
            <a:solidFill>
              <a:srgbClr val="0070C0"/>
            </a:solidFill>
          </a:ln>
        </p:spPr>
        <p:style>
          <a:lnRef idx="2">
            <a:schemeClr val="accent4"/>
          </a:lnRef>
          <a:fillRef idx="1">
            <a:schemeClr val="lt1"/>
          </a:fillRef>
          <a:effectRef idx="0">
            <a:schemeClr val="accent4"/>
          </a:effectRef>
          <a:fontRef idx="minor">
            <a:schemeClr val="dk1"/>
          </a:fontRef>
        </p:style>
        <p:txBody>
          <a:bodyPr rtlCol="0" anchor="ctr"/>
          <a:lstStyle/>
          <a:p>
            <a:pPr algn="ctr"/>
            <a:r>
              <a:rPr lang="es-MX" sz="1400" b="1" dirty="0">
                <a:latin typeface="Comic Sans MS" pitchFamily="66" charset="0"/>
              </a:rPr>
              <a:t>6° Poner énfasis en el desarrollo de competencias, el logro de los estándares curriculares y los aprendizajes esperados.</a:t>
            </a:r>
            <a:endParaRPr lang="es-MX" sz="1400" dirty="0">
              <a:latin typeface="Comic Sans MS" pitchFamily="66" charset="0"/>
            </a:endParaRPr>
          </a:p>
        </p:txBody>
      </p:sp>
      <p:sp>
        <p:nvSpPr>
          <p:cNvPr id="19" name="Rectángulo 18"/>
          <p:cNvSpPr/>
          <p:nvPr/>
        </p:nvSpPr>
        <p:spPr>
          <a:xfrm>
            <a:off x="2379945" y="4121063"/>
            <a:ext cx="1834865" cy="1522515"/>
          </a:xfrm>
          <a:prstGeom prst="roundRect">
            <a:avLst/>
          </a:prstGeom>
          <a:ln w="28575">
            <a:solidFill>
              <a:srgbClr val="0070C0"/>
            </a:solidFill>
          </a:ln>
        </p:spPr>
        <p:style>
          <a:lnRef idx="2">
            <a:schemeClr val="accent5"/>
          </a:lnRef>
          <a:fillRef idx="1">
            <a:schemeClr val="lt1"/>
          </a:fillRef>
          <a:effectRef idx="0">
            <a:schemeClr val="accent5"/>
          </a:effectRef>
          <a:fontRef idx="minor">
            <a:schemeClr val="dk1"/>
          </a:fontRef>
        </p:style>
        <p:txBody>
          <a:bodyPr rtlCol="0" anchor="ctr"/>
          <a:lstStyle/>
          <a:p>
            <a:pPr marL="285750" indent="-285750">
              <a:buFont typeface="Courier New" panose="02070309020205020404" pitchFamily="49" charset="0"/>
              <a:buChar char="o"/>
            </a:pPr>
            <a:r>
              <a:rPr lang="es-MX" sz="1400" dirty="0" smtClean="0">
                <a:latin typeface="Comic Sans MS" pitchFamily="66" charset="0"/>
              </a:rPr>
              <a:t>Competencia</a:t>
            </a:r>
          </a:p>
          <a:p>
            <a:pPr marL="285750" indent="-285750">
              <a:buFont typeface="Courier New" panose="02070309020205020404" pitchFamily="49" charset="0"/>
              <a:buChar char="o"/>
            </a:pPr>
            <a:r>
              <a:rPr lang="es-MX" sz="1400" dirty="0" smtClean="0">
                <a:latin typeface="Comic Sans MS" pitchFamily="66" charset="0"/>
              </a:rPr>
              <a:t>Aprendizaje</a:t>
            </a:r>
          </a:p>
          <a:p>
            <a:pPr marL="285750" indent="-285750">
              <a:buFont typeface="Courier New" panose="02070309020205020404" pitchFamily="49" charset="0"/>
              <a:buChar char="o"/>
            </a:pPr>
            <a:r>
              <a:rPr lang="es-MX" sz="1400" dirty="0" smtClean="0">
                <a:latin typeface="Comic Sans MS" pitchFamily="66" charset="0"/>
              </a:rPr>
              <a:t>Evaluación</a:t>
            </a:r>
          </a:p>
          <a:p>
            <a:pPr marL="285750" indent="-285750">
              <a:buFont typeface="Courier New" panose="02070309020205020404" pitchFamily="49" charset="0"/>
              <a:buChar char="o"/>
            </a:pPr>
            <a:r>
              <a:rPr lang="es-MX" sz="1400" dirty="0" smtClean="0">
                <a:latin typeface="Comic Sans MS" pitchFamily="66" charset="0"/>
              </a:rPr>
              <a:t>Seguimiento</a:t>
            </a:r>
            <a:endParaRPr lang="es-MX" sz="1400" dirty="0" smtClean="0">
              <a:latin typeface="Comic Sans MS" pitchFamily="66" charset="0"/>
            </a:endParaRPr>
          </a:p>
          <a:p>
            <a:endParaRPr lang="es-MX" sz="1400" dirty="0">
              <a:latin typeface="Comic Sans MS" pitchFamily="66" charset="0"/>
            </a:endParaRPr>
          </a:p>
        </p:txBody>
      </p:sp>
      <p:cxnSp>
        <p:nvCxnSpPr>
          <p:cNvPr id="20" name="Conector recto 19"/>
          <p:cNvCxnSpPr/>
          <p:nvPr/>
        </p:nvCxnSpPr>
        <p:spPr>
          <a:xfrm>
            <a:off x="2062491" y="5103997"/>
            <a:ext cx="294931" cy="39515"/>
          </a:xfrm>
          <a:prstGeom prst="line">
            <a:avLst/>
          </a:prstGeom>
          <a:ln w="19050">
            <a:solidFill>
              <a:schemeClr val="tx1"/>
            </a:solidFill>
          </a:ln>
        </p:spPr>
        <p:style>
          <a:lnRef idx="1">
            <a:schemeClr val="dk1"/>
          </a:lnRef>
          <a:fillRef idx="0">
            <a:schemeClr val="dk1"/>
          </a:fillRef>
          <a:effectRef idx="0">
            <a:schemeClr val="dk1"/>
          </a:effectRef>
          <a:fontRef idx="minor">
            <a:schemeClr val="tx1"/>
          </a:fontRef>
        </p:style>
      </p:cxnSp>
      <p:cxnSp>
        <p:nvCxnSpPr>
          <p:cNvPr id="16" name="Conector recto 15"/>
          <p:cNvCxnSpPr/>
          <p:nvPr/>
        </p:nvCxnSpPr>
        <p:spPr>
          <a:xfrm flipV="1">
            <a:off x="4214810" y="5104355"/>
            <a:ext cx="407294" cy="39157"/>
          </a:xfrm>
          <a:prstGeom prst="line">
            <a:avLst/>
          </a:prstGeom>
          <a:ln w="19050">
            <a:solidFill>
              <a:schemeClr val="tx1"/>
            </a:solidFill>
          </a:ln>
        </p:spPr>
        <p:style>
          <a:lnRef idx="1">
            <a:schemeClr val="dk1"/>
          </a:lnRef>
          <a:fillRef idx="0">
            <a:schemeClr val="dk1"/>
          </a:fillRef>
          <a:effectRef idx="0">
            <a:schemeClr val="dk1"/>
          </a:effectRef>
          <a:fontRef idx="minor">
            <a:schemeClr val="tx1"/>
          </a:fontRef>
        </p:style>
      </p:cxnSp>
      <p:sp>
        <p:nvSpPr>
          <p:cNvPr id="17" name="Rectángulo 16"/>
          <p:cNvSpPr/>
          <p:nvPr/>
        </p:nvSpPr>
        <p:spPr>
          <a:xfrm>
            <a:off x="4438518" y="4478385"/>
            <a:ext cx="4373150" cy="1322210"/>
          </a:xfrm>
          <a:prstGeom prst="roundRect">
            <a:avLst/>
          </a:prstGeom>
          <a:ln w="38100">
            <a:solidFill>
              <a:srgbClr val="0070C0"/>
            </a:solidFill>
          </a:ln>
        </p:spPr>
        <p:style>
          <a:lnRef idx="2">
            <a:schemeClr val="accent2"/>
          </a:lnRef>
          <a:fillRef idx="1">
            <a:schemeClr val="lt1"/>
          </a:fillRef>
          <a:effectRef idx="0">
            <a:schemeClr val="accent2"/>
          </a:effectRef>
          <a:fontRef idx="minor">
            <a:schemeClr val="dk1"/>
          </a:fontRef>
        </p:style>
        <p:txBody>
          <a:bodyPr rtlCol="0" anchor="ctr"/>
          <a:lstStyle/>
          <a:p>
            <a:pPr lvl="0" algn="ctr"/>
            <a:r>
              <a:rPr lang="es-MX" sz="1400" dirty="0" smtClean="0">
                <a:latin typeface="Comic Sans MS" pitchFamily="66" charset="0"/>
              </a:rPr>
              <a:t>Verificar cuáles son los aspectos necesarios a desarrollar en el alumno, según sus intereses y necesidades para trabajar en ello.</a:t>
            </a:r>
            <a:endParaRPr lang="es-MX" sz="1400" dirty="0">
              <a:latin typeface="Comic Sans MS" pitchFamily="66" charset="0"/>
            </a:endParaRPr>
          </a:p>
        </p:txBody>
      </p:sp>
    </p:spTree>
    <p:extLst>
      <p:ext uri="{BB962C8B-B14F-4D97-AF65-F5344CB8AC3E}">
        <p14:creationId xmlns:p14="http://schemas.microsoft.com/office/powerpoint/2010/main" xmlns="" val="9527090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ángulo redondeado 5"/>
          <p:cNvSpPr/>
          <p:nvPr/>
        </p:nvSpPr>
        <p:spPr>
          <a:xfrm>
            <a:off x="466595" y="984285"/>
            <a:ext cx="1778696" cy="1396319"/>
          </a:xfrm>
          <a:prstGeom prst="roundRect">
            <a:avLst/>
          </a:prstGeom>
          <a:ln w="38100">
            <a:solidFill>
              <a:srgbClr val="00FFFF"/>
            </a:solidFill>
          </a:ln>
        </p:spPr>
        <p:style>
          <a:lnRef idx="2">
            <a:schemeClr val="accent4"/>
          </a:lnRef>
          <a:fillRef idx="1">
            <a:schemeClr val="lt1"/>
          </a:fillRef>
          <a:effectRef idx="0">
            <a:schemeClr val="accent4"/>
          </a:effectRef>
          <a:fontRef idx="minor">
            <a:schemeClr val="dk1"/>
          </a:fontRef>
        </p:style>
        <p:txBody>
          <a:bodyPr rtlCol="0" anchor="ctr"/>
          <a:lstStyle/>
          <a:p>
            <a:r>
              <a:rPr lang="es-MX" sz="1400" b="1" dirty="0">
                <a:latin typeface="Comic Sans MS" pitchFamily="66" charset="0"/>
              </a:rPr>
              <a:t>7° Usar materiales educativos</a:t>
            </a:r>
            <a:endParaRPr lang="es-MX" sz="1400" dirty="0">
              <a:latin typeface="Comic Sans MS" pitchFamily="66" charset="0"/>
            </a:endParaRPr>
          </a:p>
          <a:p>
            <a:r>
              <a:rPr lang="es-MX" sz="1400" b="1" dirty="0">
                <a:latin typeface="Comic Sans MS" pitchFamily="66" charset="0"/>
              </a:rPr>
              <a:t>para favorecer el aprendizaje</a:t>
            </a:r>
            <a:endParaRPr lang="es-MX" sz="1400" dirty="0">
              <a:latin typeface="Comic Sans MS" pitchFamily="66" charset="0"/>
            </a:endParaRPr>
          </a:p>
        </p:txBody>
      </p:sp>
      <p:sp>
        <p:nvSpPr>
          <p:cNvPr id="8" name="Rectángulo 7"/>
          <p:cNvSpPr/>
          <p:nvPr/>
        </p:nvSpPr>
        <p:spPr>
          <a:xfrm>
            <a:off x="2903691" y="861660"/>
            <a:ext cx="1555576" cy="1641571"/>
          </a:xfrm>
          <a:prstGeom prst="roundRect">
            <a:avLst/>
          </a:prstGeom>
          <a:ln w="28575">
            <a:solidFill>
              <a:srgbClr val="00FFFF"/>
            </a:solidFill>
          </a:ln>
        </p:spPr>
        <p:style>
          <a:lnRef idx="2">
            <a:schemeClr val="accent5"/>
          </a:lnRef>
          <a:fillRef idx="1">
            <a:schemeClr val="lt1"/>
          </a:fillRef>
          <a:effectRef idx="0">
            <a:schemeClr val="accent5"/>
          </a:effectRef>
          <a:fontRef idx="minor">
            <a:schemeClr val="dk1"/>
          </a:fontRef>
        </p:style>
        <p:txBody>
          <a:bodyPr rtlCol="0" anchor="ctr"/>
          <a:lstStyle/>
          <a:p>
            <a:pPr marL="285750" indent="-285750">
              <a:buFont typeface="Courier New" panose="02070309020205020404" pitchFamily="49" charset="0"/>
              <a:buChar char="o"/>
            </a:pPr>
            <a:r>
              <a:rPr lang="es-MX" sz="1400">
                <a:latin typeface="Comic Sans MS" pitchFamily="66" charset="0"/>
              </a:rPr>
              <a:t>Multimedia</a:t>
            </a:r>
          </a:p>
          <a:p>
            <a:pPr marL="285750" indent="-285750">
              <a:buFont typeface="Courier New" panose="02070309020205020404" pitchFamily="49" charset="0"/>
              <a:buChar char="o"/>
            </a:pPr>
            <a:r>
              <a:rPr lang="es-MX" sz="1400">
                <a:latin typeface="Comic Sans MS" pitchFamily="66" charset="0"/>
              </a:rPr>
              <a:t>Audiovisual</a:t>
            </a:r>
          </a:p>
          <a:p>
            <a:pPr marL="285750" indent="-285750">
              <a:buFont typeface="Courier New" panose="02070309020205020404" pitchFamily="49" charset="0"/>
              <a:buChar char="o"/>
            </a:pPr>
            <a:r>
              <a:rPr lang="es-MX" sz="1400">
                <a:latin typeface="Comic Sans MS" pitchFamily="66" charset="0"/>
              </a:rPr>
              <a:t>Material digital</a:t>
            </a:r>
            <a:endParaRPr lang="es-MX" sz="1400" dirty="0">
              <a:latin typeface="Comic Sans MS" pitchFamily="66" charset="0"/>
            </a:endParaRPr>
          </a:p>
        </p:txBody>
      </p:sp>
      <p:cxnSp>
        <p:nvCxnSpPr>
          <p:cNvPr id="12" name="Conector recto 11"/>
          <p:cNvCxnSpPr/>
          <p:nvPr/>
        </p:nvCxnSpPr>
        <p:spPr>
          <a:xfrm>
            <a:off x="2245291" y="1682445"/>
            <a:ext cx="658400" cy="1"/>
          </a:xfrm>
          <a:prstGeom prst="line">
            <a:avLst/>
          </a:prstGeom>
          <a:ln w="19050">
            <a:solidFill>
              <a:schemeClr val="tx1"/>
            </a:solidFill>
          </a:ln>
        </p:spPr>
        <p:style>
          <a:lnRef idx="1">
            <a:schemeClr val="dk1"/>
          </a:lnRef>
          <a:fillRef idx="0">
            <a:schemeClr val="dk1"/>
          </a:fillRef>
          <a:effectRef idx="0">
            <a:schemeClr val="dk1"/>
          </a:effectRef>
          <a:fontRef idx="minor">
            <a:schemeClr val="tx1"/>
          </a:fontRef>
        </p:style>
      </p:cxnSp>
      <p:cxnSp>
        <p:nvCxnSpPr>
          <p:cNvPr id="21" name="Conector recto 20"/>
          <p:cNvCxnSpPr/>
          <p:nvPr/>
        </p:nvCxnSpPr>
        <p:spPr>
          <a:xfrm>
            <a:off x="4459267" y="1682446"/>
            <a:ext cx="1050619" cy="0"/>
          </a:xfrm>
          <a:prstGeom prst="line">
            <a:avLst/>
          </a:prstGeom>
          <a:ln w="19050">
            <a:solidFill>
              <a:schemeClr val="tx1"/>
            </a:solidFill>
          </a:ln>
        </p:spPr>
        <p:style>
          <a:lnRef idx="1">
            <a:schemeClr val="dk1"/>
          </a:lnRef>
          <a:fillRef idx="0">
            <a:schemeClr val="dk1"/>
          </a:fillRef>
          <a:effectRef idx="0">
            <a:schemeClr val="dk1"/>
          </a:effectRef>
          <a:fontRef idx="minor">
            <a:schemeClr val="tx1"/>
          </a:fontRef>
        </p:style>
      </p:cxnSp>
      <p:sp>
        <p:nvSpPr>
          <p:cNvPr id="23" name="Rectángulo 22"/>
          <p:cNvSpPr/>
          <p:nvPr/>
        </p:nvSpPr>
        <p:spPr>
          <a:xfrm>
            <a:off x="4770070" y="421910"/>
            <a:ext cx="3810260" cy="2281737"/>
          </a:xfrm>
          <a:prstGeom prst="roundRect">
            <a:avLst/>
          </a:prstGeom>
          <a:ln w="38100">
            <a:solidFill>
              <a:srgbClr val="00FFFF"/>
            </a:solidFill>
          </a:ln>
        </p:spPr>
        <p:style>
          <a:lnRef idx="2">
            <a:schemeClr val="accent2"/>
          </a:lnRef>
          <a:fillRef idx="1">
            <a:schemeClr val="lt1"/>
          </a:fillRef>
          <a:effectRef idx="0">
            <a:schemeClr val="accent2"/>
          </a:effectRef>
          <a:fontRef idx="minor">
            <a:schemeClr val="dk1"/>
          </a:fontRef>
        </p:style>
        <p:txBody>
          <a:bodyPr rtlCol="0" anchor="ctr"/>
          <a:lstStyle/>
          <a:p>
            <a:pPr lvl="0" algn="ctr"/>
            <a:r>
              <a:rPr lang="es-MX" sz="1400" dirty="0">
                <a:latin typeface="Comic Sans MS" pitchFamily="66" charset="0"/>
              </a:rPr>
              <a:t>El sistema educativo debe considerar el desarrollo de habilidades digitales, tanto en alumnos como en docentes, que sean susceptibles de adquirirse durante su formación académica, causando así, mayor interés en el alumnado y deseo por aprender.</a:t>
            </a:r>
          </a:p>
        </p:txBody>
      </p:sp>
      <p:grpSp>
        <p:nvGrpSpPr>
          <p:cNvPr id="2" name="Grupo 14"/>
          <p:cNvGrpSpPr/>
          <p:nvPr/>
        </p:nvGrpSpPr>
        <p:grpSpPr>
          <a:xfrm>
            <a:off x="466595" y="3555443"/>
            <a:ext cx="7773966" cy="2673312"/>
            <a:chOff x="491647" y="575548"/>
            <a:chExt cx="7773966" cy="2673312"/>
          </a:xfrm>
        </p:grpSpPr>
        <p:sp>
          <p:nvSpPr>
            <p:cNvPr id="16" name="Rectángulo redondeado 15"/>
            <p:cNvSpPr/>
            <p:nvPr/>
          </p:nvSpPr>
          <p:spPr>
            <a:xfrm>
              <a:off x="491647" y="1377862"/>
              <a:ext cx="1778696" cy="1189973"/>
            </a:xfrm>
            <a:prstGeom prst="roundRect">
              <a:avLst/>
            </a:prstGeom>
            <a:ln w="38100">
              <a:solidFill>
                <a:srgbClr val="CC0099"/>
              </a:solidFill>
            </a:ln>
          </p:spPr>
          <p:style>
            <a:lnRef idx="2">
              <a:schemeClr val="accent4"/>
            </a:lnRef>
            <a:fillRef idx="1">
              <a:schemeClr val="lt1"/>
            </a:fillRef>
            <a:effectRef idx="0">
              <a:schemeClr val="accent4"/>
            </a:effectRef>
            <a:fontRef idx="minor">
              <a:schemeClr val="dk1"/>
            </a:fontRef>
          </p:style>
          <p:txBody>
            <a:bodyPr rtlCol="0" anchor="ctr"/>
            <a:lstStyle/>
            <a:p>
              <a:pPr algn="ctr"/>
              <a:r>
                <a:rPr lang="es-MX" sz="1400" b="1" dirty="0">
                  <a:latin typeface="Comic Sans MS" pitchFamily="66" charset="0"/>
                </a:rPr>
                <a:t>8° Evaluar para aprender</a:t>
              </a:r>
              <a:r>
                <a:rPr lang="es-MX" sz="1400" b="1" dirty="0" smtClean="0">
                  <a:latin typeface="Comic Sans MS" pitchFamily="66" charset="0"/>
                </a:rPr>
                <a:t>.</a:t>
              </a:r>
              <a:endParaRPr lang="es-MX" sz="1400" dirty="0">
                <a:latin typeface="Comic Sans MS" pitchFamily="66" charset="0"/>
              </a:endParaRPr>
            </a:p>
          </p:txBody>
        </p:sp>
        <p:sp>
          <p:nvSpPr>
            <p:cNvPr id="17" name="Rectángulo 16"/>
            <p:cNvSpPr/>
            <p:nvPr/>
          </p:nvSpPr>
          <p:spPr>
            <a:xfrm>
              <a:off x="2700927" y="1520675"/>
              <a:ext cx="1967563" cy="1272627"/>
            </a:xfrm>
            <a:prstGeom prst="roundRect">
              <a:avLst/>
            </a:prstGeom>
            <a:ln w="28575">
              <a:solidFill>
                <a:srgbClr val="CC0099"/>
              </a:solidFill>
            </a:ln>
          </p:spPr>
          <p:style>
            <a:lnRef idx="2">
              <a:schemeClr val="accent5"/>
            </a:lnRef>
            <a:fillRef idx="1">
              <a:schemeClr val="lt1"/>
            </a:fillRef>
            <a:effectRef idx="0">
              <a:schemeClr val="accent5"/>
            </a:effectRef>
            <a:fontRef idx="minor">
              <a:schemeClr val="dk1"/>
            </a:fontRef>
          </p:style>
          <p:txBody>
            <a:bodyPr rtlCol="0" anchor="ctr"/>
            <a:lstStyle/>
            <a:p>
              <a:pPr marL="285750" lvl="0" indent="-285750">
                <a:buFont typeface="Courier New" panose="02070309020205020404" pitchFamily="49" charset="0"/>
                <a:buChar char="o"/>
              </a:pPr>
              <a:r>
                <a:rPr lang="es-MX" sz="1400" dirty="0">
                  <a:latin typeface="Comic Sans MS" pitchFamily="66" charset="0"/>
                </a:rPr>
                <a:t>Evaluación diagnóstica</a:t>
              </a:r>
            </a:p>
            <a:p>
              <a:pPr marL="285750" lvl="0" indent="-285750">
                <a:buFont typeface="Courier New" panose="02070309020205020404" pitchFamily="49" charset="0"/>
                <a:buChar char="o"/>
              </a:pPr>
              <a:r>
                <a:rPr lang="es-MX" sz="1400" dirty="0">
                  <a:latin typeface="Comic Sans MS" pitchFamily="66" charset="0"/>
                </a:rPr>
                <a:t>Autoevaluación</a:t>
              </a:r>
            </a:p>
            <a:p>
              <a:pPr marL="285750" lvl="0" indent="-285750">
                <a:buFont typeface="Courier New" panose="02070309020205020404" pitchFamily="49" charset="0"/>
                <a:buChar char="o"/>
              </a:pPr>
              <a:r>
                <a:rPr lang="es-MX" sz="1400" dirty="0">
                  <a:latin typeface="Comic Sans MS" pitchFamily="66" charset="0"/>
                </a:rPr>
                <a:t>Evaluación </a:t>
              </a:r>
            </a:p>
            <a:p>
              <a:pPr marL="285750" indent="-285750">
                <a:buFont typeface="Courier New" panose="02070309020205020404" pitchFamily="49" charset="0"/>
                <a:buChar char="o"/>
              </a:pPr>
              <a:r>
                <a:rPr lang="es-MX" sz="1400" dirty="0">
                  <a:latin typeface="Comic Sans MS" pitchFamily="66" charset="0"/>
                </a:rPr>
                <a:t>Heteroevaluación</a:t>
              </a:r>
              <a:endParaRPr lang="es-MX" sz="1400" dirty="0" smtClean="0">
                <a:latin typeface="Comic Sans MS" pitchFamily="66" charset="0"/>
              </a:endParaRPr>
            </a:p>
          </p:txBody>
        </p:sp>
        <p:cxnSp>
          <p:nvCxnSpPr>
            <p:cNvPr id="18" name="Conector recto 17"/>
            <p:cNvCxnSpPr>
              <a:stCxn id="16" idx="3"/>
            </p:cNvCxnSpPr>
            <p:nvPr/>
          </p:nvCxnSpPr>
          <p:spPr>
            <a:xfrm flipV="1">
              <a:off x="2270343" y="1949303"/>
              <a:ext cx="397883" cy="23546"/>
            </a:xfrm>
            <a:prstGeom prst="line">
              <a:avLst/>
            </a:prstGeom>
            <a:ln w="19050">
              <a:solidFill>
                <a:schemeClr val="tx1"/>
              </a:solidFill>
            </a:ln>
          </p:spPr>
          <p:style>
            <a:lnRef idx="1">
              <a:schemeClr val="dk1"/>
            </a:lnRef>
            <a:fillRef idx="0">
              <a:schemeClr val="dk1"/>
            </a:fillRef>
            <a:effectRef idx="0">
              <a:schemeClr val="dk1"/>
            </a:effectRef>
            <a:fontRef idx="minor">
              <a:schemeClr val="tx1"/>
            </a:fontRef>
          </p:style>
        </p:cxnSp>
        <p:cxnSp>
          <p:nvCxnSpPr>
            <p:cNvPr id="19" name="Conector recto 18"/>
            <p:cNvCxnSpPr/>
            <p:nvPr/>
          </p:nvCxnSpPr>
          <p:spPr>
            <a:xfrm>
              <a:off x="4668490" y="1949303"/>
              <a:ext cx="638633" cy="23214"/>
            </a:xfrm>
            <a:prstGeom prst="line">
              <a:avLst/>
            </a:prstGeom>
            <a:ln w="19050">
              <a:solidFill>
                <a:schemeClr val="tx1"/>
              </a:solidFill>
            </a:ln>
          </p:spPr>
          <p:style>
            <a:lnRef idx="1">
              <a:schemeClr val="dk1"/>
            </a:lnRef>
            <a:fillRef idx="0">
              <a:schemeClr val="dk1"/>
            </a:fillRef>
            <a:effectRef idx="0">
              <a:schemeClr val="dk1"/>
            </a:effectRef>
            <a:fontRef idx="minor">
              <a:schemeClr val="tx1"/>
            </a:fontRef>
          </p:style>
        </p:cxnSp>
        <p:sp>
          <p:nvSpPr>
            <p:cNvPr id="20" name="Rectángulo 19"/>
            <p:cNvSpPr/>
            <p:nvPr/>
          </p:nvSpPr>
          <p:spPr>
            <a:xfrm>
              <a:off x="5307123" y="575548"/>
              <a:ext cx="2958490" cy="2673312"/>
            </a:xfrm>
            <a:prstGeom prst="roundRect">
              <a:avLst/>
            </a:prstGeom>
            <a:ln w="38100">
              <a:solidFill>
                <a:srgbClr val="CC0099"/>
              </a:solidFill>
            </a:ln>
          </p:spPr>
          <p:style>
            <a:lnRef idx="2">
              <a:schemeClr val="accent2"/>
            </a:lnRef>
            <a:fillRef idx="1">
              <a:schemeClr val="lt1"/>
            </a:fillRef>
            <a:effectRef idx="0">
              <a:schemeClr val="accent2"/>
            </a:effectRef>
            <a:fontRef idx="minor">
              <a:schemeClr val="dk1"/>
            </a:fontRef>
          </p:style>
          <p:txBody>
            <a:bodyPr rtlCol="0" anchor="ctr"/>
            <a:lstStyle/>
            <a:p>
              <a:pPr lvl="0" algn="ctr"/>
              <a:r>
                <a:rPr lang="es-MX" sz="1400" dirty="0">
                  <a:latin typeface="Comic Sans MS" pitchFamily="66" charset="0"/>
                </a:rPr>
                <a:t>La evaluación de los aprendizajes es el proceso que permite obtener evidencias, elaborar juicios y brindar retroalimentación sobre los logros de aprendizaje de los alumnos a lo largo de su formación</a:t>
              </a:r>
            </a:p>
          </p:txBody>
        </p:sp>
      </p:grpSp>
    </p:spTree>
    <p:extLst>
      <p:ext uri="{BB962C8B-B14F-4D97-AF65-F5344CB8AC3E}">
        <p14:creationId xmlns:p14="http://schemas.microsoft.com/office/powerpoint/2010/main" xmlns="" val="21516152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upo 24"/>
          <p:cNvGrpSpPr/>
          <p:nvPr/>
        </p:nvGrpSpPr>
        <p:grpSpPr>
          <a:xfrm>
            <a:off x="283795" y="221494"/>
            <a:ext cx="8233903" cy="2271185"/>
            <a:chOff x="283795" y="221494"/>
            <a:chExt cx="8233903" cy="2271185"/>
          </a:xfrm>
        </p:grpSpPr>
        <p:sp>
          <p:nvSpPr>
            <p:cNvPr id="6" name="Rectángulo redondeado 5"/>
            <p:cNvSpPr/>
            <p:nvPr/>
          </p:nvSpPr>
          <p:spPr>
            <a:xfrm>
              <a:off x="283795" y="932857"/>
              <a:ext cx="1778696" cy="1478071"/>
            </a:xfrm>
            <a:prstGeom prst="roundRect">
              <a:avLst/>
            </a:prstGeom>
            <a:ln w="38100">
              <a:solidFill>
                <a:srgbClr val="996633"/>
              </a:solidFill>
            </a:ln>
          </p:spPr>
          <p:style>
            <a:lnRef idx="2">
              <a:schemeClr val="accent4"/>
            </a:lnRef>
            <a:fillRef idx="1">
              <a:schemeClr val="lt1"/>
            </a:fillRef>
            <a:effectRef idx="0">
              <a:schemeClr val="accent4"/>
            </a:effectRef>
            <a:fontRef idx="minor">
              <a:schemeClr val="dk1"/>
            </a:fontRef>
          </p:style>
          <p:txBody>
            <a:bodyPr rtlCol="0" anchor="ctr"/>
            <a:lstStyle/>
            <a:p>
              <a:pPr algn="ctr"/>
              <a:r>
                <a:rPr lang="es-MX" sz="1400" b="1" dirty="0"/>
                <a:t>9°Favorecer la inclusión para atender a la </a:t>
              </a:r>
              <a:r>
                <a:rPr lang="es-MX" sz="1400" b="1" dirty="0" smtClean="0"/>
                <a:t>diversidad</a:t>
              </a:r>
              <a:endParaRPr lang="es-MX" sz="1400" dirty="0"/>
            </a:p>
          </p:txBody>
        </p:sp>
        <p:sp>
          <p:nvSpPr>
            <p:cNvPr id="8" name="Rectángulo 7"/>
            <p:cNvSpPr/>
            <p:nvPr/>
          </p:nvSpPr>
          <p:spPr>
            <a:xfrm>
              <a:off x="2878639" y="851108"/>
              <a:ext cx="1559879" cy="1641571"/>
            </a:xfrm>
            <a:prstGeom prst="roundRect">
              <a:avLst/>
            </a:prstGeom>
            <a:ln w="28575">
              <a:solidFill>
                <a:srgbClr val="996633"/>
              </a:solidFill>
            </a:ln>
          </p:spPr>
          <p:style>
            <a:lnRef idx="2">
              <a:schemeClr val="accent5"/>
            </a:lnRef>
            <a:fillRef idx="1">
              <a:schemeClr val="lt1"/>
            </a:fillRef>
            <a:effectRef idx="0">
              <a:schemeClr val="accent5"/>
            </a:effectRef>
            <a:fontRef idx="minor">
              <a:schemeClr val="dk1"/>
            </a:fontRef>
          </p:style>
          <p:txBody>
            <a:bodyPr rtlCol="0" anchor="ctr"/>
            <a:lstStyle/>
            <a:p>
              <a:pPr marL="285750" indent="-285750">
                <a:buFont typeface="Courier New" panose="02070309020205020404" pitchFamily="49" charset="0"/>
                <a:buChar char="o"/>
              </a:pPr>
              <a:r>
                <a:rPr lang="es-MX" sz="1400" dirty="0" smtClean="0"/>
                <a:t>Reconocer</a:t>
              </a:r>
            </a:p>
            <a:p>
              <a:pPr marL="285750" indent="-285750">
                <a:buFont typeface="Courier New" panose="02070309020205020404" pitchFamily="49" charset="0"/>
                <a:buChar char="o"/>
              </a:pPr>
              <a:r>
                <a:rPr lang="es-MX" sz="1400" dirty="0" smtClean="0"/>
                <a:t>Respetar</a:t>
              </a:r>
            </a:p>
            <a:p>
              <a:pPr marL="285750" indent="-285750">
                <a:buFont typeface="Courier New" panose="02070309020205020404" pitchFamily="49" charset="0"/>
                <a:buChar char="o"/>
              </a:pPr>
              <a:r>
                <a:rPr lang="es-MX" sz="1400" dirty="0" smtClean="0"/>
                <a:t>Adaptar</a:t>
              </a:r>
            </a:p>
          </p:txBody>
        </p:sp>
        <p:cxnSp>
          <p:nvCxnSpPr>
            <p:cNvPr id="12" name="Conector recto 11"/>
            <p:cNvCxnSpPr>
              <a:stCxn id="6" idx="3"/>
              <a:endCxn id="8" idx="1"/>
            </p:cNvCxnSpPr>
            <p:nvPr/>
          </p:nvCxnSpPr>
          <p:spPr>
            <a:xfrm>
              <a:off x="2062491" y="1671893"/>
              <a:ext cx="816148" cy="1"/>
            </a:xfrm>
            <a:prstGeom prst="line">
              <a:avLst/>
            </a:prstGeom>
            <a:ln w="19050">
              <a:solidFill>
                <a:schemeClr val="tx1"/>
              </a:solidFill>
            </a:ln>
          </p:spPr>
          <p:style>
            <a:lnRef idx="1">
              <a:schemeClr val="dk1"/>
            </a:lnRef>
            <a:fillRef idx="0">
              <a:schemeClr val="dk1"/>
            </a:fillRef>
            <a:effectRef idx="0">
              <a:schemeClr val="dk1"/>
            </a:effectRef>
            <a:fontRef idx="minor">
              <a:schemeClr val="tx1"/>
            </a:fontRef>
          </p:style>
        </p:cxnSp>
        <p:cxnSp>
          <p:nvCxnSpPr>
            <p:cNvPr id="21" name="Conector recto 20"/>
            <p:cNvCxnSpPr>
              <a:stCxn id="8" idx="3"/>
            </p:cNvCxnSpPr>
            <p:nvPr/>
          </p:nvCxnSpPr>
          <p:spPr>
            <a:xfrm flipV="1">
              <a:off x="4438518" y="1671893"/>
              <a:ext cx="709679" cy="1"/>
            </a:xfrm>
            <a:prstGeom prst="line">
              <a:avLst/>
            </a:prstGeom>
            <a:ln w="19050">
              <a:solidFill>
                <a:schemeClr val="tx1"/>
              </a:solidFill>
            </a:ln>
          </p:spPr>
          <p:style>
            <a:lnRef idx="1">
              <a:schemeClr val="dk1"/>
            </a:lnRef>
            <a:fillRef idx="0">
              <a:schemeClr val="dk1"/>
            </a:fillRef>
            <a:effectRef idx="0">
              <a:schemeClr val="dk1"/>
            </a:effectRef>
            <a:fontRef idx="minor">
              <a:schemeClr val="tx1"/>
            </a:fontRef>
          </p:style>
        </p:cxnSp>
        <p:sp>
          <p:nvSpPr>
            <p:cNvPr id="23" name="Rectángulo 22"/>
            <p:cNvSpPr/>
            <p:nvPr/>
          </p:nvSpPr>
          <p:spPr>
            <a:xfrm>
              <a:off x="5148197" y="221494"/>
              <a:ext cx="3369501" cy="2189434"/>
            </a:xfrm>
            <a:prstGeom prst="roundRect">
              <a:avLst/>
            </a:prstGeom>
            <a:ln w="38100">
              <a:solidFill>
                <a:srgbClr val="996633"/>
              </a:solidFill>
            </a:ln>
          </p:spPr>
          <p:style>
            <a:lnRef idx="2">
              <a:schemeClr val="accent2"/>
            </a:lnRef>
            <a:fillRef idx="1">
              <a:schemeClr val="lt1"/>
            </a:fillRef>
            <a:effectRef idx="0">
              <a:schemeClr val="accent2"/>
            </a:effectRef>
            <a:fontRef idx="minor">
              <a:schemeClr val="dk1"/>
            </a:fontRef>
          </p:style>
          <p:txBody>
            <a:bodyPr rtlCol="0" anchor="ctr"/>
            <a:lstStyle/>
            <a:p>
              <a:pPr algn="ctr"/>
              <a:r>
                <a:rPr lang="es-MX" sz="1400" dirty="0" smtClean="0"/>
                <a:t>Trabajar en un amplio grupo, requiere de saber lidiar con la diversidad para poder lograr un avance general en los niños, y aquellos que van un paso atrás logren estar a la par de los demás.</a:t>
              </a:r>
              <a:endParaRPr lang="es-MX" sz="1400" dirty="0"/>
            </a:p>
          </p:txBody>
        </p:sp>
      </p:grpSp>
      <p:sp>
        <p:nvSpPr>
          <p:cNvPr id="18" name="Rectángulo redondeado 17"/>
          <p:cNvSpPr/>
          <p:nvPr/>
        </p:nvSpPr>
        <p:spPr>
          <a:xfrm>
            <a:off x="283795" y="4252586"/>
            <a:ext cx="1778696" cy="1703540"/>
          </a:xfrm>
          <a:prstGeom prst="roundRect">
            <a:avLst/>
          </a:prstGeom>
          <a:ln w="38100">
            <a:solidFill>
              <a:srgbClr val="CC0000"/>
            </a:solidFill>
          </a:ln>
        </p:spPr>
        <p:style>
          <a:lnRef idx="2">
            <a:schemeClr val="accent4"/>
          </a:lnRef>
          <a:fillRef idx="1">
            <a:schemeClr val="lt1"/>
          </a:fillRef>
          <a:effectRef idx="0">
            <a:schemeClr val="accent4"/>
          </a:effectRef>
          <a:fontRef idx="minor">
            <a:schemeClr val="dk1"/>
          </a:fontRef>
        </p:style>
        <p:txBody>
          <a:bodyPr rtlCol="0" anchor="ctr"/>
          <a:lstStyle/>
          <a:p>
            <a:pPr algn="ctr"/>
            <a:r>
              <a:rPr lang="es-MX" sz="1400" b="1" dirty="0"/>
              <a:t>10° Incorporar temas de relevancia social</a:t>
            </a:r>
            <a:endParaRPr lang="es-MX" sz="1400" dirty="0"/>
          </a:p>
        </p:txBody>
      </p:sp>
      <p:sp>
        <p:nvSpPr>
          <p:cNvPr id="19" name="Rectángulo 18"/>
          <p:cNvSpPr/>
          <p:nvPr/>
        </p:nvSpPr>
        <p:spPr>
          <a:xfrm>
            <a:off x="2379945" y="4121063"/>
            <a:ext cx="1691989" cy="1308201"/>
          </a:xfrm>
          <a:prstGeom prst="roundRect">
            <a:avLst/>
          </a:prstGeom>
          <a:ln w="28575">
            <a:solidFill>
              <a:srgbClr val="CC0000"/>
            </a:solidFill>
          </a:ln>
        </p:spPr>
        <p:style>
          <a:lnRef idx="2">
            <a:schemeClr val="accent5"/>
          </a:lnRef>
          <a:fillRef idx="1">
            <a:schemeClr val="lt1"/>
          </a:fillRef>
          <a:effectRef idx="0">
            <a:schemeClr val="accent5"/>
          </a:effectRef>
          <a:fontRef idx="minor">
            <a:schemeClr val="dk1"/>
          </a:fontRef>
        </p:style>
        <p:txBody>
          <a:bodyPr rtlCol="0" anchor="ctr"/>
          <a:lstStyle/>
          <a:p>
            <a:pPr marL="285750" indent="-285750">
              <a:buFont typeface="Courier New" panose="02070309020205020404" pitchFamily="49" charset="0"/>
              <a:buChar char="o"/>
            </a:pPr>
            <a:endParaRPr lang="es-MX" sz="1400" dirty="0" smtClean="0"/>
          </a:p>
          <a:p>
            <a:pPr marL="285750" indent="-285750">
              <a:buFont typeface="Courier New" panose="02070309020205020404" pitchFamily="49" charset="0"/>
              <a:buChar char="o"/>
            </a:pPr>
            <a:endParaRPr lang="es-MX" sz="1400" dirty="0"/>
          </a:p>
          <a:p>
            <a:pPr marL="285750" indent="-285750">
              <a:buFont typeface="Courier New" panose="02070309020205020404" pitchFamily="49" charset="0"/>
              <a:buChar char="o"/>
            </a:pPr>
            <a:r>
              <a:rPr lang="es-MX" sz="1400" dirty="0" smtClean="0"/>
              <a:t>Competencia</a:t>
            </a:r>
            <a:endParaRPr lang="es-MX" sz="1400" dirty="0" smtClean="0"/>
          </a:p>
          <a:p>
            <a:pPr marL="285750" indent="-285750">
              <a:buFont typeface="Courier New" panose="02070309020205020404" pitchFamily="49" charset="0"/>
              <a:buChar char="o"/>
            </a:pPr>
            <a:r>
              <a:rPr lang="es-MX" sz="1400" dirty="0" smtClean="0"/>
              <a:t>Aprendizaje</a:t>
            </a:r>
          </a:p>
          <a:p>
            <a:pPr marL="285750" indent="-285750">
              <a:buFont typeface="Courier New" panose="02070309020205020404" pitchFamily="49" charset="0"/>
              <a:buChar char="o"/>
            </a:pPr>
            <a:r>
              <a:rPr lang="es-MX" sz="1400" dirty="0" smtClean="0"/>
              <a:t>Evaluación</a:t>
            </a:r>
          </a:p>
          <a:p>
            <a:pPr marL="285750" indent="-285750">
              <a:buFont typeface="Courier New" panose="02070309020205020404" pitchFamily="49" charset="0"/>
              <a:buChar char="o"/>
            </a:pPr>
            <a:r>
              <a:rPr lang="es-MX" sz="1400" dirty="0" smtClean="0"/>
              <a:t>Seguimiento</a:t>
            </a:r>
          </a:p>
          <a:p>
            <a:pPr marL="285750" indent="-285750">
              <a:buFont typeface="Courier New" panose="02070309020205020404" pitchFamily="49" charset="0"/>
              <a:buChar char="o"/>
            </a:pPr>
            <a:endParaRPr lang="es-MX" sz="1400" dirty="0" smtClean="0"/>
          </a:p>
          <a:p>
            <a:endParaRPr lang="es-MX" sz="1400" dirty="0"/>
          </a:p>
        </p:txBody>
      </p:sp>
      <p:cxnSp>
        <p:nvCxnSpPr>
          <p:cNvPr id="20" name="Conector recto 19"/>
          <p:cNvCxnSpPr/>
          <p:nvPr/>
        </p:nvCxnSpPr>
        <p:spPr>
          <a:xfrm flipV="1">
            <a:off x="2000232" y="4775164"/>
            <a:ext cx="379713" cy="11158"/>
          </a:xfrm>
          <a:prstGeom prst="line">
            <a:avLst/>
          </a:prstGeom>
          <a:ln w="19050">
            <a:solidFill>
              <a:schemeClr val="tx1"/>
            </a:solidFill>
          </a:ln>
        </p:spPr>
        <p:style>
          <a:lnRef idx="1">
            <a:schemeClr val="dk1"/>
          </a:lnRef>
          <a:fillRef idx="0">
            <a:schemeClr val="dk1"/>
          </a:fillRef>
          <a:effectRef idx="0">
            <a:schemeClr val="dk1"/>
          </a:effectRef>
          <a:fontRef idx="minor">
            <a:schemeClr val="tx1"/>
          </a:fontRef>
        </p:style>
      </p:cxnSp>
      <p:cxnSp>
        <p:nvCxnSpPr>
          <p:cNvPr id="16" name="Conector recto 15"/>
          <p:cNvCxnSpPr/>
          <p:nvPr/>
        </p:nvCxnSpPr>
        <p:spPr>
          <a:xfrm>
            <a:off x="4071934" y="4775164"/>
            <a:ext cx="857256" cy="11158"/>
          </a:xfrm>
          <a:prstGeom prst="line">
            <a:avLst/>
          </a:prstGeom>
          <a:ln w="19050">
            <a:solidFill>
              <a:schemeClr val="tx1"/>
            </a:solidFill>
          </a:ln>
        </p:spPr>
        <p:style>
          <a:lnRef idx="1">
            <a:schemeClr val="dk1"/>
          </a:lnRef>
          <a:fillRef idx="0">
            <a:schemeClr val="dk1"/>
          </a:fillRef>
          <a:effectRef idx="0">
            <a:schemeClr val="dk1"/>
          </a:effectRef>
          <a:fontRef idx="minor">
            <a:schemeClr val="tx1"/>
          </a:fontRef>
        </p:style>
      </p:cxnSp>
      <p:sp>
        <p:nvSpPr>
          <p:cNvPr id="17" name="Rectángulo 16"/>
          <p:cNvSpPr/>
          <p:nvPr/>
        </p:nvSpPr>
        <p:spPr>
          <a:xfrm>
            <a:off x="4997885" y="3869499"/>
            <a:ext cx="3331924" cy="2218151"/>
          </a:xfrm>
          <a:prstGeom prst="roundRect">
            <a:avLst/>
          </a:prstGeom>
          <a:ln w="38100">
            <a:solidFill>
              <a:srgbClr val="CC0000"/>
            </a:solidFill>
          </a:ln>
        </p:spPr>
        <p:style>
          <a:lnRef idx="2">
            <a:schemeClr val="accent2"/>
          </a:lnRef>
          <a:fillRef idx="1">
            <a:schemeClr val="lt1"/>
          </a:fillRef>
          <a:effectRef idx="0">
            <a:schemeClr val="accent2"/>
          </a:effectRef>
          <a:fontRef idx="minor">
            <a:schemeClr val="dk1"/>
          </a:fontRef>
        </p:style>
        <p:txBody>
          <a:bodyPr rtlCol="0" anchor="ctr"/>
          <a:lstStyle/>
          <a:p>
            <a:pPr lvl="0" algn="ctr"/>
            <a:r>
              <a:rPr lang="es-MX" sz="1400" dirty="0"/>
              <a:t>Los retos de una sociedad que cambia constantemente y requiere que todos sus integrantes actúen ante el medio: natural y social, la vida y la salud, y la diversidad social, cultural y lingüística.</a:t>
            </a:r>
          </a:p>
        </p:txBody>
      </p:sp>
    </p:spTree>
    <p:extLst>
      <p:ext uri="{BB962C8B-B14F-4D97-AF65-F5344CB8AC3E}">
        <p14:creationId xmlns:p14="http://schemas.microsoft.com/office/powerpoint/2010/main" xmlns="" val="327516298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upo 24"/>
          <p:cNvGrpSpPr/>
          <p:nvPr/>
        </p:nvGrpSpPr>
        <p:grpSpPr>
          <a:xfrm>
            <a:off x="283795" y="81720"/>
            <a:ext cx="8233904" cy="2343044"/>
            <a:chOff x="283794" y="221494"/>
            <a:chExt cx="8233904" cy="2343044"/>
          </a:xfrm>
        </p:grpSpPr>
        <p:sp>
          <p:nvSpPr>
            <p:cNvPr id="6" name="Rectángulo redondeado 5"/>
            <p:cNvSpPr/>
            <p:nvPr/>
          </p:nvSpPr>
          <p:spPr>
            <a:xfrm>
              <a:off x="283794" y="779247"/>
              <a:ext cx="1885165" cy="1785291"/>
            </a:xfrm>
            <a:prstGeom prst="roundRect">
              <a:avLst/>
            </a:prstGeom>
            <a:ln w="38100">
              <a:solidFill>
                <a:srgbClr val="CC00CC"/>
              </a:solidFill>
            </a:ln>
          </p:spPr>
          <p:style>
            <a:lnRef idx="2">
              <a:schemeClr val="accent4"/>
            </a:lnRef>
            <a:fillRef idx="1">
              <a:schemeClr val="lt1"/>
            </a:fillRef>
            <a:effectRef idx="0">
              <a:schemeClr val="accent4"/>
            </a:effectRef>
            <a:fontRef idx="minor">
              <a:schemeClr val="dk1"/>
            </a:fontRef>
          </p:style>
          <p:txBody>
            <a:bodyPr rtlCol="0" anchor="ctr"/>
            <a:lstStyle/>
            <a:p>
              <a:pPr algn="ctr"/>
              <a:r>
                <a:rPr lang="es-MX" sz="1400" b="1" dirty="0">
                  <a:latin typeface="Comic Sans MS" pitchFamily="66" charset="0"/>
                </a:rPr>
                <a:t>11° Renovar el pacto entre el estudiante,</a:t>
              </a:r>
              <a:endParaRPr lang="es-MX" sz="1400" dirty="0">
                <a:latin typeface="Comic Sans MS" pitchFamily="66" charset="0"/>
              </a:endParaRPr>
            </a:p>
            <a:p>
              <a:pPr algn="ctr"/>
              <a:r>
                <a:rPr lang="es-MX" sz="1400" b="1" dirty="0">
                  <a:latin typeface="Comic Sans MS" pitchFamily="66" charset="0"/>
                </a:rPr>
                <a:t>el docente, la familia y la escuela</a:t>
              </a:r>
              <a:endParaRPr lang="es-MX" sz="1400" dirty="0">
                <a:latin typeface="Comic Sans MS" pitchFamily="66" charset="0"/>
              </a:endParaRPr>
            </a:p>
          </p:txBody>
        </p:sp>
        <p:sp>
          <p:nvSpPr>
            <p:cNvPr id="8" name="Rectángulo 7"/>
            <p:cNvSpPr/>
            <p:nvPr/>
          </p:nvSpPr>
          <p:spPr>
            <a:xfrm>
              <a:off x="2878640" y="851109"/>
              <a:ext cx="1479045" cy="1003153"/>
            </a:xfrm>
            <a:prstGeom prst="roundRect">
              <a:avLst/>
            </a:prstGeom>
            <a:ln w="28575">
              <a:solidFill>
                <a:srgbClr val="CC00CC"/>
              </a:solidFill>
            </a:ln>
          </p:spPr>
          <p:style>
            <a:lnRef idx="2">
              <a:schemeClr val="accent5"/>
            </a:lnRef>
            <a:fillRef idx="1">
              <a:schemeClr val="lt1"/>
            </a:fillRef>
            <a:effectRef idx="0">
              <a:schemeClr val="accent5"/>
            </a:effectRef>
            <a:fontRef idx="minor">
              <a:schemeClr val="dk1"/>
            </a:fontRef>
          </p:style>
          <p:txBody>
            <a:bodyPr rtlCol="0" anchor="ctr"/>
            <a:lstStyle/>
            <a:p>
              <a:pPr marL="285750" indent="-285750">
                <a:buFont typeface="Courier New" panose="02070309020205020404" pitchFamily="49" charset="0"/>
                <a:buChar char="o"/>
              </a:pPr>
              <a:r>
                <a:rPr lang="es-MX" sz="1400" dirty="0" smtClean="0">
                  <a:latin typeface="Comic Sans MS" pitchFamily="66" charset="0"/>
                </a:rPr>
                <a:t>Reconocer</a:t>
              </a:r>
            </a:p>
            <a:p>
              <a:pPr marL="285750" indent="-285750">
                <a:buFont typeface="Courier New" panose="02070309020205020404" pitchFamily="49" charset="0"/>
                <a:buChar char="o"/>
              </a:pPr>
              <a:r>
                <a:rPr lang="es-MX" sz="1400" dirty="0" smtClean="0">
                  <a:latin typeface="Comic Sans MS" pitchFamily="66" charset="0"/>
                </a:rPr>
                <a:t>Respetar</a:t>
              </a:r>
            </a:p>
            <a:p>
              <a:pPr marL="285750" indent="-285750">
                <a:buFont typeface="Courier New" panose="02070309020205020404" pitchFamily="49" charset="0"/>
                <a:buChar char="o"/>
              </a:pPr>
              <a:r>
                <a:rPr lang="es-MX" sz="1400" dirty="0" smtClean="0">
                  <a:latin typeface="Comic Sans MS" pitchFamily="66" charset="0"/>
                </a:rPr>
                <a:t>Adaptar</a:t>
              </a:r>
            </a:p>
          </p:txBody>
        </p:sp>
        <p:cxnSp>
          <p:nvCxnSpPr>
            <p:cNvPr id="12" name="Conector recto 11"/>
            <p:cNvCxnSpPr>
              <a:endCxn id="8" idx="1"/>
            </p:cNvCxnSpPr>
            <p:nvPr/>
          </p:nvCxnSpPr>
          <p:spPr>
            <a:xfrm flipV="1">
              <a:off x="2214545" y="1352686"/>
              <a:ext cx="664095" cy="1510"/>
            </a:xfrm>
            <a:prstGeom prst="line">
              <a:avLst/>
            </a:prstGeom>
            <a:ln w="19050">
              <a:solidFill>
                <a:schemeClr val="tx1"/>
              </a:solidFill>
            </a:ln>
          </p:spPr>
          <p:style>
            <a:lnRef idx="1">
              <a:schemeClr val="dk1"/>
            </a:lnRef>
            <a:fillRef idx="0">
              <a:schemeClr val="dk1"/>
            </a:fillRef>
            <a:effectRef idx="0">
              <a:schemeClr val="dk1"/>
            </a:effectRef>
            <a:fontRef idx="minor">
              <a:schemeClr val="tx1"/>
            </a:fontRef>
          </p:style>
        </p:cxnSp>
        <p:cxnSp>
          <p:nvCxnSpPr>
            <p:cNvPr id="21" name="Conector recto 20"/>
            <p:cNvCxnSpPr>
              <a:stCxn id="8" idx="3"/>
              <a:endCxn id="23" idx="1"/>
            </p:cNvCxnSpPr>
            <p:nvPr/>
          </p:nvCxnSpPr>
          <p:spPr>
            <a:xfrm flipV="1">
              <a:off x="4357685" y="1316211"/>
              <a:ext cx="790512" cy="36475"/>
            </a:xfrm>
            <a:prstGeom prst="line">
              <a:avLst/>
            </a:prstGeom>
            <a:ln w="19050">
              <a:solidFill>
                <a:schemeClr val="tx1"/>
              </a:solidFill>
            </a:ln>
          </p:spPr>
          <p:style>
            <a:lnRef idx="1">
              <a:schemeClr val="dk1"/>
            </a:lnRef>
            <a:fillRef idx="0">
              <a:schemeClr val="dk1"/>
            </a:fillRef>
            <a:effectRef idx="0">
              <a:schemeClr val="dk1"/>
            </a:effectRef>
            <a:fontRef idx="minor">
              <a:schemeClr val="tx1"/>
            </a:fontRef>
          </p:style>
        </p:cxnSp>
        <p:sp>
          <p:nvSpPr>
            <p:cNvPr id="23" name="Rectángulo 22"/>
            <p:cNvSpPr/>
            <p:nvPr/>
          </p:nvSpPr>
          <p:spPr>
            <a:xfrm>
              <a:off x="5148197" y="221494"/>
              <a:ext cx="3369501" cy="2189434"/>
            </a:xfrm>
            <a:prstGeom prst="roundRect">
              <a:avLst/>
            </a:prstGeom>
            <a:ln w="38100">
              <a:solidFill>
                <a:srgbClr val="CC00CC"/>
              </a:solidFill>
            </a:ln>
          </p:spPr>
          <p:style>
            <a:lnRef idx="2">
              <a:schemeClr val="accent2"/>
            </a:lnRef>
            <a:fillRef idx="1">
              <a:schemeClr val="lt1"/>
            </a:fillRef>
            <a:effectRef idx="0">
              <a:schemeClr val="accent2"/>
            </a:effectRef>
            <a:fontRef idx="minor">
              <a:schemeClr val="dk1"/>
            </a:fontRef>
          </p:style>
          <p:txBody>
            <a:bodyPr rtlCol="0" anchor="ctr"/>
            <a:lstStyle/>
            <a:p>
              <a:pPr algn="ctr"/>
              <a:r>
                <a:rPr lang="es-MX" sz="1400" dirty="0" smtClean="0">
                  <a:latin typeface="Comic Sans MS" pitchFamily="66" charset="0"/>
                </a:rPr>
                <a:t>Es necesario el exigir reglas </a:t>
              </a:r>
              <a:r>
                <a:rPr lang="es-MX" sz="1400" dirty="0">
                  <a:latin typeface="Comic Sans MS" pitchFamily="66" charset="0"/>
                </a:rPr>
                <a:t>y </a:t>
              </a:r>
              <a:r>
                <a:rPr lang="es-MX" sz="1400" dirty="0" smtClean="0">
                  <a:latin typeface="Comic Sans MS" pitchFamily="66" charset="0"/>
                </a:rPr>
                <a:t>normas dentro del aula escolar, pues son parte de </a:t>
              </a:r>
              <a:r>
                <a:rPr lang="es-MX" sz="1400" dirty="0">
                  <a:latin typeface="Comic Sans MS" pitchFamily="66" charset="0"/>
                </a:rPr>
                <a:t>una condición para el respeto y el cumplimiento de las responsabilidades</a:t>
              </a:r>
            </a:p>
          </p:txBody>
        </p:sp>
      </p:grpSp>
      <p:sp>
        <p:nvSpPr>
          <p:cNvPr id="18" name="Rectángulo redondeado 17"/>
          <p:cNvSpPr/>
          <p:nvPr/>
        </p:nvSpPr>
        <p:spPr>
          <a:xfrm>
            <a:off x="283795" y="4252586"/>
            <a:ext cx="1778696" cy="1703540"/>
          </a:xfrm>
          <a:prstGeom prst="roundRect">
            <a:avLst/>
          </a:prstGeom>
          <a:ln w="38100">
            <a:solidFill>
              <a:srgbClr val="FFFF66"/>
            </a:solidFill>
          </a:ln>
        </p:spPr>
        <p:style>
          <a:lnRef idx="2">
            <a:schemeClr val="accent4"/>
          </a:lnRef>
          <a:fillRef idx="1">
            <a:schemeClr val="lt1"/>
          </a:fillRef>
          <a:effectRef idx="0">
            <a:schemeClr val="accent4"/>
          </a:effectRef>
          <a:fontRef idx="minor">
            <a:schemeClr val="dk1"/>
          </a:fontRef>
        </p:style>
        <p:txBody>
          <a:bodyPr rtlCol="0" anchor="ctr"/>
          <a:lstStyle/>
          <a:p>
            <a:pPr algn="ctr"/>
            <a:r>
              <a:rPr lang="es-MX" sz="1400" b="1" dirty="0">
                <a:latin typeface="Comic Sans MS" pitchFamily="66" charset="0"/>
              </a:rPr>
              <a:t>12° Reorientar el liderazgo</a:t>
            </a:r>
            <a:endParaRPr lang="es-MX" sz="1400" dirty="0">
              <a:latin typeface="Comic Sans MS" pitchFamily="66" charset="0"/>
            </a:endParaRPr>
          </a:p>
        </p:txBody>
      </p:sp>
      <p:sp>
        <p:nvSpPr>
          <p:cNvPr id="19" name="Rectángulo 18"/>
          <p:cNvSpPr/>
          <p:nvPr/>
        </p:nvSpPr>
        <p:spPr>
          <a:xfrm>
            <a:off x="2379945" y="4395462"/>
            <a:ext cx="1691989" cy="1248116"/>
          </a:xfrm>
          <a:prstGeom prst="roundRect">
            <a:avLst/>
          </a:prstGeom>
          <a:ln w="28575">
            <a:solidFill>
              <a:srgbClr val="FFFF66"/>
            </a:solidFill>
          </a:ln>
        </p:spPr>
        <p:style>
          <a:lnRef idx="2">
            <a:schemeClr val="accent5"/>
          </a:lnRef>
          <a:fillRef idx="1">
            <a:schemeClr val="lt1"/>
          </a:fillRef>
          <a:effectRef idx="0">
            <a:schemeClr val="accent5"/>
          </a:effectRef>
          <a:fontRef idx="minor">
            <a:schemeClr val="dk1"/>
          </a:fontRef>
        </p:style>
        <p:txBody>
          <a:bodyPr rtlCol="0" anchor="ctr"/>
          <a:lstStyle/>
          <a:p>
            <a:pPr marL="285750" indent="-285750">
              <a:buFont typeface="Courier New" panose="02070309020205020404" pitchFamily="49" charset="0"/>
              <a:buChar char="o"/>
            </a:pPr>
            <a:endParaRPr lang="es-MX" sz="1400" dirty="0" smtClean="0">
              <a:latin typeface="Comic Sans MS" pitchFamily="66" charset="0"/>
            </a:endParaRPr>
          </a:p>
          <a:p>
            <a:pPr marL="285750" indent="-285750">
              <a:buFont typeface="Courier New" panose="02070309020205020404" pitchFamily="49" charset="0"/>
              <a:buChar char="o"/>
            </a:pPr>
            <a:endParaRPr lang="es-MX" sz="1400" dirty="0">
              <a:latin typeface="Comic Sans MS" pitchFamily="66" charset="0"/>
            </a:endParaRPr>
          </a:p>
          <a:p>
            <a:pPr marL="285750" indent="-285750">
              <a:buFont typeface="Courier New" panose="02070309020205020404" pitchFamily="49" charset="0"/>
              <a:buChar char="o"/>
            </a:pPr>
            <a:r>
              <a:rPr lang="es-MX" sz="1400" dirty="0" smtClean="0">
                <a:latin typeface="Comic Sans MS" pitchFamily="66" charset="0"/>
              </a:rPr>
              <a:t>Gestión</a:t>
            </a:r>
            <a:endParaRPr lang="es-MX" sz="1400" dirty="0" smtClean="0">
              <a:latin typeface="Comic Sans MS" pitchFamily="66" charset="0"/>
            </a:endParaRPr>
          </a:p>
          <a:p>
            <a:pPr marL="285750" indent="-285750">
              <a:buFont typeface="Courier New" panose="02070309020205020404" pitchFamily="49" charset="0"/>
              <a:buChar char="o"/>
            </a:pPr>
            <a:r>
              <a:rPr lang="es-MX" sz="1400" dirty="0" smtClean="0">
                <a:latin typeface="Comic Sans MS" pitchFamily="66" charset="0"/>
              </a:rPr>
              <a:t>Trabajo colaborativo</a:t>
            </a:r>
          </a:p>
          <a:p>
            <a:pPr marL="285750" indent="-285750">
              <a:buFont typeface="Courier New" panose="02070309020205020404" pitchFamily="49" charset="0"/>
              <a:buChar char="o"/>
            </a:pPr>
            <a:r>
              <a:rPr lang="es-MX" sz="1400" dirty="0" smtClean="0">
                <a:latin typeface="Comic Sans MS" pitchFamily="66" charset="0"/>
              </a:rPr>
              <a:t>Innovación</a:t>
            </a:r>
          </a:p>
          <a:p>
            <a:pPr marL="285750" indent="-285750">
              <a:buFont typeface="Courier New" panose="02070309020205020404" pitchFamily="49" charset="0"/>
              <a:buChar char="o"/>
            </a:pPr>
            <a:r>
              <a:rPr lang="es-MX" sz="1400" dirty="0" smtClean="0">
                <a:latin typeface="Comic Sans MS" pitchFamily="66" charset="0"/>
              </a:rPr>
              <a:t>Asesoría</a:t>
            </a:r>
          </a:p>
          <a:p>
            <a:pPr marL="285750" indent="-285750">
              <a:buFont typeface="Courier New" panose="02070309020205020404" pitchFamily="49" charset="0"/>
              <a:buChar char="o"/>
            </a:pPr>
            <a:endParaRPr lang="es-MX" sz="1400" dirty="0" smtClean="0">
              <a:latin typeface="Comic Sans MS" pitchFamily="66" charset="0"/>
            </a:endParaRPr>
          </a:p>
          <a:p>
            <a:endParaRPr lang="es-MX" sz="1400" dirty="0">
              <a:latin typeface="Comic Sans MS" pitchFamily="66" charset="0"/>
            </a:endParaRPr>
          </a:p>
        </p:txBody>
      </p:sp>
      <p:cxnSp>
        <p:nvCxnSpPr>
          <p:cNvPr id="20" name="Conector recto 19"/>
          <p:cNvCxnSpPr/>
          <p:nvPr/>
        </p:nvCxnSpPr>
        <p:spPr>
          <a:xfrm>
            <a:off x="2000232" y="5014034"/>
            <a:ext cx="379713" cy="5486"/>
          </a:xfrm>
          <a:prstGeom prst="line">
            <a:avLst/>
          </a:prstGeom>
          <a:ln w="19050">
            <a:solidFill>
              <a:schemeClr val="tx1"/>
            </a:solidFill>
          </a:ln>
        </p:spPr>
        <p:style>
          <a:lnRef idx="1">
            <a:schemeClr val="dk1"/>
          </a:lnRef>
          <a:fillRef idx="0">
            <a:schemeClr val="dk1"/>
          </a:fillRef>
          <a:effectRef idx="0">
            <a:schemeClr val="dk1"/>
          </a:effectRef>
          <a:fontRef idx="minor">
            <a:schemeClr val="tx1"/>
          </a:fontRef>
        </p:style>
      </p:cxnSp>
      <p:cxnSp>
        <p:nvCxnSpPr>
          <p:cNvPr id="16" name="Conector recto 15"/>
          <p:cNvCxnSpPr/>
          <p:nvPr/>
        </p:nvCxnSpPr>
        <p:spPr>
          <a:xfrm flipV="1">
            <a:off x="4071934" y="5000636"/>
            <a:ext cx="928694" cy="18884"/>
          </a:xfrm>
          <a:prstGeom prst="line">
            <a:avLst/>
          </a:prstGeom>
          <a:ln w="19050">
            <a:solidFill>
              <a:schemeClr val="tx1"/>
            </a:solidFill>
          </a:ln>
        </p:spPr>
        <p:style>
          <a:lnRef idx="1">
            <a:schemeClr val="dk1"/>
          </a:lnRef>
          <a:fillRef idx="0">
            <a:schemeClr val="dk1"/>
          </a:fillRef>
          <a:effectRef idx="0">
            <a:schemeClr val="dk1"/>
          </a:effectRef>
          <a:fontRef idx="minor">
            <a:schemeClr val="tx1"/>
          </a:fontRef>
        </p:style>
      </p:cxnSp>
      <p:sp>
        <p:nvSpPr>
          <p:cNvPr id="17" name="Rectángulo 16"/>
          <p:cNvSpPr/>
          <p:nvPr/>
        </p:nvSpPr>
        <p:spPr>
          <a:xfrm>
            <a:off x="4997885" y="3768247"/>
            <a:ext cx="3331924" cy="2218151"/>
          </a:xfrm>
          <a:prstGeom prst="roundRect">
            <a:avLst/>
          </a:prstGeom>
          <a:ln w="38100">
            <a:solidFill>
              <a:srgbClr val="FFFF66"/>
            </a:solidFill>
          </a:ln>
        </p:spPr>
        <p:style>
          <a:lnRef idx="2">
            <a:schemeClr val="accent2"/>
          </a:lnRef>
          <a:fillRef idx="1">
            <a:schemeClr val="lt1"/>
          </a:fillRef>
          <a:effectRef idx="0">
            <a:schemeClr val="accent2"/>
          </a:effectRef>
          <a:fontRef idx="minor">
            <a:schemeClr val="dk1"/>
          </a:fontRef>
        </p:style>
        <p:txBody>
          <a:bodyPr rtlCol="0" anchor="ctr"/>
          <a:lstStyle/>
          <a:p>
            <a:pPr lvl="0" algn="ctr"/>
            <a:r>
              <a:rPr lang="es-MX" sz="1400" dirty="0" smtClean="0">
                <a:latin typeface="Comic Sans MS" pitchFamily="66" charset="0"/>
              </a:rPr>
              <a:t>Los directivos o docentes, deben saber ser buenos líderes para lograr en conjunto el buen aprendizaje de los alumnos </a:t>
            </a:r>
            <a:endParaRPr lang="es-MX" sz="1400" dirty="0">
              <a:latin typeface="Comic Sans MS" pitchFamily="66" charset="0"/>
            </a:endParaRPr>
          </a:p>
        </p:txBody>
      </p:sp>
    </p:spTree>
    <p:extLst>
      <p:ext uri="{BB962C8B-B14F-4D97-AF65-F5344CB8AC3E}">
        <p14:creationId xmlns:p14="http://schemas.microsoft.com/office/powerpoint/2010/main" xmlns="" val="350433629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arcador de contenido 3"/>
          <p:cNvSpPr txBox="1">
            <a:spLocks noGrp="1"/>
          </p:cNvSpPr>
          <p:nvPr>
            <p:ph idx="1"/>
          </p:nvPr>
        </p:nvSpPr>
        <p:spPr>
          <a:xfrm>
            <a:off x="630999" y="3163800"/>
            <a:ext cx="7886700" cy="1169551"/>
          </a:xfrm>
          <a:prstGeom prst="rect">
            <a:avLst/>
          </a:prstGeom>
          <a:noFill/>
        </p:spPr>
        <p:txBody>
          <a:bodyPr wrap="square" rtlCol="0">
            <a:spAutoFit/>
          </a:bodyPr>
          <a:lstStyle/>
          <a:p>
            <a:pPr marL="285750" lvl="0" indent="-285750"/>
            <a:r>
              <a:rPr lang="es-MX" sz="1400" b="1" dirty="0" smtClean="0">
                <a:latin typeface="Comic Sans MS" pitchFamily="66" charset="0"/>
                <a:cs typeface="Arial" panose="020B0604020202020204" pitchFamily="34" charset="0"/>
              </a:rPr>
              <a:t>CONCLUCIÓN: la actividad anterior ha servido nuevamente como un repaso más concreto para comprender de lo que trata cada uno de los Principios pedagógicos del plan de estudios de educación básica 2011, y sacar ideas mas concretas de lo que significa o consiste cada apartado. Propicio una mejor reflexión. </a:t>
            </a:r>
            <a:r>
              <a:rPr lang="es-MX" sz="1400" b="1" dirty="0">
                <a:latin typeface="Comic Sans MS" pitchFamily="66" charset="0"/>
              </a:rPr>
              <a:t/>
            </a:r>
            <a:br>
              <a:rPr lang="es-MX" sz="1400" b="1" dirty="0">
                <a:latin typeface="Comic Sans MS" pitchFamily="66" charset="0"/>
              </a:rPr>
            </a:br>
            <a:endParaRPr lang="es-MX" sz="1400" dirty="0">
              <a:latin typeface="Comic Sans MS" pitchFamily="66" charset="0"/>
            </a:endParaRPr>
          </a:p>
        </p:txBody>
      </p:sp>
      <p:grpSp>
        <p:nvGrpSpPr>
          <p:cNvPr id="2" name="Grupo 5"/>
          <p:cNvGrpSpPr/>
          <p:nvPr/>
        </p:nvGrpSpPr>
        <p:grpSpPr>
          <a:xfrm>
            <a:off x="283795" y="294663"/>
            <a:ext cx="8233904" cy="2343044"/>
            <a:chOff x="283794" y="221494"/>
            <a:chExt cx="8233904" cy="2343044"/>
          </a:xfrm>
        </p:grpSpPr>
        <p:sp>
          <p:nvSpPr>
            <p:cNvPr id="7" name="Rectángulo redondeado 6"/>
            <p:cNvSpPr/>
            <p:nvPr/>
          </p:nvSpPr>
          <p:spPr>
            <a:xfrm>
              <a:off x="283794" y="779247"/>
              <a:ext cx="1885165" cy="1785291"/>
            </a:xfrm>
            <a:prstGeom prst="roundRect">
              <a:avLst/>
            </a:prstGeom>
            <a:ln w="38100">
              <a:solidFill>
                <a:srgbClr val="FF99FF"/>
              </a:solidFill>
            </a:ln>
          </p:spPr>
          <p:style>
            <a:lnRef idx="2">
              <a:schemeClr val="accent4"/>
            </a:lnRef>
            <a:fillRef idx="1">
              <a:schemeClr val="lt1"/>
            </a:fillRef>
            <a:effectRef idx="0">
              <a:schemeClr val="accent4"/>
            </a:effectRef>
            <a:fontRef idx="minor">
              <a:schemeClr val="dk1"/>
            </a:fontRef>
          </p:style>
          <p:txBody>
            <a:bodyPr rtlCol="0" anchor="ctr"/>
            <a:lstStyle/>
            <a:p>
              <a:pPr algn="ctr"/>
              <a:r>
                <a:rPr lang="es-MX" sz="1400" b="1" dirty="0">
                  <a:latin typeface="Comic Sans MS" pitchFamily="66" charset="0"/>
                </a:rPr>
                <a:t>13° La tutoría y la asesoría académica a la escuela</a:t>
              </a:r>
              <a:endParaRPr lang="es-MX" sz="1400" dirty="0">
                <a:latin typeface="Comic Sans MS" pitchFamily="66" charset="0"/>
              </a:endParaRPr>
            </a:p>
          </p:txBody>
        </p:sp>
        <p:sp>
          <p:nvSpPr>
            <p:cNvPr id="8" name="Rectángulo 7"/>
            <p:cNvSpPr/>
            <p:nvPr/>
          </p:nvSpPr>
          <p:spPr>
            <a:xfrm>
              <a:off x="2878639" y="851108"/>
              <a:ext cx="1550483" cy="1218839"/>
            </a:xfrm>
            <a:prstGeom prst="roundRect">
              <a:avLst/>
            </a:prstGeom>
            <a:ln w="28575">
              <a:solidFill>
                <a:srgbClr val="FF99FF"/>
              </a:solidFill>
            </a:ln>
          </p:spPr>
          <p:style>
            <a:lnRef idx="2">
              <a:schemeClr val="accent5"/>
            </a:lnRef>
            <a:fillRef idx="1">
              <a:schemeClr val="lt1"/>
            </a:fillRef>
            <a:effectRef idx="0">
              <a:schemeClr val="accent5"/>
            </a:effectRef>
            <a:fontRef idx="minor">
              <a:schemeClr val="dk1"/>
            </a:fontRef>
          </p:style>
          <p:txBody>
            <a:bodyPr rtlCol="0" anchor="ctr"/>
            <a:lstStyle/>
            <a:p>
              <a:pPr marL="285750" indent="-285750">
                <a:buFont typeface="Courier New" panose="02070309020205020404" pitchFamily="49" charset="0"/>
                <a:buChar char="o"/>
              </a:pPr>
              <a:r>
                <a:rPr lang="es-MX" sz="1400" dirty="0" smtClean="0">
                  <a:latin typeface="Comic Sans MS" pitchFamily="66" charset="0"/>
                </a:rPr>
                <a:t>Reconocer</a:t>
              </a:r>
            </a:p>
            <a:p>
              <a:pPr marL="285750" indent="-285750">
                <a:buFont typeface="Courier New" panose="02070309020205020404" pitchFamily="49" charset="0"/>
                <a:buChar char="o"/>
              </a:pPr>
              <a:r>
                <a:rPr lang="es-MX" sz="1400" dirty="0" smtClean="0">
                  <a:latin typeface="Comic Sans MS" pitchFamily="66" charset="0"/>
                </a:rPr>
                <a:t>Respetar</a:t>
              </a:r>
            </a:p>
            <a:p>
              <a:pPr marL="285750" indent="-285750">
                <a:buFont typeface="Courier New" panose="02070309020205020404" pitchFamily="49" charset="0"/>
                <a:buChar char="o"/>
              </a:pPr>
              <a:r>
                <a:rPr lang="es-MX" sz="1400" dirty="0" smtClean="0">
                  <a:latin typeface="Comic Sans MS" pitchFamily="66" charset="0"/>
                </a:rPr>
                <a:t>Adaptar</a:t>
              </a:r>
            </a:p>
          </p:txBody>
        </p:sp>
        <p:cxnSp>
          <p:nvCxnSpPr>
            <p:cNvPr id="9" name="Conector recto 8"/>
            <p:cNvCxnSpPr/>
            <p:nvPr/>
          </p:nvCxnSpPr>
          <p:spPr>
            <a:xfrm flipV="1">
              <a:off x="2143107" y="1460528"/>
              <a:ext cx="735533" cy="37915"/>
            </a:xfrm>
            <a:prstGeom prst="line">
              <a:avLst/>
            </a:prstGeom>
            <a:ln w="19050">
              <a:solidFill>
                <a:schemeClr val="tx1"/>
              </a:solidFill>
            </a:ln>
          </p:spPr>
          <p:style>
            <a:lnRef idx="1">
              <a:schemeClr val="dk1"/>
            </a:lnRef>
            <a:fillRef idx="0">
              <a:schemeClr val="dk1"/>
            </a:fillRef>
            <a:effectRef idx="0">
              <a:schemeClr val="dk1"/>
            </a:effectRef>
            <a:fontRef idx="minor">
              <a:schemeClr val="tx1"/>
            </a:fontRef>
          </p:style>
        </p:cxnSp>
        <p:cxnSp>
          <p:nvCxnSpPr>
            <p:cNvPr id="10" name="Conector recto 9"/>
            <p:cNvCxnSpPr/>
            <p:nvPr/>
          </p:nvCxnSpPr>
          <p:spPr>
            <a:xfrm>
              <a:off x="4286248" y="1460528"/>
              <a:ext cx="857255" cy="37915"/>
            </a:xfrm>
            <a:prstGeom prst="line">
              <a:avLst/>
            </a:prstGeom>
            <a:ln w="19050">
              <a:solidFill>
                <a:schemeClr val="tx1"/>
              </a:solidFill>
            </a:ln>
          </p:spPr>
          <p:style>
            <a:lnRef idx="1">
              <a:schemeClr val="dk1"/>
            </a:lnRef>
            <a:fillRef idx="0">
              <a:schemeClr val="dk1"/>
            </a:fillRef>
            <a:effectRef idx="0">
              <a:schemeClr val="dk1"/>
            </a:effectRef>
            <a:fontRef idx="minor">
              <a:schemeClr val="tx1"/>
            </a:fontRef>
          </p:style>
        </p:cxnSp>
        <p:sp>
          <p:nvSpPr>
            <p:cNvPr id="11" name="Rectángulo 10"/>
            <p:cNvSpPr/>
            <p:nvPr/>
          </p:nvSpPr>
          <p:spPr>
            <a:xfrm>
              <a:off x="5148197" y="221494"/>
              <a:ext cx="3369501" cy="2189434"/>
            </a:xfrm>
            <a:prstGeom prst="roundRect">
              <a:avLst/>
            </a:prstGeom>
            <a:ln w="38100">
              <a:solidFill>
                <a:srgbClr val="FF99FF"/>
              </a:solidFill>
            </a:ln>
          </p:spPr>
          <p:style>
            <a:lnRef idx="2">
              <a:schemeClr val="accent2"/>
            </a:lnRef>
            <a:fillRef idx="1">
              <a:schemeClr val="lt1"/>
            </a:fillRef>
            <a:effectRef idx="0">
              <a:schemeClr val="accent2"/>
            </a:effectRef>
            <a:fontRef idx="minor">
              <a:schemeClr val="dk1"/>
            </a:fontRef>
          </p:style>
          <p:txBody>
            <a:bodyPr rtlCol="0" anchor="ctr"/>
            <a:lstStyle/>
            <a:p>
              <a:pPr lvl="0" algn="ctr"/>
              <a:r>
                <a:rPr lang="es-MX" sz="1400" dirty="0">
                  <a:latin typeface="Comic Sans MS" pitchFamily="66" charset="0"/>
                </a:rPr>
                <a:t>Tanto la tutoría como la asesoría suponen un acompañamiento cercano; esto es,</a:t>
              </a:r>
            </a:p>
            <a:p>
              <a:pPr algn="ctr"/>
              <a:r>
                <a:rPr lang="es-MX" sz="1400" dirty="0">
                  <a:latin typeface="Comic Sans MS" pitchFamily="66" charset="0"/>
                </a:rPr>
                <a:t>concebir a la escuela como un espacio de aprendizaje y reconocer que el tutor y el asesor también aprenden.</a:t>
              </a:r>
            </a:p>
          </p:txBody>
        </p:sp>
      </p:grpSp>
    </p:spTree>
    <p:extLst>
      <p:ext uri="{BB962C8B-B14F-4D97-AF65-F5344CB8AC3E}">
        <p14:creationId xmlns:p14="http://schemas.microsoft.com/office/powerpoint/2010/main" xmlns="" val="3196239203"/>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436</TotalTime>
  <Words>758</Words>
  <Application>Microsoft Office PowerPoint</Application>
  <PresentationFormat>Presentación en pantalla (4:3)</PresentationFormat>
  <Paragraphs>95</Paragraphs>
  <Slides>8</Slides>
  <Notes>0</Notes>
  <HiddenSlides>0</HiddenSlides>
  <MMClips>0</MMClips>
  <ScaleCrop>false</ScaleCrop>
  <HeadingPairs>
    <vt:vector size="4" baseType="variant">
      <vt:variant>
        <vt:lpstr>Tema</vt:lpstr>
      </vt:variant>
      <vt:variant>
        <vt:i4>1</vt:i4>
      </vt:variant>
      <vt:variant>
        <vt:lpstr>Títulos de diapositiva</vt:lpstr>
      </vt:variant>
      <vt:variant>
        <vt:i4>8</vt:i4>
      </vt:variant>
    </vt:vector>
  </HeadingPairs>
  <TitlesOfParts>
    <vt:vector size="9" baseType="lpstr">
      <vt:lpstr>Tema de Office</vt:lpstr>
      <vt:lpstr>Diapositiva 1</vt:lpstr>
      <vt:lpstr>Diapositiva 2</vt:lpstr>
      <vt:lpstr>Diapositiva 3</vt:lpstr>
      <vt:lpstr>Diapositiva 4</vt:lpstr>
      <vt:lpstr>Diapositiva 5</vt:lpstr>
      <vt:lpstr>Diapositiva 6</vt:lpstr>
      <vt:lpstr>Diapositiva 7</vt:lpstr>
      <vt:lpstr>Diapositiva 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karina</dc:creator>
  <cp:lastModifiedBy>karina</cp:lastModifiedBy>
  <cp:revision>20</cp:revision>
  <dcterms:created xsi:type="dcterms:W3CDTF">2015-02-10T15:57:32Z</dcterms:created>
  <dcterms:modified xsi:type="dcterms:W3CDTF">2015-02-10T23:14:20Z</dcterms:modified>
</cp:coreProperties>
</file>