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11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73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2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47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3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34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0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96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03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1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510AC-D7CC-4BC7-8592-05A354C7E991}" type="datetimeFigureOut">
              <a:rPr lang="en-US" smtClean="0"/>
              <a:t>13/02/15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5A099-BD2D-4362-A6D9-B59DD750A8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2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CuadroTexto"/>
          <p:cNvSpPr txBox="1"/>
          <p:nvPr/>
        </p:nvSpPr>
        <p:spPr>
          <a:xfrm>
            <a:off x="755575" y="332657"/>
            <a:ext cx="10856813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300" dirty="0" smtClean="0"/>
              <a:t>ESCUELA NORMAL DE EDUCACIÓN PREESCOLAR</a:t>
            </a:r>
          </a:p>
          <a:p>
            <a:pPr algn="ctr"/>
            <a:endParaRPr lang="es-MX" sz="3300" dirty="0" smtClean="0"/>
          </a:p>
          <a:p>
            <a:pPr algn="ctr"/>
            <a:endParaRPr lang="es-MX" sz="3300" dirty="0"/>
          </a:p>
          <a:p>
            <a:pPr algn="ctr"/>
            <a:endParaRPr lang="es-MX" sz="3300" dirty="0" smtClean="0"/>
          </a:p>
          <a:p>
            <a:pPr algn="ctr"/>
            <a:endParaRPr lang="es-MX" sz="3300" dirty="0"/>
          </a:p>
          <a:p>
            <a:pPr algn="ctr"/>
            <a:endParaRPr lang="es-MX" sz="3300" dirty="0" smtClean="0"/>
          </a:p>
          <a:p>
            <a:pPr algn="ctr"/>
            <a:endParaRPr lang="es-MX" sz="3300" dirty="0" smtClean="0"/>
          </a:p>
          <a:p>
            <a:pPr algn="ctr"/>
            <a:r>
              <a:rPr lang="es-MX" sz="3300" dirty="0" smtClean="0"/>
              <a:t>NOMBRE: JENIFFER CITLALY GARZA SÁNCHEZ</a:t>
            </a:r>
          </a:p>
          <a:p>
            <a:pPr algn="ctr"/>
            <a:endParaRPr lang="es-MX" sz="3300" dirty="0" smtClean="0"/>
          </a:p>
          <a:p>
            <a:pPr algn="ctr"/>
            <a:r>
              <a:rPr lang="es-MX" sz="3300" dirty="0" smtClean="0"/>
              <a:t>CUADRO </a:t>
            </a:r>
            <a:r>
              <a:rPr lang="es-MX" sz="3300" dirty="0" smtClean="0"/>
              <a:t>SIN</a:t>
            </a:r>
            <a:r>
              <a:rPr lang="es-MX" sz="3300" dirty="0" smtClean="0"/>
              <a:t>ÓPTICO DE LOS PRINCIPALES CONCEPTOS PSICOPEDAGÓGICOS</a:t>
            </a:r>
            <a:endParaRPr lang="es-MX" sz="3300" dirty="0"/>
          </a:p>
        </p:txBody>
      </p:sp>
      <p:pic>
        <p:nvPicPr>
          <p:cNvPr id="4" name="2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062" y="1476170"/>
            <a:ext cx="1753954" cy="22123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01604" y="201558"/>
            <a:ext cx="11693030" cy="644984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5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604" y="201558"/>
            <a:ext cx="11693030" cy="644984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1 CuadroTexto"/>
          <p:cNvSpPr txBox="1"/>
          <p:nvPr/>
        </p:nvSpPr>
        <p:spPr>
          <a:xfrm>
            <a:off x="1380547" y="1602469"/>
            <a:ext cx="909321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dirty="0" smtClean="0"/>
              <a:t>El siguiente cuadro sin</a:t>
            </a:r>
            <a:r>
              <a:rPr lang="es-MX" sz="2600" dirty="0" smtClean="0"/>
              <a:t>óptico menciona los principales conceptos psicopedagógicos tales como la cognición, la metacognición, aprendizaje significativo, autorregulación del aprendizaje y conocimiento. De los cuales es importante reconocer el significado y distinguir que de ahí se derivan otros conceptos que están involucrados y tienen una relación entre sí.</a:t>
            </a:r>
          </a:p>
          <a:p>
            <a:endParaRPr lang="es-MX" sz="2600" dirty="0" smtClean="0"/>
          </a:p>
          <a:p>
            <a:endParaRPr lang="es-MX" sz="2600" dirty="0" smtClean="0"/>
          </a:p>
        </p:txBody>
      </p:sp>
    </p:spTree>
    <p:extLst>
      <p:ext uri="{BB962C8B-B14F-4D97-AF65-F5344CB8AC3E}">
        <p14:creationId xmlns:p14="http://schemas.microsoft.com/office/powerpoint/2010/main" val="3330698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0641" y="2781824"/>
            <a:ext cx="1330588" cy="1249338"/>
          </a:xfrm>
          <a:prstGeom prst="roundRect">
            <a:avLst/>
          </a:prstGeom>
          <a:noFill/>
          <a:ln w="47625">
            <a:solidFill>
              <a:srgbClr val="8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Conceptos psicopeda-gógicos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684596" y="354285"/>
            <a:ext cx="1791881" cy="814751"/>
          </a:xfrm>
          <a:prstGeom prst="roundRect">
            <a:avLst/>
          </a:prstGeom>
          <a:noFill/>
          <a:ln w="47625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Metacognición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655553" y="2864942"/>
            <a:ext cx="1791881" cy="814751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Aprendizaje significativo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655554" y="5666600"/>
            <a:ext cx="1791881" cy="814751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Conocimiento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675717" y="1765184"/>
            <a:ext cx="1791881" cy="814751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Cognición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75712" y="4255657"/>
            <a:ext cx="1791881" cy="814751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Autoregulación del aprendizaje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1480592" y="161244"/>
            <a:ext cx="495128" cy="6535508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429677" y="405908"/>
            <a:ext cx="3162786" cy="814751"/>
          </a:xfrm>
          <a:prstGeom prst="roundRect">
            <a:avLst/>
          </a:prstGeom>
          <a:noFill/>
          <a:ln w="47625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Conocimiento que tenemos de nuestras operaciones </a:t>
            </a:r>
            <a:r>
              <a:rPr lang="en-US" dirty="0" err="1" smtClean="0">
                <a:solidFill>
                  <a:schemeClr val="tx1"/>
                </a:solidFill>
              </a:rPr>
              <a:t>mentale</a:t>
            </a:r>
            <a:r>
              <a:rPr lang="en-US" dirty="0" err="1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31188" y="141095"/>
            <a:ext cx="5544088" cy="1592302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Metamemoria: </a:t>
            </a:r>
            <a:r>
              <a:rPr lang="en-US" sz="1700" dirty="0" smtClean="0">
                <a:solidFill>
                  <a:schemeClr val="tx1"/>
                </a:solidFill>
              </a:rPr>
              <a:t>Conocimiento de la memoria y funcionamiento.</a:t>
            </a:r>
            <a:br>
              <a:rPr lang="en-US" sz="1700" dirty="0" smtClean="0">
                <a:solidFill>
                  <a:schemeClr val="tx1"/>
                </a:solidFill>
              </a:rPr>
            </a:br>
            <a:r>
              <a:rPr lang="en-US" sz="1700" b="1" dirty="0" smtClean="0">
                <a:solidFill>
                  <a:schemeClr val="tx1"/>
                </a:solidFill>
              </a:rPr>
              <a:t>Metaatención: </a:t>
            </a:r>
            <a:r>
              <a:rPr lang="en-US" sz="1700" dirty="0" smtClean="0">
                <a:solidFill>
                  <a:schemeClr val="tx1"/>
                </a:solidFill>
              </a:rPr>
              <a:t>Atender las operaciones fundamentales para el aprendizaje</a:t>
            </a:r>
            <a:br>
              <a:rPr lang="en-US" sz="1700" dirty="0" smtClean="0">
                <a:solidFill>
                  <a:schemeClr val="tx1"/>
                </a:solidFill>
              </a:rPr>
            </a:br>
            <a:r>
              <a:rPr lang="en-US" sz="1700" b="1" dirty="0" smtClean="0">
                <a:solidFill>
                  <a:schemeClr val="tx1"/>
                </a:solidFill>
              </a:rPr>
              <a:t>Metacomprensión: </a:t>
            </a:r>
            <a:r>
              <a:rPr lang="en-US" sz="1700" dirty="0" smtClean="0">
                <a:solidFill>
                  <a:schemeClr val="tx1"/>
                </a:solidFill>
              </a:rPr>
              <a:t>Base fundamental del aprendizaje y </a:t>
            </a:r>
            <a:r>
              <a:rPr lang="en-US" sz="1700" dirty="0" err="1" smtClean="0">
                <a:solidFill>
                  <a:schemeClr val="tx1"/>
                </a:solidFill>
              </a:rPr>
              <a:t>rendimiento</a:t>
            </a:r>
            <a:r>
              <a:rPr lang="en-US" sz="1700" dirty="0" smtClean="0">
                <a:solidFill>
                  <a:schemeClr val="tx1"/>
                </a:solidFill>
              </a:rPr>
              <a:t> escolar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239345" y="2876254"/>
            <a:ext cx="3162786" cy="814751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Adquisición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nuevos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significados</a:t>
            </a:r>
            <a:r>
              <a:rPr lang="en-US" dirty="0" smtClean="0">
                <a:solidFill>
                  <a:schemeClr val="tx1"/>
                </a:solidFill>
              </a:rPr>
              <a:t> que se </a:t>
            </a:r>
            <a:r>
              <a:rPr lang="en-US" dirty="0" err="1" smtClean="0">
                <a:solidFill>
                  <a:schemeClr val="tx1"/>
                </a:solidFill>
              </a:rPr>
              <a:t>basa</a:t>
            </a:r>
            <a:r>
              <a:rPr lang="en-US" dirty="0" smtClean="0">
                <a:solidFill>
                  <a:schemeClr val="tx1"/>
                </a:solidFill>
              </a:rPr>
              <a:t> en ideas </a:t>
            </a:r>
            <a:r>
              <a:rPr lang="en-US" dirty="0" err="1" smtClean="0">
                <a:solidFill>
                  <a:schemeClr val="tx1"/>
                </a:solidFill>
              </a:rPr>
              <a:t>expresadas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290044" y="2741198"/>
            <a:ext cx="5720513" cy="1269813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Aprendizaje de </a:t>
            </a:r>
            <a:r>
              <a:rPr lang="en-US" b="1" dirty="0" err="1" smtClean="0">
                <a:solidFill>
                  <a:schemeClr val="tx1"/>
                </a:solidFill>
              </a:rPr>
              <a:t>representaciones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ocupa</a:t>
            </a:r>
            <a:r>
              <a:rPr lang="en-US" dirty="0" smtClean="0">
                <a:solidFill>
                  <a:schemeClr val="tx1"/>
                </a:solidFill>
              </a:rPr>
              <a:t> de los </a:t>
            </a:r>
            <a:r>
              <a:rPr lang="en-US" dirty="0" err="1" smtClean="0">
                <a:solidFill>
                  <a:schemeClr val="tx1"/>
                </a:solidFill>
              </a:rPr>
              <a:t>significados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palabras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unitarias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Aprendizaje de </a:t>
            </a:r>
            <a:r>
              <a:rPr lang="en-US" b="1" dirty="0" err="1" smtClean="0">
                <a:solidFill>
                  <a:schemeClr val="tx1"/>
                </a:solidFill>
              </a:rPr>
              <a:t>proposiciones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  <a:r>
              <a:rPr lang="en-US" dirty="0" smtClean="0">
                <a:solidFill>
                  <a:schemeClr val="tx1"/>
                </a:solidFill>
              </a:rPr>
              <a:t>Se </a:t>
            </a:r>
            <a:r>
              <a:rPr lang="en-US" dirty="0" err="1" smtClean="0">
                <a:solidFill>
                  <a:schemeClr val="tx1"/>
                </a:solidFill>
              </a:rPr>
              <a:t>ocupa</a:t>
            </a:r>
            <a:r>
              <a:rPr lang="en-US" dirty="0" smtClean="0">
                <a:solidFill>
                  <a:schemeClr val="tx1"/>
                </a:solidFill>
              </a:rPr>
              <a:t> del </a:t>
            </a:r>
            <a:r>
              <a:rPr lang="en-US" dirty="0" err="1" smtClean="0">
                <a:solidFill>
                  <a:schemeClr val="tx1"/>
                </a:solidFill>
              </a:rPr>
              <a:t>significado</a:t>
            </a:r>
            <a:r>
              <a:rPr lang="en-US" dirty="0" smtClean="0">
                <a:solidFill>
                  <a:schemeClr val="tx1"/>
                </a:solidFill>
              </a:rPr>
              <a:t> de las ideas </a:t>
            </a:r>
            <a:r>
              <a:rPr lang="en-US" dirty="0" err="1" smtClean="0">
                <a:solidFill>
                  <a:schemeClr val="tx1"/>
                </a:solidFill>
              </a:rPr>
              <a:t>expresadas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432074" y="5724264"/>
            <a:ext cx="4007112" cy="779728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Conjunto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representaciones</a:t>
            </a:r>
            <a:r>
              <a:rPr lang="en-US" dirty="0" smtClean="0">
                <a:solidFill>
                  <a:schemeClr val="tx1"/>
                </a:solidFill>
              </a:rPr>
              <a:t> que se </a:t>
            </a:r>
            <a:r>
              <a:rPr lang="en-US" dirty="0" err="1" smtClean="0">
                <a:solidFill>
                  <a:schemeClr val="tx1"/>
                </a:solidFill>
              </a:rPr>
              <a:t>almacenan</a:t>
            </a:r>
            <a:r>
              <a:rPr lang="en-US" dirty="0" smtClean="0">
                <a:solidFill>
                  <a:schemeClr val="tx1"/>
                </a:solidFill>
              </a:rPr>
              <a:t> en la memoria </a:t>
            </a:r>
            <a:r>
              <a:rPr lang="en-US" dirty="0" err="1" smtClean="0">
                <a:solidFill>
                  <a:schemeClr val="tx1"/>
                </a:solidFill>
              </a:rPr>
              <a:t>por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medio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códigos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representación</a:t>
            </a:r>
            <a:r>
              <a:rPr lang="en-US" dirty="0" smtClean="0">
                <a:solidFill>
                  <a:schemeClr val="tx1"/>
                </a:solidFill>
              </a:rPr>
              <a:t> para </a:t>
            </a:r>
            <a:r>
              <a:rPr lang="en-US" dirty="0" err="1" smtClean="0">
                <a:solidFill>
                  <a:schemeClr val="tx1"/>
                </a:solidFill>
              </a:rPr>
              <a:t>diferentes</a:t>
            </a:r>
            <a:r>
              <a:rPr lang="en-US" dirty="0" smtClean="0">
                <a:solidFill>
                  <a:schemeClr val="tx1"/>
                </a:solidFill>
              </a:rPr>
              <a:t> fines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331277" y="1747498"/>
            <a:ext cx="8603678" cy="814751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Proceso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adquirir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conocimientos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procesandolos</a:t>
            </a:r>
            <a:r>
              <a:rPr lang="en-US" dirty="0" smtClean="0">
                <a:solidFill>
                  <a:schemeClr val="tx1"/>
                </a:solidFill>
              </a:rPr>
              <a:t> para </a:t>
            </a:r>
            <a:r>
              <a:rPr lang="en-US" dirty="0" err="1" smtClean="0">
                <a:solidFill>
                  <a:schemeClr val="tx1"/>
                </a:solidFill>
              </a:rPr>
              <a:t>obtener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comprensión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290953" y="4258124"/>
            <a:ext cx="8321436" cy="814751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Capacidad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iniciar</a:t>
            </a:r>
            <a:r>
              <a:rPr lang="en-US" dirty="0" smtClean="0">
                <a:solidFill>
                  <a:schemeClr val="tx1"/>
                </a:solidFill>
              </a:rPr>
              <a:t> y </a:t>
            </a:r>
            <a:r>
              <a:rPr lang="en-US" dirty="0" err="1" smtClean="0">
                <a:solidFill>
                  <a:schemeClr val="tx1"/>
                </a:solidFill>
              </a:rPr>
              <a:t>dirigir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propio</a:t>
            </a:r>
            <a:r>
              <a:rPr lang="en-US" dirty="0" smtClean="0">
                <a:solidFill>
                  <a:schemeClr val="tx1"/>
                </a:solidFill>
              </a:rPr>
              <a:t> aprendizaje. Se </a:t>
            </a:r>
            <a:r>
              <a:rPr lang="en-US" dirty="0" err="1" smtClean="0">
                <a:solidFill>
                  <a:schemeClr val="tx1"/>
                </a:solidFill>
              </a:rPr>
              <a:t>puede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comprobar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</a:t>
            </a:r>
            <a:r>
              <a:rPr lang="en-US" dirty="0" smtClean="0">
                <a:solidFill>
                  <a:schemeClr val="tx1"/>
                </a:solidFill>
              </a:rPr>
              <a:t> las </a:t>
            </a:r>
            <a:r>
              <a:rPr lang="en-US" dirty="0" err="1" smtClean="0">
                <a:solidFill>
                  <a:schemeClr val="tx1"/>
                </a:solidFill>
              </a:rPr>
              <a:t>estrategias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utilizadas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fueorn</a:t>
            </a:r>
            <a:r>
              <a:rPr lang="en-US" dirty="0" smtClean="0">
                <a:solidFill>
                  <a:schemeClr val="tx1"/>
                </a:solidFill>
              </a:rPr>
              <a:t> las </a:t>
            </a:r>
            <a:r>
              <a:rPr lang="en-US" dirty="0" err="1" smtClean="0">
                <a:solidFill>
                  <a:schemeClr val="tx1"/>
                </a:solidFill>
              </a:rPr>
              <a:t>adecuadas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0" name="Left Brace 19"/>
          <p:cNvSpPr/>
          <p:nvPr/>
        </p:nvSpPr>
        <p:spPr>
          <a:xfrm>
            <a:off x="3346633" y="241868"/>
            <a:ext cx="383046" cy="1124914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3297430" y="2792837"/>
            <a:ext cx="383046" cy="1124914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Left Brace 21"/>
          <p:cNvSpPr/>
          <p:nvPr/>
        </p:nvSpPr>
        <p:spPr>
          <a:xfrm>
            <a:off x="3378074" y="5574360"/>
            <a:ext cx="230638" cy="1041768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3389356" y="1825356"/>
            <a:ext cx="291125" cy="754577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Left Brace 23"/>
          <p:cNvSpPr/>
          <p:nvPr/>
        </p:nvSpPr>
        <p:spPr>
          <a:xfrm>
            <a:off x="3277437" y="4271156"/>
            <a:ext cx="520941" cy="852867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" name="Left Brace 24"/>
          <p:cNvSpPr/>
          <p:nvPr/>
        </p:nvSpPr>
        <p:spPr>
          <a:xfrm>
            <a:off x="6402132" y="40312"/>
            <a:ext cx="432243" cy="1733395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Left Brace 25"/>
          <p:cNvSpPr/>
          <p:nvPr/>
        </p:nvSpPr>
        <p:spPr>
          <a:xfrm>
            <a:off x="6272282" y="2804146"/>
            <a:ext cx="383046" cy="1124914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Left Brace 26"/>
          <p:cNvSpPr/>
          <p:nvPr/>
        </p:nvSpPr>
        <p:spPr>
          <a:xfrm>
            <a:off x="7311739" y="5361434"/>
            <a:ext cx="450014" cy="1400745"/>
          </a:xfrm>
          <a:prstGeom prst="leftBrace">
            <a:avLst>
              <a:gd name="adj1" fmla="val 8333"/>
              <a:gd name="adj2" fmla="val 48766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7369830" y="5442057"/>
            <a:ext cx="4565125" cy="1415943"/>
          </a:xfrm>
          <a:prstGeom prst="roundRect">
            <a:avLst/>
          </a:prstGeom>
          <a:noFill/>
          <a:ln w="47625">
            <a:solidFill>
              <a:srgbClr val="FFFF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err="1" smtClean="0">
                <a:solidFill>
                  <a:schemeClr val="tx1"/>
                </a:solidFill>
              </a:rPr>
              <a:t>Científico</a:t>
            </a:r>
            <a:r>
              <a:rPr lang="en-US" sz="1700" b="1" dirty="0" smtClean="0">
                <a:solidFill>
                  <a:schemeClr val="tx1"/>
                </a:solidFill>
              </a:rPr>
              <a:t> o </a:t>
            </a:r>
            <a:r>
              <a:rPr lang="en-US" sz="1700" b="1" dirty="0" err="1" smtClean="0">
                <a:solidFill>
                  <a:schemeClr val="tx1"/>
                </a:solidFill>
              </a:rPr>
              <a:t>disciplinar</a:t>
            </a:r>
            <a:r>
              <a:rPr lang="en-US" sz="1700" b="1" dirty="0" smtClean="0">
                <a:solidFill>
                  <a:schemeClr val="tx1"/>
                </a:solidFill>
              </a:rPr>
              <a:t>: </a:t>
            </a:r>
            <a:r>
              <a:rPr lang="en-US" sz="1700" dirty="0" smtClean="0">
                <a:solidFill>
                  <a:schemeClr val="tx1"/>
                </a:solidFill>
              </a:rPr>
              <a:t>Conocimiento en un </a:t>
            </a:r>
            <a:r>
              <a:rPr lang="en-US" sz="1700" dirty="0" err="1" smtClean="0">
                <a:solidFill>
                  <a:schemeClr val="tx1"/>
                </a:solidFill>
              </a:rPr>
              <a:t>área</a:t>
            </a:r>
            <a:r>
              <a:rPr lang="en-US" sz="1700" dirty="0" smtClean="0">
                <a:solidFill>
                  <a:schemeClr val="tx1"/>
                </a:solidFill>
              </a:rPr>
              <a:t> de la </a:t>
            </a:r>
            <a:r>
              <a:rPr lang="en-US" sz="1700" dirty="0" err="1" smtClean="0">
                <a:solidFill>
                  <a:schemeClr val="tx1"/>
                </a:solidFill>
              </a:rPr>
              <a:t>realidad</a:t>
            </a:r>
            <a:endParaRPr lang="en-US" sz="1700" dirty="0" smtClean="0">
              <a:solidFill>
                <a:schemeClr val="tx1"/>
              </a:solidFill>
            </a:endParaRPr>
          </a:p>
          <a:p>
            <a:pPr algn="ctr"/>
            <a:r>
              <a:rPr lang="en-US" sz="1700" b="1" dirty="0" err="1" smtClean="0">
                <a:solidFill>
                  <a:schemeClr val="tx1"/>
                </a:solidFill>
              </a:rPr>
              <a:t>Representacional</a:t>
            </a:r>
            <a:r>
              <a:rPr lang="en-US" sz="1700" b="1" dirty="0" smtClean="0">
                <a:solidFill>
                  <a:schemeClr val="tx1"/>
                </a:solidFill>
              </a:rPr>
              <a:t>: </a:t>
            </a:r>
            <a:r>
              <a:rPr lang="en-US" sz="1700" dirty="0" err="1" smtClean="0">
                <a:solidFill>
                  <a:schemeClr val="tx1"/>
                </a:solidFill>
              </a:rPr>
              <a:t>Representaciones</a:t>
            </a:r>
            <a:r>
              <a:rPr lang="en-US" sz="1700" dirty="0" smtClean="0">
                <a:solidFill>
                  <a:schemeClr val="tx1"/>
                </a:solidFill>
              </a:rPr>
              <a:t> de la </a:t>
            </a:r>
            <a:r>
              <a:rPr lang="en-US" sz="1700" dirty="0" err="1" smtClean="0">
                <a:solidFill>
                  <a:schemeClr val="tx1"/>
                </a:solidFill>
              </a:rPr>
              <a:t>realidad</a:t>
            </a:r>
            <a:r>
              <a:rPr lang="en-US" sz="1700" dirty="0" smtClean="0">
                <a:solidFill>
                  <a:schemeClr val="tx1"/>
                </a:solidFill>
              </a:rPr>
              <a:t> en la memoria</a:t>
            </a:r>
            <a:br>
              <a:rPr lang="en-US" sz="1700" dirty="0" smtClean="0">
                <a:solidFill>
                  <a:schemeClr val="tx1"/>
                </a:solidFill>
              </a:rPr>
            </a:br>
            <a:r>
              <a:rPr lang="en-US" sz="1700" b="1" dirty="0" err="1" smtClean="0">
                <a:solidFill>
                  <a:schemeClr val="tx1"/>
                </a:solidFill>
              </a:rPr>
              <a:t>Construido</a:t>
            </a:r>
            <a:r>
              <a:rPr lang="en-US" sz="1700" dirty="0" smtClean="0">
                <a:solidFill>
                  <a:schemeClr val="tx1"/>
                </a:solidFill>
              </a:rPr>
              <a:t>: </a:t>
            </a:r>
            <a:r>
              <a:rPr lang="en-US" sz="1700" dirty="0" err="1" smtClean="0">
                <a:solidFill>
                  <a:schemeClr val="tx1"/>
                </a:solidFill>
              </a:rPr>
              <a:t>Producto</a:t>
            </a:r>
            <a:r>
              <a:rPr lang="en-US" sz="1700" dirty="0" smtClean="0">
                <a:solidFill>
                  <a:schemeClr val="tx1"/>
                </a:solidFill>
              </a:rPr>
              <a:t> de </a:t>
            </a:r>
            <a:r>
              <a:rPr lang="en-US" sz="1700" dirty="0" err="1" smtClean="0">
                <a:solidFill>
                  <a:schemeClr val="tx1"/>
                </a:solidFill>
              </a:rPr>
              <a:t>una</a:t>
            </a:r>
            <a:r>
              <a:rPr lang="en-US" sz="1700" dirty="0" smtClean="0">
                <a:solidFill>
                  <a:schemeClr val="tx1"/>
                </a:solidFill>
              </a:rPr>
              <a:t> </a:t>
            </a:r>
            <a:r>
              <a:rPr lang="en-US" sz="1700" dirty="0" err="1" smtClean="0">
                <a:solidFill>
                  <a:schemeClr val="tx1"/>
                </a:solidFill>
              </a:rPr>
              <a:t>construcción</a:t>
            </a:r>
            <a:r>
              <a:rPr lang="en-US" sz="1700" dirty="0" smtClean="0">
                <a:solidFill>
                  <a:schemeClr val="tx1"/>
                </a:solidFill>
              </a:rPr>
              <a:t> </a:t>
            </a:r>
            <a:r>
              <a:rPr lang="en-US" sz="1700" dirty="0" smtClean="0">
                <a:solidFill>
                  <a:schemeClr val="tx1"/>
                </a:solidFill>
              </a:rPr>
              <a:t>social</a:t>
            </a:r>
            <a:endParaRPr lang="en-US" sz="17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3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604" y="201558"/>
            <a:ext cx="11693030" cy="644984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1 CuadroTexto"/>
          <p:cNvSpPr txBox="1"/>
          <p:nvPr/>
        </p:nvSpPr>
        <p:spPr>
          <a:xfrm>
            <a:off x="1380547" y="1602469"/>
            <a:ext cx="90932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600" dirty="0" smtClean="0"/>
              <a:t>Es importante conocer los conceptos mencionados anteriormente ya que nos sirven como punto de referencia en cuanto a los aprendizajes y conocimientos que van teniendo nuestros alumnos durante el ciclo escolar.</a:t>
            </a:r>
          </a:p>
          <a:p>
            <a:pPr algn="just"/>
            <a:r>
              <a:rPr lang="es-MX" sz="2600" dirty="0" smtClean="0"/>
              <a:t>Todos éstos significados están relacionados entre si ya que el aprendizaje significativo se obtiene por medio de la cognición teniendo una autoregulación de los aprendizajes para después crear nuevos conocimientos.</a:t>
            </a:r>
          </a:p>
          <a:p>
            <a:endParaRPr lang="es-MX" sz="2600" dirty="0" smtClean="0"/>
          </a:p>
          <a:p>
            <a:endParaRPr lang="es-MX" sz="2600" dirty="0" smtClean="0"/>
          </a:p>
        </p:txBody>
      </p:sp>
    </p:spTree>
    <p:extLst>
      <p:ext uri="{BB962C8B-B14F-4D97-AF65-F5344CB8AC3E}">
        <p14:creationId xmlns:p14="http://schemas.microsoft.com/office/powerpoint/2010/main" val="4276335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</TotalTime>
  <Words>252</Words>
  <Application>Microsoft Macintosh PowerPoint</Application>
  <PresentationFormat>Custom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Cabrera</dc:creator>
  <cp:lastModifiedBy>Jeniffer Garza</cp:lastModifiedBy>
  <cp:revision>45</cp:revision>
  <dcterms:created xsi:type="dcterms:W3CDTF">2014-10-27T04:16:56Z</dcterms:created>
  <dcterms:modified xsi:type="dcterms:W3CDTF">2015-02-14T03:55:09Z</dcterms:modified>
</cp:coreProperties>
</file>