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4" r:id="rId3"/>
    <p:sldId id="256" r:id="rId4"/>
    <p:sldId id="257" r:id="rId5"/>
    <p:sldId id="258" r:id="rId6"/>
    <p:sldId id="259" r:id="rId7"/>
    <p:sldId id="260" r:id="rId8"/>
    <p:sldId id="261" r:id="rId9"/>
    <p:sldId id="262"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2" autoAdjust="0"/>
    <p:restoredTop sz="94660"/>
  </p:normalViewPr>
  <p:slideViewPr>
    <p:cSldViewPr snapToGrid="0">
      <p:cViewPr>
        <p:scale>
          <a:sx n="30" d="100"/>
          <a:sy n="30" d="100"/>
        </p:scale>
        <p:origin x="360"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3C2E28D-B9B4-4092-BCE7-1FC100FFBAC7}" type="datetimeFigureOut">
              <a:rPr lang="es-MX" smtClean="0"/>
              <a:t>16/02/2015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392718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3C2E28D-B9B4-4092-BCE7-1FC100FFBAC7}" type="datetimeFigureOut">
              <a:rPr lang="es-MX" smtClean="0"/>
              <a:t>16/02/2015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147969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3C2E28D-B9B4-4092-BCE7-1FC100FFBAC7}" type="datetimeFigureOut">
              <a:rPr lang="es-MX" smtClean="0"/>
              <a:t>16/02/2015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269260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3C2E28D-B9B4-4092-BCE7-1FC100FFBAC7}" type="datetimeFigureOut">
              <a:rPr lang="es-MX" smtClean="0"/>
              <a:t>16/02/2015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143951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3C2E28D-B9B4-4092-BCE7-1FC100FFBAC7}" type="datetimeFigureOut">
              <a:rPr lang="es-MX" smtClean="0"/>
              <a:t>16/02/2015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194367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3C2E28D-B9B4-4092-BCE7-1FC100FFBAC7}" type="datetimeFigureOut">
              <a:rPr lang="es-MX" smtClean="0"/>
              <a:t>16/02/2015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2609725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3C2E28D-B9B4-4092-BCE7-1FC100FFBAC7}" type="datetimeFigureOut">
              <a:rPr lang="es-MX" smtClean="0"/>
              <a:t>16/02/2015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332050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3C2E28D-B9B4-4092-BCE7-1FC100FFBAC7}" type="datetimeFigureOut">
              <a:rPr lang="es-MX" smtClean="0"/>
              <a:t>16/02/2015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178137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C2E28D-B9B4-4092-BCE7-1FC100FFBAC7}" type="datetimeFigureOut">
              <a:rPr lang="es-MX" smtClean="0"/>
              <a:t>16/02/2015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243208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3C2E28D-B9B4-4092-BCE7-1FC100FFBAC7}" type="datetimeFigureOut">
              <a:rPr lang="es-MX" smtClean="0"/>
              <a:t>16/02/2015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1472047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3C2E28D-B9B4-4092-BCE7-1FC100FFBAC7}" type="datetimeFigureOut">
              <a:rPr lang="es-MX" smtClean="0"/>
              <a:t>16/02/2015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9188BCC-DD1A-43C9-86A0-02D19D84F66B}" type="slidenum">
              <a:rPr lang="es-MX" smtClean="0"/>
              <a:t>‹Nº›</a:t>
            </a:fld>
            <a:endParaRPr lang="es-MX"/>
          </a:p>
        </p:txBody>
      </p:sp>
    </p:spTree>
    <p:extLst>
      <p:ext uri="{BB962C8B-B14F-4D97-AF65-F5344CB8AC3E}">
        <p14:creationId xmlns:p14="http://schemas.microsoft.com/office/powerpoint/2010/main" val="177542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C2E28D-B9B4-4092-BCE7-1FC100FFBAC7}" type="datetimeFigureOut">
              <a:rPr lang="es-MX" smtClean="0"/>
              <a:t>16/02/2015</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88BCC-DD1A-43C9-86A0-02D19D84F66B}" type="slidenum">
              <a:rPr lang="es-MX" smtClean="0"/>
              <a:t>‹Nº›</a:t>
            </a:fld>
            <a:endParaRPr lang="es-MX"/>
          </a:p>
        </p:txBody>
      </p:sp>
    </p:spTree>
    <p:extLst>
      <p:ext uri="{BB962C8B-B14F-4D97-AF65-F5344CB8AC3E}">
        <p14:creationId xmlns:p14="http://schemas.microsoft.com/office/powerpoint/2010/main" val="31370608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40264" y="325965"/>
            <a:ext cx="8972847" cy="6186309"/>
          </a:xfrm>
          <a:prstGeom prst="rect">
            <a:avLst/>
          </a:prstGeom>
        </p:spPr>
        <p:txBody>
          <a:bodyPr wrap="square">
            <a:spAutoFit/>
          </a:bodyPr>
          <a:lstStyle/>
          <a:p>
            <a:pPr algn="ctr"/>
            <a:r>
              <a:rPr lang="es-MX" dirty="0">
                <a:latin typeface="Arial" panose="020B0604020202020204" pitchFamily="34" charset="0"/>
                <a:cs typeface="Arial" panose="020B0604020202020204" pitchFamily="34" charset="0"/>
              </a:rPr>
              <a:t>Escuela Normal de Educación Preescolar</a:t>
            </a: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Profesor: Eva Fabiola Ruiz Pradis</a:t>
            </a:r>
            <a:r>
              <a:rPr lang="es-MX" dirty="0" smtClean="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Nombre del trabajo: Modulo </a:t>
            </a:r>
            <a:r>
              <a:rPr lang="es-MX" dirty="0" smtClean="0">
                <a:latin typeface="Arial" panose="020B0604020202020204" pitchFamily="34" charset="0"/>
                <a:cs typeface="Arial" panose="020B0604020202020204" pitchFamily="34" charset="0"/>
              </a:rPr>
              <a:t>2.- </a:t>
            </a:r>
            <a:r>
              <a:rPr lang="es-MX" dirty="0">
                <a:latin typeface="Arial" panose="020B0604020202020204" pitchFamily="34" charset="0"/>
                <a:cs typeface="Arial" panose="020B0604020202020204" pitchFamily="34" charset="0"/>
              </a:rPr>
              <a:t>Actividad </a:t>
            </a:r>
            <a:r>
              <a:rPr lang="es-MX" dirty="0">
                <a:latin typeface="Arial" panose="020B0604020202020204" pitchFamily="34" charset="0"/>
                <a:cs typeface="Arial" panose="020B0604020202020204" pitchFamily="34" charset="0"/>
              </a:rPr>
              <a:t>1</a:t>
            </a:r>
            <a:r>
              <a:rPr lang="es-MX" dirty="0" smtClean="0">
                <a:latin typeface="Arial" panose="020B0604020202020204" pitchFamily="34" charset="0"/>
                <a:cs typeface="Arial" panose="020B0604020202020204" pitchFamily="34" charset="0"/>
              </a:rPr>
              <a:t>.- Mapa conceptual </a:t>
            </a:r>
            <a:r>
              <a:rPr lang="es-MX" dirty="0" smtClean="0">
                <a:latin typeface="Arial" panose="020B0604020202020204" pitchFamily="34" charset="0"/>
                <a:cs typeface="Arial" panose="020B0604020202020204" pitchFamily="34" charset="0"/>
              </a:rPr>
              <a:t>de los principios pedagógicos </a:t>
            </a:r>
            <a:r>
              <a:rPr lang="es-MX" dirty="0" smtClean="0">
                <a:latin typeface="Arial" panose="020B0604020202020204" pitchFamily="34" charset="0"/>
                <a:cs typeface="Arial" panose="020B0604020202020204" pitchFamily="34" charset="0"/>
              </a:rPr>
              <a:t> y campos de formación del </a:t>
            </a:r>
            <a:r>
              <a:rPr lang="es-MX" dirty="0" smtClean="0">
                <a:latin typeface="Arial" panose="020B0604020202020204" pitchFamily="34" charset="0"/>
                <a:cs typeface="Arial" panose="020B0604020202020204" pitchFamily="34" charset="0"/>
              </a:rPr>
              <a:t>Plan de Estudios 2011. Educación Básica.</a:t>
            </a:r>
          </a:p>
          <a:p>
            <a:pPr algn="ctr"/>
            <a:r>
              <a:rPr lang="es-MX" dirty="0" smtClean="0">
                <a:latin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Alumna: Gilda Guadalupe Rosales Solís</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Grupo: 4 D</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No. Lista: 13</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Saltillo Coahuila, </a:t>
            </a:r>
            <a:r>
              <a:rPr lang="es-MX" dirty="0" smtClean="0">
                <a:latin typeface="Arial" panose="020B0604020202020204" pitchFamily="34" charset="0"/>
                <a:cs typeface="Arial" panose="020B0604020202020204" pitchFamily="34" charset="0"/>
              </a:rPr>
              <a:t>13 </a:t>
            </a:r>
            <a:r>
              <a:rPr lang="es-MX" dirty="0">
                <a:latin typeface="Arial" panose="020B0604020202020204" pitchFamily="34" charset="0"/>
                <a:cs typeface="Arial" panose="020B0604020202020204" pitchFamily="34" charset="0"/>
              </a:rPr>
              <a:t>de febrero del 2015.</a:t>
            </a:r>
          </a:p>
        </p:txBody>
      </p:sp>
      <p:pic>
        <p:nvPicPr>
          <p:cNvPr id="3" name="Imagen 2" descr="Descripción: http://web.seducoahuila.gob.mx/cidies/BIBLIOTECA_DIGITAL%5CDB%5CL%5CLOGOENEP.GIF"/>
          <p:cNvPicPr/>
          <p:nvPr/>
        </p:nvPicPr>
        <p:blipFill>
          <a:blip r:embed="rId2">
            <a:extLst>
              <a:ext uri="{28A0092B-C50C-407E-A947-70E740481C1C}">
                <a14:useLocalDpi xmlns:a14="http://schemas.microsoft.com/office/drawing/2010/main" val="0"/>
              </a:ext>
            </a:extLst>
          </a:blip>
          <a:srcRect/>
          <a:stretch>
            <a:fillRect/>
          </a:stretch>
        </p:blipFill>
        <p:spPr bwMode="auto">
          <a:xfrm>
            <a:off x="4723349" y="916930"/>
            <a:ext cx="2606675" cy="1943100"/>
          </a:xfrm>
          <a:prstGeom prst="rect">
            <a:avLst/>
          </a:prstGeom>
          <a:noFill/>
        </p:spPr>
      </p:pic>
    </p:spTree>
    <p:extLst>
      <p:ext uri="{BB962C8B-B14F-4D97-AF65-F5344CB8AC3E}">
        <p14:creationId xmlns:p14="http://schemas.microsoft.com/office/powerpoint/2010/main" val="2087254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73768" y="1882588"/>
            <a:ext cx="10172908" cy="3139321"/>
          </a:xfrm>
          <a:prstGeom prst="rect">
            <a:avLst/>
          </a:prstGeom>
          <a:noFill/>
        </p:spPr>
        <p:txBody>
          <a:bodyPr wrap="square" rtlCol="0">
            <a:spAutoFit/>
          </a:bodyPr>
          <a:lstStyle/>
          <a:p>
            <a:pPr algn="ctr"/>
            <a:r>
              <a:rPr lang="es-MX" sz="3200" b="1" dirty="0" smtClean="0">
                <a:latin typeface="Arial" panose="020B0604020202020204" pitchFamily="34" charset="0"/>
                <a:cs typeface="Arial" panose="020B0604020202020204" pitchFamily="34" charset="0"/>
              </a:rPr>
              <a:t>Conclusión</a:t>
            </a:r>
          </a:p>
          <a:p>
            <a:pPr algn="ctr"/>
            <a:endParaRPr lang="es-MX" sz="4000" b="1" dirty="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Los principios pedagógico fueron de </a:t>
            </a:r>
            <a:r>
              <a:rPr lang="es-MX" dirty="0">
                <a:latin typeface="Arial" panose="020B0604020202020204" pitchFamily="34" charset="0"/>
                <a:cs typeface="Arial" panose="020B0604020202020204" pitchFamily="34" charset="0"/>
              </a:rPr>
              <a:t>g</a:t>
            </a:r>
            <a:r>
              <a:rPr lang="es-MX" dirty="0" smtClean="0">
                <a:latin typeface="Arial" panose="020B0604020202020204" pitchFamily="34" charset="0"/>
                <a:cs typeface="Arial" panose="020B0604020202020204" pitchFamily="34" charset="0"/>
              </a:rPr>
              <a:t>ran importancia conocerlos para saber que significado tiene en el Plan de Estudio 2011 de Educación Básica y poderlo comparar con el Plan de Estudio 2011 de Educación Preescolar, dándome cuenta que su significado son diferente ya que es de acuerdo al nivel educativo que se esta implementado al igual cambian algunos por otros ya que su modalidad de trabajo y la estrategias a trabajar son diferentes</a:t>
            </a:r>
            <a:r>
              <a:rPr lang="es-MX" dirty="0" smtClean="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Al igual los campos de formación son entre relacionados entre si en todos los niveles educativos ya que se da continuidad de distinta forma y finalidad pero empiezan en preescolar continúan en primaria y secundaria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001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42682" y="1882588"/>
            <a:ext cx="10161649" cy="3693319"/>
          </a:xfrm>
          <a:prstGeom prst="rect">
            <a:avLst/>
          </a:prstGeom>
          <a:noFill/>
        </p:spPr>
        <p:txBody>
          <a:bodyPr wrap="square" rtlCol="0">
            <a:spAutoFit/>
          </a:bodyPr>
          <a:lstStyle/>
          <a:p>
            <a:pPr algn="ctr"/>
            <a:r>
              <a:rPr lang="es-MX" sz="3200" b="1" dirty="0" smtClean="0">
                <a:latin typeface="Arial" panose="020B0604020202020204" pitchFamily="34" charset="0"/>
                <a:cs typeface="Arial" panose="020B0604020202020204" pitchFamily="34" charset="0"/>
              </a:rPr>
              <a:t>Introducción</a:t>
            </a:r>
          </a:p>
          <a:p>
            <a:pPr algn="ctr"/>
            <a:endParaRPr lang="es-MX" sz="4000" b="1" dirty="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En este apartado se menciona los principios pedagógicos los cuales se debe de tomar en cuanta para el mejoramiento continuo del trabajo docente para si poder desarrollar en el alumno una aprendizaje significativo. Al igual se debe tomar en cuanta para poder  implementar el Plan de Estudios 2011 de Educación Básica y se da a conocer diversos conceptos  importantes para ponerlos en practica y tenerlos en nuestra vida diaria como docente</a:t>
            </a:r>
            <a:r>
              <a:rPr lang="es-MX" dirty="0" smtClean="0">
                <a:latin typeface="Arial" panose="020B0604020202020204" pitchFamily="34" charset="0"/>
                <a:cs typeface="Arial" panose="020B0604020202020204" pitchFamily="34" charset="0"/>
              </a:rPr>
              <a:t>. Así mismo, se da a conocer los campos de formación los cuales conocí a nivel global de la educación básica y compara como entre los distintos niveles educativos se entre relacionan ya que desde nivel de educación preescolar empiezan a implementarse y en la primaria y secundaria se da continuidad para así ir mejorando las competencias y aprendizajes en los alumnos.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7942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957666" y="149289"/>
            <a:ext cx="2836506" cy="95172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dirty="0">
                <a:solidFill>
                  <a:schemeClr val="tx1"/>
                </a:solidFill>
              </a:rPr>
              <a:t>Principios pedagógicos del Plan de Estudios 2011 de Educación Básica </a:t>
            </a:r>
          </a:p>
        </p:txBody>
      </p:sp>
      <p:sp>
        <p:nvSpPr>
          <p:cNvPr id="6" name="Rectángulo 5"/>
          <p:cNvSpPr/>
          <p:nvPr/>
        </p:nvSpPr>
        <p:spPr>
          <a:xfrm>
            <a:off x="4763278" y="1720840"/>
            <a:ext cx="3225282" cy="1169551"/>
          </a:xfrm>
          <a:prstGeom prst="rect">
            <a:avLst/>
          </a:prstGeom>
          <a:ln w="38100">
            <a:solidFill>
              <a:srgbClr val="FF0000"/>
            </a:solidFill>
          </a:ln>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MX" sz="1400" dirty="0">
                <a:latin typeface="Arial" panose="020B0604020202020204" pitchFamily="34" charset="0"/>
                <a:cs typeface="Arial" panose="020B0604020202020204" pitchFamily="34" charset="0"/>
              </a:rPr>
              <a:t>Condiciones esenciales para la implementación del currículo, la transformación de la práctica docente, el logro de los aprendizajes y la mejora de la calidad educativa.</a:t>
            </a:r>
            <a:endParaRPr lang="es-MX" sz="1400" dirty="0">
              <a:latin typeface="Arial" panose="020B0604020202020204" pitchFamily="34" charset="0"/>
              <a:cs typeface="Arial" panose="020B0604020202020204" pitchFamily="34" charset="0"/>
            </a:endParaRPr>
          </a:p>
        </p:txBody>
      </p:sp>
      <p:sp>
        <p:nvSpPr>
          <p:cNvPr id="7" name="Rectángulo 6"/>
          <p:cNvSpPr/>
          <p:nvPr/>
        </p:nvSpPr>
        <p:spPr>
          <a:xfrm>
            <a:off x="6528423" y="1226259"/>
            <a:ext cx="659155" cy="369332"/>
          </a:xfrm>
          <a:prstGeom prst="rect">
            <a:avLst/>
          </a:prstGeom>
        </p:spPr>
        <p:txBody>
          <a:bodyPr wrap="none">
            <a:spAutoFit/>
          </a:bodyPr>
          <a:lstStyle/>
          <a:p>
            <a:pPr algn="ctr"/>
            <a:r>
              <a:rPr lang="es-MX" dirty="0">
                <a:latin typeface="Arial" panose="020B0604020202020204" pitchFamily="34" charset="0"/>
                <a:cs typeface="Arial" panose="020B0604020202020204" pitchFamily="34" charset="0"/>
              </a:rPr>
              <a:t>Son </a:t>
            </a:r>
            <a:endParaRPr lang="es-MX" dirty="0"/>
          </a:p>
        </p:txBody>
      </p:sp>
      <p:sp>
        <p:nvSpPr>
          <p:cNvPr id="8" name="Rectángulo 7"/>
          <p:cNvSpPr/>
          <p:nvPr/>
        </p:nvSpPr>
        <p:spPr>
          <a:xfrm>
            <a:off x="2851746" y="1489755"/>
            <a:ext cx="1567543" cy="1169551"/>
          </a:xfrm>
          <a:prstGeom prst="rect">
            <a:avLst/>
          </a:prstGeom>
          <a:ln w="28575">
            <a:solidFill>
              <a:srgbClr val="FFC000"/>
            </a:solidFill>
          </a:ln>
        </p:spPr>
        <p:txBody>
          <a:bodyPr wrap="square">
            <a:spAutoFit/>
          </a:bodyPr>
          <a:lstStyle/>
          <a:p>
            <a:pPr algn="ctr"/>
            <a:r>
              <a:rPr lang="es-MX" sz="1400" dirty="0">
                <a:latin typeface="Arial" panose="020B0604020202020204" pitchFamily="34" charset="0"/>
                <a:cs typeface="Arial" panose="020B0604020202020204" pitchFamily="34" charset="0"/>
              </a:rPr>
              <a:t>1.-Centrar la atención en los estudiantes y en sus procesos de aprendizaje </a:t>
            </a:r>
          </a:p>
        </p:txBody>
      </p:sp>
      <p:sp>
        <p:nvSpPr>
          <p:cNvPr id="10" name="Rectángulo 9"/>
          <p:cNvSpPr/>
          <p:nvPr/>
        </p:nvSpPr>
        <p:spPr>
          <a:xfrm>
            <a:off x="558906" y="392963"/>
            <a:ext cx="1857926" cy="954107"/>
          </a:xfrm>
          <a:prstGeom prst="rect">
            <a:avLst/>
          </a:prstGeom>
          <a:ln w="19050">
            <a:solidFill>
              <a:srgbClr val="7030A0"/>
            </a:solidFill>
          </a:ln>
        </p:spPr>
        <p:txBody>
          <a:bodyPr wrap="square">
            <a:spAutoFit/>
          </a:bodyPr>
          <a:lstStyle/>
          <a:p>
            <a:pPr algn="ctr"/>
            <a:r>
              <a:rPr lang="es-MX" sz="1400" dirty="0">
                <a:latin typeface="Arial" panose="020B0604020202020204" pitchFamily="34" charset="0"/>
                <a:cs typeface="Arial" panose="020B0604020202020204" pitchFamily="34" charset="0"/>
              </a:rPr>
              <a:t>El centro y el referente fundamental del aprendizaje </a:t>
            </a:r>
            <a:endParaRPr lang="es-MX" sz="1400" dirty="0"/>
          </a:p>
        </p:txBody>
      </p:sp>
      <p:sp>
        <p:nvSpPr>
          <p:cNvPr id="11" name="Rectángulo 10"/>
          <p:cNvSpPr/>
          <p:nvPr/>
        </p:nvSpPr>
        <p:spPr>
          <a:xfrm>
            <a:off x="896816" y="1768046"/>
            <a:ext cx="1130438"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 Estudiante </a:t>
            </a:r>
            <a:endParaRPr lang="es-MX" sz="1400" dirty="0"/>
          </a:p>
        </p:txBody>
      </p:sp>
      <p:sp>
        <p:nvSpPr>
          <p:cNvPr id="12" name="Rectángulo 11"/>
          <p:cNvSpPr/>
          <p:nvPr/>
        </p:nvSpPr>
        <p:spPr>
          <a:xfrm>
            <a:off x="1541515" y="1459974"/>
            <a:ext cx="562975"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es el</a:t>
            </a:r>
            <a:endParaRPr lang="es-MX" sz="1400" dirty="0"/>
          </a:p>
        </p:txBody>
      </p:sp>
      <p:sp>
        <p:nvSpPr>
          <p:cNvPr id="13" name="Rectángulo 12"/>
          <p:cNvSpPr/>
          <p:nvPr/>
        </p:nvSpPr>
        <p:spPr>
          <a:xfrm>
            <a:off x="1460650" y="2075823"/>
            <a:ext cx="790601"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porque </a:t>
            </a:r>
            <a:endParaRPr lang="es-MX" sz="1400" dirty="0"/>
          </a:p>
        </p:txBody>
      </p:sp>
      <p:sp>
        <p:nvSpPr>
          <p:cNvPr id="14" name="Rectángulo 13"/>
          <p:cNvSpPr/>
          <p:nvPr/>
        </p:nvSpPr>
        <p:spPr>
          <a:xfrm>
            <a:off x="731838" y="2378222"/>
            <a:ext cx="1449210"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a lo largo de su vida aprende</a:t>
            </a:r>
            <a:endParaRPr lang="es-MX" sz="1400" dirty="0"/>
          </a:p>
        </p:txBody>
      </p:sp>
      <p:sp>
        <p:nvSpPr>
          <p:cNvPr id="18" name="Rectángulo 17"/>
          <p:cNvSpPr/>
          <p:nvPr/>
        </p:nvSpPr>
        <p:spPr>
          <a:xfrm>
            <a:off x="2530094" y="3448013"/>
            <a:ext cx="1547649" cy="738664"/>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2.- Planificar para potenciar el aprendizaje </a:t>
            </a:r>
            <a:endParaRPr lang="es-MX" sz="1400" dirty="0"/>
          </a:p>
        </p:txBody>
      </p:sp>
      <p:sp>
        <p:nvSpPr>
          <p:cNvPr id="20" name="Rectángulo 19"/>
          <p:cNvSpPr/>
          <p:nvPr/>
        </p:nvSpPr>
        <p:spPr>
          <a:xfrm>
            <a:off x="387278" y="3435965"/>
            <a:ext cx="1468672"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La planificación </a:t>
            </a:r>
            <a:endParaRPr lang="es-MX" sz="1400" dirty="0"/>
          </a:p>
        </p:txBody>
      </p:sp>
      <p:sp>
        <p:nvSpPr>
          <p:cNvPr id="21" name="Rectángulo 20"/>
          <p:cNvSpPr/>
          <p:nvPr/>
        </p:nvSpPr>
        <p:spPr>
          <a:xfrm>
            <a:off x="1538565" y="3802549"/>
            <a:ext cx="428322" cy="369332"/>
          </a:xfrm>
          <a:prstGeom prst="rect">
            <a:avLst/>
          </a:prstGeom>
        </p:spPr>
        <p:txBody>
          <a:bodyPr wrap="none">
            <a:spAutoFit/>
          </a:bodyPr>
          <a:lstStyle/>
          <a:p>
            <a:pPr algn="ctr"/>
            <a:r>
              <a:rPr lang="es-MX" dirty="0" smtClean="0">
                <a:latin typeface="Arial" panose="020B0604020202020204" pitchFamily="34" charset="0"/>
                <a:cs typeface="Arial" panose="020B0604020202020204" pitchFamily="34" charset="0"/>
              </a:rPr>
              <a:t>es</a:t>
            </a:r>
            <a:endParaRPr lang="es-MX" dirty="0"/>
          </a:p>
        </p:txBody>
      </p:sp>
      <p:sp>
        <p:nvSpPr>
          <p:cNvPr id="22" name="Rectángulo 21"/>
          <p:cNvSpPr/>
          <p:nvPr/>
        </p:nvSpPr>
        <p:spPr>
          <a:xfrm>
            <a:off x="112560" y="4186677"/>
            <a:ext cx="2068487" cy="1600438"/>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Un elemento sustantivo de la práctica docente para potenciar el aprendizaje de los estudiantes hacia el desarrollo de competencias.</a:t>
            </a:r>
            <a:endParaRPr lang="es-MX" sz="1400" dirty="0" smtClean="0">
              <a:latin typeface="Arial" panose="020B0604020202020204" pitchFamily="34" charset="0"/>
              <a:cs typeface="Arial" panose="020B0604020202020204" pitchFamily="34" charset="0"/>
            </a:endParaRPr>
          </a:p>
        </p:txBody>
      </p:sp>
      <p:sp>
        <p:nvSpPr>
          <p:cNvPr id="23" name="Rectángulo 22"/>
          <p:cNvSpPr/>
          <p:nvPr/>
        </p:nvSpPr>
        <p:spPr>
          <a:xfrm>
            <a:off x="520751" y="5787115"/>
            <a:ext cx="752129"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Implica</a:t>
            </a:r>
            <a:endParaRPr lang="es-MX" sz="1400" dirty="0"/>
          </a:p>
        </p:txBody>
      </p:sp>
      <p:sp>
        <p:nvSpPr>
          <p:cNvPr id="24" name="Rectángulo 23"/>
          <p:cNvSpPr/>
          <p:nvPr/>
        </p:nvSpPr>
        <p:spPr>
          <a:xfrm>
            <a:off x="92210" y="6192603"/>
            <a:ext cx="2058808"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organizar actividades de aprendizaje </a:t>
            </a:r>
            <a:endParaRPr lang="es-MX" sz="1400" dirty="0"/>
          </a:p>
        </p:txBody>
      </p:sp>
      <p:sp>
        <p:nvSpPr>
          <p:cNvPr id="25" name="Rectángulo 24"/>
          <p:cNvSpPr/>
          <p:nvPr/>
        </p:nvSpPr>
        <p:spPr>
          <a:xfrm rot="20309984">
            <a:off x="2077872" y="5559227"/>
            <a:ext cx="1039067"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a partir de </a:t>
            </a:r>
            <a:endParaRPr lang="es-MX" sz="1400" dirty="0"/>
          </a:p>
        </p:txBody>
      </p:sp>
      <p:sp>
        <p:nvSpPr>
          <p:cNvPr id="26" name="Rectángulo 25"/>
          <p:cNvSpPr/>
          <p:nvPr/>
        </p:nvSpPr>
        <p:spPr>
          <a:xfrm>
            <a:off x="3148092" y="5608022"/>
            <a:ext cx="1653981"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diferentes formas de trabajo</a:t>
            </a:r>
            <a:endParaRPr lang="es-MX" sz="1400" dirty="0"/>
          </a:p>
        </p:txBody>
      </p:sp>
      <p:sp>
        <p:nvSpPr>
          <p:cNvPr id="27" name="Rectángulo 26"/>
          <p:cNvSpPr/>
          <p:nvPr/>
        </p:nvSpPr>
        <p:spPr>
          <a:xfrm>
            <a:off x="2093889" y="6119655"/>
            <a:ext cx="1120838" cy="523220"/>
          </a:xfrm>
          <a:prstGeom prst="rect">
            <a:avLst/>
          </a:prstGeom>
        </p:spPr>
        <p:txBody>
          <a:bodyPr wrap="square">
            <a:spAutoFit/>
          </a:bodyPr>
          <a:lstStyle/>
          <a:p>
            <a:pPr algn="ctr"/>
            <a:r>
              <a:rPr lang="es-MX" sz="1400" dirty="0" smtClean="0">
                <a:latin typeface="Arial" panose="020B0604020202020204" pitchFamily="34" charset="0"/>
                <a:cs typeface="Arial" panose="020B0604020202020204" pitchFamily="34" charset="0"/>
              </a:rPr>
              <a:t>deben representar </a:t>
            </a:r>
            <a:endParaRPr lang="es-MX" sz="1400" dirty="0"/>
          </a:p>
        </p:txBody>
      </p:sp>
      <p:sp>
        <p:nvSpPr>
          <p:cNvPr id="28" name="Rectángulo 27"/>
          <p:cNvSpPr/>
          <p:nvPr/>
        </p:nvSpPr>
        <p:spPr>
          <a:xfrm>
            <a:off x="3179315" y="6289948"/>
            <a:ext cx="1583964"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desafíos intelectuales </a:t>
            </a:r>
            <a:endParaRPr lang="es-MX" sz="1400" dirty="0"/>
          </a:p>
        </p:txBody>
      </p:sp>
      <p:sp>
        <p:nvSpPr>
          <p:cNvPr id="32" name="Rectángulo 31"/>
          <p:cNvSpPr/>
          <p:nvPr/>
        </p:nvSpPr>
        <p:spPr>
          <a:xfrm>
            <a:off x="4462959" y="3287213"/>
            <a:ext cx="1735493" cy="738664"/>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3.- Generar ambientes de aprendizaje</a:t>
            </a:r>
            <a:endParaRPr lang="es-MX" sz="1400" dirty="0"/>
          </a:p>
        </p:txBody>
      </p:sp>
      <p:sp>
        <p:nvSpPr>
          <p:cNvPr id="35" name="Rectángulo 34"/>
          <p:cNvSpPr/>
          <p:nvPr/>
        </p:nvSpPr>
        <p:spPr>
          <a:xfrm>
            <a:off x="4788056" y="4231450"/>
            <a:ext cx="1289135"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Se denomina </a:t>
            </a:r>
            <a:endParaRPr lang="es-MX" sz="1400" dirty="0"/>
          </a:p>
        </p:txBody>
      </p:sp>
      <p:sp>
        <p:nvSpPr>
          <p:cNvPr id="36" name="Rectángulo 35"/>
          <p:cNvSpPr/>
          <p:nvPr/>
        </p:nvSpPr>
        <p:spPr>
          <a:xfrm>
            <a:off x="3373535" y="4581866"/>
            <a:ext cx="2862089"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Al espacio donde se desarrolla la comunicación y las interacciones que posibilitan el aprendizaje. </a:t>
            </a:r>
            <a:endParaRPr lang="es-MX" sz="1400" dirty="0"/>
          </a:p>
        </p:txBody>
      </p:sp>
      <p:sp>
        <p:nvSpPr>
          <p:cNvPr id="42" name="Rectángulo 41"/>
          <p:cNvSpPr/>
          <p:nvPr/>
        </p:nvSpPr>
        <p:spPr>
          <a:xfrm>
            <a:off x="6524209" y="3197883"/>
            <a:ext cx="2056881" cy="954107"/>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4.- </a:t>
            </a:r>
            <a:r>
              <a:rPr lang="es-MX" sz="1400" dirty="0" smtClean="0">
                <a:latin typeface="Arial" panose="020B0604020202020204" pitchFamily="34" charset="0"/>
                <a:cs typeface="Arial" panose="020B0604020202020204" pitchFamily="34" charset="0"/>
              </a:rPr>
              <a:t>Trabajar en colaboración para construir el aprendizaje.</a:t>
            </a:r>
            <a:endParaRPr lang="es-MX" sz="1400" dirty="0">
              <a:latin typeface="Arial" panose="020B0604020202020204" pitchFamily="34" charset="0"/>
              <a:cs typeface="Arial" panose="020B0604020202020204" pitchFamily="34" charset="0"/>
            </a:endParaRPr>
          </a:p>
        </p:txBody>
      </p:sp>
      <p:sp>
        <p:nvSpPr>
          <p:cNvPr id="44" name="Rectángulo 43"/>
          <p:cNvSpPr/>
          <p:nvPr/>
        </p:nvSpPr>
        <p:spPr>
          <a:xfrm>
            <a:off x="6553151" y="4385338"/>
            <a:ext cx="2005677"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El trabajo colaborativo </a:t>
            </a:r>
            <a:endParaRPr lang="es-MX" sz="1400" dirty="0"/>
          </a:p>
        </p:txBody>
      </p:sp>
      <p:sp>
        <p:nvSpPr>
          <p:cNvPr id="45" name="Rectángulo 44"/>
          <p:cNvSpPr/>
          <p:nvPr/>
        </p:nvSpPr>
        <p:spPr>
          <a:xfrm>
            <a:off x="6647986" y="4778495"/>
            <a:ext cx="1800555" cy="5418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Alude a estudiantes y maestros</a:t>
            </a:r>
            <a:endParaRPr lang="es-MX" sz="1400" dirty="0"/>
          </a:p>
        </p:txBody>
      </p:sp>
      <p:sp>
        <p:nvSpPr>
          <p:cNvPr id="46" name="Rectángulo 45"/>
          <p:cNvSpPr/>
          <p:nvPr/>
        </p:nvSpPr>
        <p:spPr>
          <a:xfrm>
            <a:off x="6154231" y="5528193"/>
            <a:ext cx="1766830"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orienta las acciones</a:t>
            </a:r>
            <a:endParaRPr lang="es-MX" sz="1400" dirty="0"/>
          </a:p>
        </p:txBody>
      </p:sp>
      <p:sp>
        <p:nvSpPr>
          <p:cNvPr id="47" name="Rectángulo 46"/>
          <p:cNvSpPr/>
          <p:nvPr/>
        </p:nvSpPr>
        <p:spPr>
          <a:xfrm>
            <a:off x="7284921" y="5868524"/>
            <a:ext cx="542136"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para</a:t>
            </a:r>
            <a:endParaRPr lang="es-MX" sz="1400" dirty="0"/>
          </a:p>
        </p:txBody>
      </p:sp>
      <p:sp>
        <p:nvSpPr>
          <p:cNvPr id="48" name="Rectángulo 47"/>
          <p:cNvSpPr/>
          <p:nvPr/>
        </p:nvSpPr>
        <p:spPr>
          <a:xfrm>
            <a:off x="5650015" y="6230702"/>
            <a:ext cx="1995942"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construir aprendizajes en colectivo</a:t>
            </a:r>
            <a:endParaRPr lang="es-MX" sz="1400" dirty="0"/>
          </a:p>
        </p:txBody>
      </p:sp>
      <p:sp>
        <p:nvSpPr>
          <p:cNvPr id="49" name="Rectángulo 48"/>
          <p:cNvSpPr/>
          <p:nvPr/>
        </p:nvSpPr>
        <p:spPr>
          <a:xfrm>
            <a:off x="7794172" y="5209855"/>
            <a:ext cx="582211"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debe</a:t>
            </a:r>
            <a:endParaRPr lang="es-MX" sz="1400" dirty="0"/>
          </a:p>
        </p:txBody>
      </p:sp>
      <p:sp>
        <p:nvSpPr>
          <p:cNvPr id="50" name="Rectángulo 49"/>
          <p:cNvSpPr/>
          <p:nvPr/>
        </p:nvSpPr>
        <p:spPr>
          <a:xfrm>
            <a:off x="8362137" y="2053198"/>
            <a:ext cx="3471812" cy="954107"/>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5.-Poner énfasis en el desarrollo de competencias, el logro de los Estándares Curriculares y los aprendizajes esperados </a:t>
            </a:r>
            <a:endParaRPr lang="es-MX" sz="1400" dirty="0">
              <a:latin typeface="Arial" panose="020B0604020202020204" pitchFamily="34" charset="0"/>
              <a:cs typeface="Arial" panose="020B0604020202020204" pitchFamily="34" charset="0"/>
            </a:endParaRPr>
          </a:p>
        </p:txBody>
      </p:sp>
      <p:sp>
        <p:nvSpPr>
          <p:cNvPr id="51" name="Rectángulo 50"/>
          <p:cNvSpPr/>
          <p:nvPr/>
        </p:nvSpPr>
        <p:spPr>
          <a:xfrm>
            <a:off x="9703302" y="3648694"/>
            <a:ext cx="2440107" cy="954107"/>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Son descriptores de logro y definen aquello que los alumnos demostrarán al concluir un periodo escolar.</a:t>
            </a:r>
          </a:p>
        </p:txBody>
      </p:sp>
      <p:sp>
        <p:nvSpPr>
          <p:cNvPr id="52" name="Rectángulo 51"/>
          <p:cNvSpPr/>
          <p:nvPr/>
        </p:nvSpPr>
        <p:spPr>
          <a:xfrm>
            <a:off x="8837747" y="4692685"/>
            <a:ext cx="1338828" cy="307777"/>
          </a:xfrm>
          <a:prstGeom prst="rect">
            <a:avLst/>
          </a:prstGeom>
          <a:ln w="28575">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Competencia  </a:t>
            </a:r>
            <a:endParaRPr lang="es-MX" sz="1400" dirty="0"/>
          </a:p>
        </p:txBody>
      </p:sp>
      <p:sp>
        <p:nvSpPr>
          <p:cNvPr id="53" name="Rectángulo 52"/>
          <p:cNvSpPr/>
          <p:nvPr/>
        </p:nvSpPr>
        <p:spPr>
          <a:xfrm>
            <a:off x="8139741" y="6271718"/>
            <a:ext cx="3458430"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Un saber hacer, con saber y la valoración de las consecuencias de ese hacer. </a:t>
            </a:r>
            <a:endParaRPr lang="es-MX" sz="1400" dirty="0" smtClean="0">
              <a:latin typeface="Arial" panose="020B0604020202020204" pitchFamily="34" charset="0"/>
              <a:cs typeface="Arial" panose="020B0604020202020204" pitchFamily="34" charset="0"/>
            </a:endParaRPr>
          </a:p>
        </p:txBody>
      </p:sp>
      <p:sp>
        <p:nvSpPr>
          <p:cNvPr id="54" name="Rectángulo 53"/>
          <p:cNvSpPr/>
          <p:nvPr/>
        </p:nvSpPr>
        <p:spPr>
          <a:xfrm>
            <a:off x="8736178" y="5066358"/>
            <a:ext cx="2014581"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Es la capacidad de responder a diferentes situaciones</a:t>
            </a:r>
            <a:endParaRPr lang="es-MX" sz="1400" dirty="0"/>
          </a:p>
        </p:txBody>
      </p:sp>
      <p:sp>
        <p:nvSpPr>
          <p:cNvPr id="56" name="Rectángulo 55"/>
          <p:cNvSpPr/>
          <p:nvPr/>
        </p:nvSpPr>
        <p:spPr>
          <a:xfrm>
            <a:off x="9517700" y="5900744"/>
            <a:ext cx="792205"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implica </a:t>
            </a:r>
            <a:endParaRPr lang="es-MX" sz="1400" dirty="0"/>
          </a:p>
        </p:txBody>
      </p:sp>
      <p:sp>
        <p:nvSpPr>
          <p:cNvPr id="57" name="Rectángulo 56"/>
          <p:cNvSpPr/>
          <p:nvPr/>
        </p:nvSpPr>
        <p:spPr>
          <a:xfrm>
            <a:off x="9868956" y="3200492"/>
            <a:ext cx="2154757"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Estándares Curriculares </a:t>
            </a:r>
            <a:endParaRPr lang="es-MX" sz="1400" dirty="0"/>
          </a:p>
        </p:txBody>
      </p:sp>
      <p:sp>
        <p:nvSpPr>
          <p:cNvPr id="58" name="Rectángulo 57"/>
          <p:cNvSpPr/>
          <p:nvPr/>
        </p:nvSpPr>
        <p:spPr>
          <a:xfrm>
            <a:off x="8594531" y="487595"/>
            <a:ext cx="3477598"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Definen lo que se espera de</a:t>
            </a:r>
          </a:p>
          <a:p>
            <a:pPr algn="ctr"/>
            <a:r>
              <a:rPr lang="es-MX" sz="1400" dirty="0" smtClean="0">
                <a:latin typeface="Arial" panose="020B0604020202020204" pitchFamily="34" charset="0"/>
                <a:cs typeface="Arial" panose="020B0604020202020204" pitchFamily="34" charset="0"/>
              </a:rPr>
              <a:t>cada alumno en términos de saber, saber hacer y saber ser</a:t>
            </a:r>
            <a:endParaRPr lang="es-MX" sz="1400" dirty="0" smtClean="0"/>
          </a:p>
        </p:txBody>
      </p:sp>
      <p:sp>
        <p:nvSpPr>
          <p:cNvPr id="59" name="Rectángulo 58"/>
          <p:cNvSpPr/>
          <p:nvPr/>
        </p:nvSpPr>
        <p:spPr>
          <a:xfrm>
            <a:off x="9020664" y="1468513"/>
            <a:ext cx="2154757"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Aprendizajes esperados </a:t>
            </a:r>
            <a:endParaRPr lang="es-MX" sz="1400" dirty="0" smtClean="0">
              <a:latin typeface="Arial" panose="020B0604020202020204" pitchFamily="34" charset="0"/>
              <a:cs typeface="Arial" panose="020B0604020202020204" pitchFamily="34" charset="0"/>
            </a:endParaRPr>
          </a:p>
        </p:txBody>
      </p:sp>
      <p:cxnSp>
        <p:nvCxnSpPr>
          <p:cNvPr id="61" name="Conector recto de flecha 60"/>
          <p:cNvCxnSpPr>
            <a:stCxn id="5" idx="2"/>
            <a:endCxn id="6" idx="0"/>
          </p:cNvCxnSpPr>
          <p:nvPr/>
        </p:nvCxnSpPr>
        <p:spPr>
          <a:xfrm>
            <a:off x="6375919" y="1101011"/>
            <a:ext cx="0" cy="619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ector recto de flecha 62"/>
          <p:cNvCxnSpPr/>
          <p:nvPr/>
        </p:nvCxnSpPr>
        <p:spPr>
          <a:xfrm flipH="1" flipV="1">
            <a:off x="4431428" y="2074530"/>
            <a:ext cx="339114" cy="1551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ector recto de flecha 65"/>
          <p:cNvCxnSpPr>
            <a:endCxn id="18" idx="0"/>
          </p:cNvCxnSpPr>
          <p:nvPr/>
        </p:nvCxnSpPr>
        <p:spPr>
          <a:xfrm flipH="1">
            <a:off x="3303919" y="2725461"/>
            <a:ext cx="1459359" cy="722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ector recto de flecha 68"/>
          <p:cNvCxnSpPr>
            <a:endCxn id="32" idx="0"/>
          </p:cNvCxnSpPr>
          <p:nvPr/>
        </p:nvCxnSpPr>
        <p:spPr>
          <a:xfrm flipH="1">
            <a:off x="5330706" y="2901442"/>
            <a:ext cx="101917" cy="3857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p:cNvCxnSpPr>
            <a:endCxn id="42" idx="0"/>
          </p:cNvCxnSpPr>
          <p:nvPr/>
        </p:nvCxnSpPr>
        <p:spPr>
          <a:xfrm>
            <a:off x="7548264" y="2870429"/>
            <a:ext cx="4386" cy="3274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p:cNvCxnSpPr>
            <a:stCxn id="6" idx="3"/>
            <a:endCxn id="50" idx="1"/>
          </p:cNvCxnSpPr>
          <p:nvPr/>
        </p:nvCxnSpPr>
        <p:spPr>
          <a:xfrm>
            <a:off x="7988560" y="2305616"/>
            <a:ext cx="373577" cy="2246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Conector recto de flecha 78"/>
          <p:cNvCxnSpPr>
            <a:stCxn id="8" idx="1"/>
            <a:endCxn id="10" idx="3"/>
          </p:cNvCxnSpPr>
          <p:nvPr/>
        </p:nvCxnSpPr>
        <p:spPr>
          <a:xfrm flipH="1" flipV="1">
            <a:off x="2416832" y="870017"/>
            <a:ext cx="434914" cy="12045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Conector recto de flecha 81"/>
          <p:cNvCxnSpPr/>
          <p:nvPr/>
        </p:nvCxnSpPr>
        <p:spPr>
          <a:xfrm flipH="1">
            <a:off x="1291467" y="1403991"/>
            <a:ext cx="34475" cy="363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ector recto de flecha 85"/>
          <p:cNvCxnSpPr/>
          <p:nvPr/>
        </p:nvCxnSpPr>
        <p:spPr>
          <a:xfrm flipH="1">
            <a:off x="1325942" y="2059288"/>
            <a:ext cx="33123" cy="3167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Conector recto de flecha 87"/>
          <p:cNvCxnSpPr>
            <a:stCxn id="18" idx="1"/>
            <a:endCxn id="20" idx="3"/>
          </p:cNvCxnSpPr>
          <p:nvPr/>
        </p:nvCxnSpPr>
        <p:spPr>
          <a:xfrm flipH="1" flipV="1">
            <a:off x="1855950" y="3589854"/>
            <a:ext cx="674144" cy="2274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Conector recto de flecha 90"/>
          <p:cNvCxnSpPr/>
          <p:nvPr/>
        </p:nvCxnSpPr>
        <p:spPr>
          <a:xfrm flipH="1">
            <a:off x="969789" y="3851464"/>
            <a:ext cx="39096" cy="2375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onector recto de flecha 93"/>
          <p:cNvCxnSpPr/>
          <p:nvPr/>
        </p:nvCxnSpPr>
        <p:spPr>
          <a:xfrm flipH="1">
            <a:off x="1415735" y="5893793"/>
            <a:ext cx="39096" cy="2375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Conector recto de flecha 94"/>
          <p:cNvCxnSpPr/>
          <p:nvPr/>
        </p:nvCxnSpPr>
        <p:spPr>
          <a:xfrm flipV="1">
            <a:off x="2083882" y="5843804"/>
            <a:ext cx="1061592" cy="2496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Conector recto de flecha 96"/>
          <p:cNvCxnSpPr/>
          <p:nvPr/>
        </p:nvCxnSpPr>
        <p:spPr>
          <a:xfrm flipV="1">
            <a:off x="2117450" y="6605070"/>
            <a:ext cx="1095433" cy="58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Conector recto de flecha 98"/>
          <p:cNvCxnSpPr/>
          <p:nvPr/>
        </p:nvCxnSpPr>
        <p:spPr>
          <a:xfrm flipH="1">
            <a:off x="4640950" y="4174656"/>
            <a:ext cx="34475" cy="363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Conector recto de flecha 99"/>
          <p:cNvCxnSpPr/>
          <p:nvPr/>
        </p:nvCxnSpPr>
        <p:spPr>
          <a:xfrm flipH="1">
            <a:off x="6977526" y="4012800"/>
            <a:ext cx="34475" cy="363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Conector recto de flecha 100"/>
          <p:cNvCxnSpPr/>
          <p:nvPr/>
        </p:nvCxnSpPr>
        <p:spPr>
          <a:xfrm flipH="1">
            <a:off x="7187578" y="4636929"/>
            <a:ext cx="10328" cy="1910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Conector recto de flecha 102"/>
          <p:cNvCxnSpPr/>
          <p:nvPr/>
        </p:nvCxnSpPr>
        <p:spPr>
          <a:xfrm flipH="1">
            <a:off x="6820792" y="5209855"/>
            <a:ext cx="34475" cy="363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Conector recto de flecha 103"/>
          <p:cNvCxnSpPr/>
          <p:nvPr/>
        </p:nvCxnSpPr>
        <p:spPr>
          <a:xfrm flipH="1">
            <a:off x="6622678" y="5804723"/>
            <a:ext cx="34475" cy="363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Conector recto de flecha 104"/>
          <p:cNvCxnSpPr/>
          <p:nvPr/>
        </p:nvCxnSpPr>
        <p:spPr>
          <a:xfrm>
            <a:off x="9142196" y="2993254"/>
            <a:ext cx="65589" cy="16436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Conector recto de flecha 106"/>
          <p:cNvCxnSpPr>
            <a:endCxn id="57" idx="1"/>
          </p:cNvCxnSpPr>
          <p:nvPr/>
        </p:nvCxnSpPr>
        <p:spPr>
          <a:xfrm>
            <a:off x="9581363" y="2964239"/>
            <a:ext cx="287593" cy="3901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Conector recto de flecha 108"/>
          <p:cNvCxnSpPr/>
          <p:nvPr/>
        </p:nvCxnSpPr>
        <p:spPr>
          <a:xfrm flipH="1">
            <a:off x="10098042" y="3403392"/>
            <a:ext cx="54303" cy="2194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Conector recto de flecha 110"/>
          <p:cNvCxnSpPr/>
          <p:nvPr/>
        </p:nvCxnSpPr>
        <p:spPr>
          <a:xfrm flipH="1">
            <a:off x="6775078" y="5957123"/>
            <a:ext cx="34475" cy="363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Conector recto de flecha 111"/>
          <p:cNvCxnSpPr/>
          <p:nvPr/>
        </p:nvCxnSpPr>
        <p:spPr>
          <a:xfrm flipH="1">
            <a:off x="9976864" y="4786328"/>
            <a:ext cx="15265" cy="2690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Conector recto de flecha 114"/>
          <p:cNvCxnSpPr/>
          <p:nvPr/>
        </p:nvCxnSpPr>
        <p:spPr>
          <a:xfrm>
            <a:off x="9014762" y="5573615"/>
            <a:ext cx="5159" cy="6388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Conector recto de flecha 116"/>
          <p:cNvCxnSpPr>
            <a:stCxn id="50" idx="0"/>
          </p:cNvCxnSpPr>
          <p:nvPr/>
        </p:nvCxnSpPr>
        <p:spPr>
          <a:xfrm flipH="1" flipV="1">
            <a:off x="9992130" y="1802186"/>
            <a:ext cx="105913" cy="2510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Conector recto de flecha 122"/>
          <p:cNvCxnSpPr/>
          <p:nvPr/>
        </p:nvCxnSpPr>
        <p:spPr>
          <a:xfrm flipH="1" flipV="1">
            <a:off x="10019280" y="1196475"/>
            <a:ext cx="105913" cy="2510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2397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57666" y="149289"/>
            <a:ext cx="2836506" cy="95172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1400" dirty="0">
                <a:solidFill>
                  <a:schemeClr val="tx1"/>
                </a:solidFill>
                <a:latin typeface="Arial" panose="020B0604020202020204" pitchFamily="34" charset="0"/>
                <a:cs typeface="Arial" panose="020B0604020202020204" pitchFamily="34" charset="0"/>
              </a:rPr>
              <a:t>Principios pedagógicos del Plan de Estudios 2011 de Educación Básica </a:t>
            </a:r>
          </a:p>
        </p:txBody>
      </p:sp>
      <p:sp>
        <p:nvSpPr>
          <p:cNvPr id="3" name="Rectángulo 2"/>
          <p:cNvSpPr/>
          <p:nvPr/>
        </p:nvSpPr>
        <p:spPr>
          <a:xfrm>
            <a:off x="5206886" y="1784366"/>
            <a:ext cx="3225282" cy="1169551"/>
          </a:xfrm>
          <a:prstGeom prst="rect">
            <a:avLst/>
          </a:prstGeom>
          <a:ln w="28575">
            <a:solidFill>
              <a:srgbClr val="FF0000"/>
            </a:solidFill>
          </a:ln>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MX" sz="1400" dirty="0">
                <a:latin typeface="Arial" panose="020B0604020202020204" pitchFamily="34" charset="0"/>
                <a:cs typeface="Arial" panose="020B0604020202020204" pitchFamily="34" charset="0"/>
              </a:rPr>
              <a:t>Condiciones esenciales para la implementación del currículo, la transformación de la práctica docente, el logro de los aprendizajes y la mejora de la calidad educativa.</a:t>
            </a:r>
            <a:endParaRPr lang="es-MX" sz="1400" dirty="0">
              <a:latin typeface="Arial" panose="020B0604020202020204" pitchFamily="34" charset="0"/>
              <a:cs typeface="Arial" panose="020B0604020202020204" pitchFamily="34" charset="0"/>
            </a:endParaRPr>
          </a:p>
        </p:txBody>
      </p:sp>
      <p:sp>
        <p:nvSpPr>
          <p:cNvPr id="4" name="Rectángulo 3"/>
          <p:cNvSpPr/>
          <p:nvPr/>
        </p:nvSpPr>
        <p:spPr>
          <a:xfrm>
            <a:off x="6528423" y="1226259"/>
            <a:ext cx="553357" cy="307777"/>
          </a:xfrm>
          <a:prstGeom prst="rect">
            <a:avLst/>
          </a:prstGeom>
        </p:spPr>
        <p:txBody>
          <a:bodyPr wrap="none">
            <a:spAutoFit/>
          </a:bodyPr>
          <a:lstStyle/>
          <a:p>
            <a:pPr algn="ctr"/>
            <a:r>
              <a:rPr lang="es-MX" sz="1400" dirty="0">
                <a:latin typeface="Arial" panose="020B0604020202020204" pitchFamily="34" charset="0"/>
                <a:cs typeface="Arial" panose="020B0604020202020204" pitchFamily="34" charset="0"/>
              </a:rPr>
              <a:t>Son </a:t>
            </a:r>
          </a:p>
        </p:txBody>
      </p:sp>
      <p:sp>
        <p:nvSpPr>
          <p:cNvPr id="5" name="Rectángulo 4"/>
          <p:cNvSpPr/>
          <p:nvPr/>
        </p:nvSpPr>
        <p:spPr>
          <a:xfrm>
            <a:off x="703946" y="97228"/>
            <a:ext cx="3301999" cy="523220"/>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6.- Usar materiales educativos para favorecer el aprendizaje</a:t>
            </a:r>
            <a:endParaRPr lang="es-MX" sz="1400" dirty="0">
              <a:latin typeface="Arial" panose="020B0604020202020204" pitchFamily="34" charset="0"/>
              <a:cs typeface="Arial" panose="020B0604020202020204" pitchFamily="34" charset="0"/>
            </a:endParaRPr>
          </a:p>
        </p:txBody>
      </p:sp>
      <p:sp>
        <p:nvSpPr>
          <p:cNvPr id="6" name="Rectángulo 5"/>
          <p:cNvSpPr/>
          <p:nvPr/>
        </p:nvSpPr>
        <p:spPr>
          <a:xfrm>
            <a:off x="51021" y="1070382"/>
            <a:ext cx="1498600" cy="1169551"/>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Acervos para la Biblioteca Escolar y la Biblioteca de Aula.</a:t>
            </a:r>
            <a:endParaRPr lang="es-MX" sz="1400" dirty="0">
              <a:latin typeface="Arial" panose="020B0604020202020204" pitchFamily="34" charset="0"/>
              <a:cs typeface="Arial" panose="020B0604020202020204" pitchFamily="34" charset="0"/>
            </a:endParaRPr>
          </a:p>
        </p:txBody>
      </p:sp>
      <p:sp>
        <p:nvSpPr>
          <p:cNvPr id="7" name="Rectángulo 6"/>
          <p:cNvSpPr/>
          <p:nvPr/>
        </p:nvSpPr>
        <p:spPr>
          <a:xfrm>
            <a:off x="1581152" y="1178105"/>
            <a:ext cx="1333046" cy="954107"/>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Materiales audiovisuales, multimedia e Internet.</a:t>
            </a:r>
            <a:endParaRPr lang="es-MX" sz="1400" dirty="0">
              <a:latin typeface="Arial" panose="020B0604020202020204" pitchFamily="34" charset="0"/>
              <a:cs typeface="Arial" panose="020B0604020202020204" pitchFamily="34" charset="0"/>
            </a:endParaRPr>
          </a:p>
        </p:txBody>
      </p:sp>
      <p:sp>
        <p:nvSpPr>
          <p:cNvPr id="8" name="Rectángulo 7"/>
          <p:cNvSpPr/>
          <p:nvPr/>
        </p:nvSpPr>
        <p:spPr>
          <a:xfrm>
            <a:off x="2946321" y="1140418"/>
            <a:ext cx="1816957"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Materiales y recursos educativos informáticos.</a:t>
            </a:r>
            <a:endParaRPr lang="es-MX" sz="1400" dirty="0">
              <a:latin typeface="Arial" panose="020B0604020202020204" pitchFamily="34" charset="0"/>
              <a:cs typeface="Arial" panose="020B0604020202020204" pitchFamily="34" charset="0"/>
            </a:endParaRPr>
          </a:p>
        </p:txBody>
      </p:sp>
      <p:sp>
        <p:nvSpPr>
          <p:cNvPr id="9" name="Rectángulo 8"/>
          <p:cNvSpPr/>
          <p:nvPr/>
        </p:nvSpPr>
        <p:spPr>
          <a:xfrm>
            <a:off x="228923" y="2427897"/>
            <a:ext cx="4534355"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Empleados por el colectivo escolar permiten el uso del tiempo libre, la creación de redes de aprendizaje y la integración de comunidades de aprendizaje</a:t>
            </a:r>
            <a:endParaRPr lang="es-MX" sz="1400" dirty="0">
              <a:latin typeface="Arial" panose="020B0604020202020204" pitchFamily="34" charset="0"/>
              <a:cs typeface="Arial" panose="020B0604020202020204" pitchFamily="34" charset="0"/>
            </a:endParaRPr>
          </a:p>
        </p:txBody>
      </p:sp>
      <p:sp>
        <p:nvSpPr>
          <p:cNvPr id="13" name="Rectángulo 12"/>
          <p:cNvSpPr/>
          <p:nvPr/>
        </p:nvSpPr>
        <p:spPr>
          <a:xfrm>
            <a:off x="1829801" y="681436"/>
            <a:ext cx="678769" cy="315295"/>
          </a:xfrm>
          <a:prstGeom prst="rect">
            <a:avLst/>
          </a:prstGeom>
        </p:spPr>
        <p:txBody>
          <a:bodyPr wrap="square">
            <a:spAutoFit/>
          </a:bodyPr>
          <a:lstStyle/>
          <a:p>
            <a:pPr algn="ctr"/>
            <a:r>
              <a:rPr lang="es-MX" sz="1400" dirty="0" smtClean="0">
                <a:latin typeface="Arial" panose="020B0604020202020204" pitchFamily="34" charset="0"/>
                <a:cs typeface="Arial" panose="020B0604020202020204" pitchFamily="34" charset="0"/>
              </a:rPr>
              <a:t>Tipos</a:t>
            </a:r>
            <a:endParaRPr lang="es-MX" sz="1400" dirty="0">
              <a:latin typeface="Arial" panose="020B0604020202020204" pitchFamily="34" charset="0"/>
              <a:cs typeface="Arial" panose="020B0604020202020204" pitchFamily="34" charset="0"/>
            </a:endParaRPr>
          </a:p>
        </p:txBody>
      </p:sp>
      <p:sp>
        <p:nvSpPr>
          <p:cNvPr id="14" name="Rectángulo 13"/>
          <p:cNvSpPr/>
          <p:nvPr/>
        </p:nvSpPr>
        <p:spPr>
          <a:xfrm>
            <a:off x="928432" y="3634668"/>
            <a:ext cx="2222083" cy="307777"/>
          </a:xfrm>
          <a:prstGeom prst="rect">
            <a:avLst/>
          </a:prstGeom>
          <a:ln w="28575">
            <a:solidFill>
              <a:srgbClr val="FFC00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7.- Evaluar para aprender</a:t>
            </a:r>
            <a:endParaRPr lang="es-MX" sz="1400" dirty="0">
              <a:latin typeface="Arial" panose="020B0604020202020204" pitchFamily="34" charset="0"/>
              <a:cs typeface="Arial" panose="020B0604020202020204" pitchFamily="34" charset="0"/>
            </a:endParaRPr>
          </a:p>
        </p:txBody>
      </p:sp>
      <p:sp>
        <p:nvSpPr>
          <p:cNvPr id="15" name="Rectángulo 14"/>
          <p:cNvSpPr/>
          <p:nvPr/>
        </p:nvSpPr>
        <p:spPr>
          <a:xfrm>
            <a:off x="915499" y="4125964"/>
            <a:ext cx="2653290"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Evaluación de los aprendizajes</a:t>
            </a:r>
            <a:endParaRPr lang="es-MX" sz="1400" dirty="0">
              <a:latin typeface="Arial" panose="020B0604020202020204" pitchFamily="34" charset="0"/>
              <a:cs typeface="Arial" panose="020B0604020202020204" pitchFamily="34" charset="0"/>
            </a:endParaRPr>
          </a:p>
        </p:txBody>
      </p:sp>
      <p:sp>
        <p:nvSpPr>
          <p:cNvPr id="16" name="Rectángulo 15"/>
          <p:cNvSpPr/>
          <p:nvPr/>
        </p:nvSpPr>
        <p:spPr>
          <a:xfrm>
            <a:off x="199810" y="5387110"/>
            <a:ext cx="1031051"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El docente</a:t>
            </a:r>
            <a:endParaRPr lang="es-MX" sz="1400" dirty="0">
              <a:latin typeface="Arial" panose="020B0604020202020204" pitchFamily="34" charset="0"/>
              <a:cs typeface="Arial" panose="020B0604020202020204" pitchFamily="34" charset="0"/>
            </a:endParaRPr>
          </a:p>
        </p:txBody>
      </p:sp>
      <p:sp>
        <p:nvSpPr>
          <p:cNvPr id="17" name="Rectángulo 16"/>
          <p:cNvSpPr/>
          <p:nvPr/>
        </p:nvSpPr>
        <p:spPr>
          <a:xfrm>
            <a:off x="70769" y="4614371"/>
            <a:ext cx="1289135"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El encargado </a:t>
            </a:r>
            <a:endParaRPr lang="es-MX" sz="1400" dirty="0">
              <a:latin typeface="Arial" panose="020B0604020202020204" pitchFamily="34" charset="0"/>
              <a:cs typeface="Arial" panose="020B0604020202020204" pitchFamily="34" charset="0"/>
            </a:endParaRPr>
          </a:p>
        </p:txBody>
      </p:sp>
      <p:sp>
        <p:nvSpPr>
          <p:cNvPr id="18" name="Rectángulo 17"/>
          <p:cNvSpPr/>
          <p:nvPr/>
        </p:nvSpPr>
        <p:spPr>
          <a:xfrm>
            <a:off x="703946" y="5010629"/>
            <a:ext cx="373820"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es</a:t>
            </a:r>
            <a:endParaRPr lang="es-MX" sz="1400" dirty="0">
              <a:latin typeface="Arial" panose="020B0604020202020204" pitchFamily="34" charset="0"/>
              <a:cs typeface="Arial" panose="020B0604020202020204" pitchFamily="34" charset="0"/>
            </a:endParaRPr>
          </a:p>
        </p:txBody>
      </p:sp>
      <p:sp>
        <p:nvSpPr>
          <p:cNvPr id="19" name="Rectángulo 18"/>
          <p:cNvSpPr/>
          <p:nvPr/>
        </p:nvSpPr>
        <p:spPr>
          <a:xfrm>
            <a:off x="1438776" y="4876763"/>
            <a:ext cx="2262236" cy="1384995"/>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Permite obtener evidencias, elaborar juicios y brindar retroalimentación sobre los logros de aprendizaje de los alumnos </a:t>
            </a:r>
            <a:endParaRPr lang="es-MX" sz="1400" dirty="0">
              <a:latin typeface="Arial" panose="020B0604020202020204" pitchFamily="34" charset="0"/>
              <a:cs typeface="Arial" panose="020B0604020202020204" pitchFamily="34" charset="0"/>
            </a:endParaRPr>
          </a:p>
        </p:txBody>
      </p:sp>
      <p:sp>
        <p:nvSpPr>
          <p:cNvPr id="20" name="Rectángulo 19"/>
          <p:cNvSpPr/>
          <p:nvPr/>
        </p:nvSpPr>
        <p:spPr>
          <a:xfrm>
            <a:off x="3911999" y="4029595"/>
            <a:ext cx="1222698" cy="523220"/>
          </a:xfrm>
          <a:prstGeom prst="rect">
            <a:avLst/>
          </a:prstGeom>
          <a:ln w="19050">
            <a:solidFill>
              <a:srgbClr val="7030A0"/>
            </a:solidFill>
          </a:ln>
        </p:spPr>
        <p:txBody>
          <a:bodyPr wrap="square">
            <a:spAutoFit/>
          </a:bodyPr>
          <a:lstStyle/>
          <a:p>
            <a:pPr algn="ctr"/>
            <a:r>
              <a:rPr lang="es-MX" sz="1400" dirty="0">
                <a:latin typeface="Arial" panose="020B0604020202020204" pitchFamily="34" charset="0"/>
                <a:cs typeface="Arial" panose="020B0604020202020204" pitchFamily="34" charset="0"/>
              </a:rPr>
              <a:t>Tipos de </a:t>
            </a:r>
            <a:r>
              <a:rPr lang="es-MX" sz="1400" dirty="0" smtClean="0">
                <a:latin typeface="Arial" panose="020B0604020202020204" pitchFamily="34" charset="0"/>
                <a:cs typeface="Arial" panose="020B0604020202020204" pitchFamily="34" charset="0"/>
              </a:rPr>
              <a:t>evaluaciones</a:t>
            </a:r>
            <a:endParaRPr lang="es-MX" sz="1400" dirty="0">
              <a:latin typeface="Arial" panose="020B0604020202020204" pitchFamily="34" charset="0"/>
              <a:cs typeface="Arial" panose="020B0604020202020204" pitchFamily="34" charset="0"/>
            </a:endParaRPr>
          </a:p>
        </p:txBody>
      </p:sp>
      <p:sp>
        <p:nvSpPr>
          <p:cNvPr id="21" name="Rectángulo 20"/>
          <p:cNvSpPr/>
          <p:nvPr/>
        </p:nvSpPr>
        <p:spPr>
          <a:xfrm>
            <a:off x="3852821" y="4922148"/>
            <a:ext cx="2115671" cy="1815882"/>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Evaluaciones diagnósticas</a:t>
            </a:r>
          </a:p>
          <a:p>
            <a:pPr algn="ctr"/>
            <a:r>
              <a:rPr lang="es-MX" sz="1400" dirty="0" smtClean="0">
                <a:latin typeface="Arial" panose="020B0604020202020204" pitchFamily="34" charset="0"/>
                <a:cs typeface="Arial" panose="020B0604020202020204" pitchFamily="34" charset="0"/>
              </a:rPr>
              <a:t>Evaluaciones las formativas</a:t>
            </a:r>
          </a:p>
          <a:p>
            <a:pPr algn="ctr"/>
            <a:r>
              <a:rPr lang="es-MX" sz="1400" dirty="0" smtClean="0">
                <a:latin typeface="Arial" panose="020B0604020202020204" pitchFamily="34" charset="0"/>
                <a:cs typeface="Arial" panose="020B0604020202020204" pitchFamily="34" charset="0"/>
              </a:rPr>
              <a:t>Evaluaciones </a:t>
            </a:r>
            <a:r>
              <a:rPr lang="es-MX" sz="1400" dirty="0" err="1" smtClean="0">
                <a:latin typeface="Arial" panose="020B0604020202020204" pitchFamily="34" charset="0"/>
                <a:cs typeface="Arial" panose="020B0604020202020204" pitchFamily="34" charset="0"/>
              </a:rPr>
              <a:t>sumativas</a:t>
            </a: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Autoevaluación</a:t>
            </a:r>
          </a:p>
          <a:p>
            <a:pPr algn="ctr"/>
            <a:r>
              <a:rPr lang="es-MX" sz="1400" dirty="0" err="1" smtClean="0">
                <a:latin typeface="Arial" panose="020B0604020202020204" pitchFamily="34" charset="0"/>
                <a:cs typeface="Arial" panose="020B0604020202020204" pitchFamily="34" charset="0"/>
              </a:rPr>
              <a:t>Coevaluación</a:t>
            </a:r>
            <a:endParaRPr lang="es-MX" sz="1400" dirty="0" smtClean="0">
              <a:latin typeface="Arial" panose="020B0604020202020204" pitchFamily="34" charset="0"/>
              <a:cs typeface="Arial" panose="020B0604020202020204" pitchFamily="34" charset="0"/>
            </a:endParaRPr>
          </a:p>
          <a:p>
            <a:pPr algn="ctr"/>
            <a:r>
              <a:rPr lang="es-MX" sz="1400" dirty="0" err="1" smtClean="0">
                <a:latin typeface="Arial" panose="020B0604020202020204" pitchFamily="34" charset="0"/>
                <a:cs typeface="Arial" panose="020B0604020202020204" pitchFamily="34" charset="0"/>
              </a:rPr>
              <a:t>Heteroevaluación</a:t>
            </a:r>
            <a:endParaRPr lang="es-MX" sz="1400" dirty="0">
              <a:latin typeface="Arial" panose="020B0604020202020204" pitchFamily="34" charset="0"/>
              <a:cs typeface="Arial" panose="020B0604020202020204" pitchFamily="34" charset="0"/>
            </a:endParaRPr>
          </a:p>
        </p:txBody>
      </p:sp>
      <p:sp>
        <p:nvSpPr>
          <p:cNvPr id="22" name="Rectángulo 21"/>
          <p:cNvSpPr/>
          <p:nvPr/>
        </p:nvSpPr>
        <p:spPr>
          <a:xfrm>
            <a:off x="5769317" y="3512518"/>
            <a:ext cx="2015447" cy="738664"/>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8.- </a:t>
            </a:r>
            <a:r>
              <a:rPr lang="es-MX" sz="1400" dirty="0" smtClean="0">
                <a:latin typeface="Arial" panose="020B0604020202020204" pitchFamily="34" charset="0"/>
                <a:cs typeface="Arial" panose="020B0604020202020204" pitchFamily="34" charset="0"/>
              </a:rPr>
              <a:t>Favorecer la inclusión para atender a la diversidad</a:t>
            </a:r>
            <a:endParaRPr lang="es-MX" sz="1400" dirty="0">
              <a:latin typeface="Arial" panose="020B0604020202020204" pitchFamily="34" charset="0"/>
              <a:cs typeface="Arial" panose="020B0604020202020204" pitchFamily="34" charset="0"/>
            </a:endParaRPr>
          </a:p>
        </p:txBody>
      </p:sp>
      <p:sp>
        <p:nvSpPr>
          <p:cNvPr id="24" name="Rectángulo 23"/>
          <p:cNvSpPr/>
          <p:nvPr/>
        </p:nvSpPr>
        <p:spPr>
          <a:xfrm>
            <a:off x="5647452" y="4492089"/>
            <a:ext cx="1298753"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Los docentes </a:t>
            </a:r>
            <a:endParaRPr lang="es-MX" sz="1400" dirty="0">
              <a:latin typeface="Arial" panose="020B0604020202020204" pitchFamily="34" charset="0"/>
              <a:cs typeface="Arial" panose="020B0604020202020204" pitchFamily="34" charset="0"/>
            </a:endParaRPr>
          </a:p>
        </p:txBody>
      </p:sp>
      <p:sp>
        <p:nvSpPr>
          <p:cNvPr id="25" name="Rectángulo 24"/>
          <p:cNvSpPr/>
          <p:nvPr/>
        </p:nvSpPr>
        <p:spPr>
          <a:xfrm>
            <a:off x="6296828" y="4894406"/>
            <a:ext cx="1059906" cy="307777"/>
          </a:xfrm>
          <a:prstGeom prst="rect">
            <a:avLst/>
          </a:prstGeom>
        </p:spPr>
        <p:txBody>
          <a:bodyPr wrap="none">
            <a:spAutoFit/>
          </a:bodyPr>
          <a:lstStyle/>
          <a:p>
            <a:pPr algn="ctr"/>
            <a:r>
              <a:rPr lang="es-MX" sz="1400" dirty="0" smtClean="0">
                <a:latin typeface="Arial" panose="020B0604020202020204" pitchFamily="34" charset="0"/>
                <a:cs typeface="Arial" panose="020B0604020202020204" pitchFamily="34" charset="0"/>
              </a:rPr>
              <a:t>Promoverá</a:t>
            </a:r>
            <a:endParaRPr lang="es-MX" sz="1400" dirty="0">
              <a:latin typeface="Arial" panose="020B0604020202020204" pitchFamily="34" charset="0"/>
              <a:cs typeface="Arial" panose="020B0604020202020204" pitchFamily="34" charset="0"/>
            </a:endParaRPr>
          </a:p>
        </p:txBody>
      </p:sp>
      <p:sp>
        <p:nvSpPr>
          <p:cNvPr id="26" name="Rectángulo 25"/>
          <p:cNvSpPr/>
          <p:nvPr/>
        </p:nvSpPr>
        <p:spPr>
          <a:xfrm>
            <a:off x="6031656" y="5328331"/>
            <a:ext cx="1648208"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En los estudiantes</a:t>
            </a:r>
            <a:endParaRPr lang="es-MX" sz="1400" dirty="0">
              <a:latin typeface="Arial" panose="020B0604020202020204" pitchFamily="34" charset="0"/>
              <a:cs typeface="Arial" panose="020B0604020202020204" pitchFamily="34" charset="0"/>
            </a:endParaRPr>
          </a:p>
        </p:txBody>
      </p:sp>
      <p:sp>
        <p:nvSpPr>
          <p:cNvPr id="27" name="Rectángulo 26"/>
          <p:cNvSpPr/>
          <p:nvPr/>
        </p:nvSpPr>
        <p:spPr>
          <a:xfrm>
            <a:off x="6103192" y="6041434"/>
            <a:ext cx="2051025"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El reconocimiento de la pluralidad social, lingüística y cultural.</a:t>
            </a:r>
            <a:endParaRPr lang="es-MX" sz="1400" dirty="0">
              <a:latin typeface="Arial" panose="020B0604020202020204" pitchFamily="34" charset="0"/>
              <a:cs typeface="Arial" panose="020B0604020202020204" pitchFamily="34" charset="0"/>
            </a:endParaRPr>
          </a:p>
        </p:txBody>
      </p:sp>
      <p:sp>
        <p:nvSpPr>
          <p:cNvPr id="28" name="Rectángulo 27"/>
          <p:cNvSpPr/>
          <p:nvPr/>
        </p:nvSpPr>
        <p:spPr>
          <a:xfrm>
            <a:off x="7485477" y="4257820"/>
            <a:ext cx="1099981" cy="307777"/>
          </a:xfrm>
          <a:prstGeom prst="rect">
            <a:avLst/>
          </a:prstGeom>
          <a:ln w="19050">
            <a:solidFill>
              <a:srgbClr val="7030A0"/>
            </a:solidFill>
          </a:ln>
        </p:spPr>
        <p:txBody>
          <a:bodyPr wrap="none">
            <a:spAutoFit/>
          </a:bodyPr>
          <a:lstStyle/>
          <a:p>
            <a:pPr algn="ctr"/>
            <a:r>
              <a:rPr lang="es-MX" sz="1400" dirty="0" smtClean="0">
                <a:latin typeface="Arial" panose="020B0604020202020204" pitchFamily="34" charset="0"/>
                <a:cs typeface="Arial" panose="020B0604020202020204" pitchFamily="34" charset="0"/>
              </a:rPr>
              <a:t>La escuela </a:t>
            </a:r>
            <a:endParaRPr lang="es-MX" sz="1400" dirty="0">
              <a:latin typeface="Arial" panose="020B0604020202020204" pitchFamily="34" charset="0"/>
              <a:cs typeface="Arial" panose="020B0604020202020204" pitchFamily="34" charset="0"/>
            </a:endParaRPr>
          </a:p>
        </p:txBody>
      </p:sp>
      <p:sp>
        <p:nvSpPr>
          <p:cNvPr id="30" name="Rectángulo 29"/>
          <p:cNvSpPr/>
          <p:nvPr/>
        </p:nvSpPr>
        <p:spPr>
          <a:xfrm>
            <a:off x="7988560" y="4763475"/>
            <a:ext cx="1491400" cy="1169551"/>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La diversidad puede apreciarse y practicarse en la vida cotidiana</a:t>
            </a:r>
            <a:endParaRPr lang="es-MX" sz="1400" dirty="0">
              <a:latin typeface="Arial" panose="020B0604020202020204" pitchFamily="34" charset="0"/>
              <a:cs typeface="Arial" panose="020B0604020202020204" pitchFamily="34" charset="0"/>
            </a:endParaRPr>
          </a:p>
        </p:txBody>
      </p:sp>
      <p:sp>
        <p:nvSpPr>
          <p:cNvPr id="31" name="Rectángulo 30"/>
          <p:cNvSpPr/>
          <p:nvPr/>
        </p:nvSpPr>
        <p:spPr>
          <a:xfrm>
            <a:off x="9556717" y="5048294"/>
            <a:ext cx="2222405" cy="523220"/>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9.- </a:t>
            </a:r>
            <a:r>
              <a:rPr lang="es-MX" sz="1400" dirty="0" smtClean="0">
                <a:latin typeface="Arial" panose="020B0604020202020204" pitchFamily="34" charset="0"/>
                <a:cs typeface="Arial" panose="020B0604020202020204" pitchFamily="34" charset="0"/>
              </a:rPr>
              <a:t>Incorporar temas de relevancia social</a:t>
            </a:r>
            <a:endParaRPr lang="es-MX" sz="1400" dirty="0">
              <a:latin typeface="Arial" panose="020B0604020202020204" pitchFamily="34" charset="0"/>
              <a:cs typeface="Arial" panose="020B0604020202020204" pitchFamily="34" charset="0"/>
            </a:endParaRPr>
          </a:p>
        </p:txBody>
      </p:sp>
      <p:sp>
        <p:nvSpPr>
          <p:cNvPr id="32" name="Rectángulo 31"/>
          <p:cNvSpPr/>
          <p:nvPr/>
        </p:nvSpPr>
        <p:spPr>
          <a:xfrm>
            <a:off x="9698908" y="5830089"/>
            <a:ext cx="2080214"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Se derivan de los retos de una sociedad que cambia constantemente </a:t>
            </a:r>
            <a:endParaRPr lang="es-MX" sz="1400" dirty="0">
              <a:latin typeface="Arial" panose="020B0604020202020204" pitchFamily="34" charset="0"/>
              <a:cs typeface="Arial" panose="020B0604020202020204" pitchFamily="34" charset="0"/>
            </a:endParaRPr>
          </a:p>
        </p:txBody>
      </p:sp>
      <p:sp>
        <p:nvSpPr>
          <p:cNvPr id="33" name="Rectángulo 32"/>
          <p:cNvSpPr/>
          <p:nvPr/>
        </p:nvSpPr>
        <p:spPr>
          <a:xfrm>
            <a:off x="9392639" y="3203781"/>
            <a:ext cx="2386483" cy="738664"/>
          </a:xfrm>
          <a:prstGeom prst="rect">
            <a:avLst/>
          </a:prstGeom>
          <a:ln w="28575">
            <a:solidFill>
              <a:srgbClr val="FFC00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10.- Renovar el pacto entre el estudiante, el docente, la familia y la escuela</a:t>
            </a:r>
            <a:endParaRPr lang="es-MX" sz="1400" dirty="0">
              <a:latin typeface="Arial" panose="020B0604020202020204" pitchFamily="34" charset="0"/>
              <a:cs typeface="Arial" panose="020B0604020202020204" pitchFamily="34" charset="0"/>
            </a:endParaRPr>
          </a:p>
        </p:txBody>
      </p:sp>
      <p:sp>
        <p:nvSpPr>
          <p:cNvPr id="34" name="Rectángulo 33"/>
          <p:cNvSpPr/>
          <p:nvPr/>
        </p:nvSpPr>
        <p:spPr>
          <a:xfrm>
            <a:off x="8938331" y="2118018"/>
            <a:ext cx="2930467"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El fin es promover normas que regulen la convivencia diaria con la participación de la familia. </a:t>
            </a:r>
            <a:endParaRPr lang="es-MX" sz="1400" dirty="0">
              <a:latin typeface="Arial" panose="020B0604020202020204" pitchFamily="34" charset="0"/>
              <a:cs typeface="Arial" panose="020B0604020202020204" pitchFamily="34" charset="0"/>
            </a:endParaRPr>
          </a:p>
        </p:txBody>
      </p:sp>
      <p:sp>
        <p:nvSpPr>
          <p:cNvPr id="35" name="Rectángulo 34"/>
          <p:cNvSpPr/>
          <p:nvPr/>
        </p:nvSpPr>
        <p:spPr>
          <a:xfrm>
            <a:off x="8734260" y="1120779"/>
            <a:ext cx="3232525" cy="738664"/>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Se convierten en un compromiso compartido y se incrementa la posibilidad de que se respeten</a:t>
            </a:r>
            <a:endParaRPr lang="es-MX" sz="1400" dirty="0">
              <a:latin typeface="Arial" panose="020B0604020202020204" pitchFamily="34" charset="0"/>
              <a:cs typeface="Arial" panose="020B0604020202020204" pitchFamily="34" charset="0"/>
            </a:endParaRPr>
          </a:p>
        </p:txBody>
      </p:sp>
      <p:sp>
        <p:nvSpPr>
          <p:cNvPr id="36" name="Rectángulo 35"/>
          <p:cNvSpPr/>
          <p:nvPr/>
        </p:nvSpPr>
        <p:spPr>
          <a:xfrm>
            <a:off x="8233340" y="128949"/>
            <a:ext cx="3344384" cy="523220"/>
          </a:xfrm>
          <a:prstGeom prst="rect">
            <a:avLst/>
          </a:prstGeom>
          <a:ln w="19050">
            <a:solidFill>
              <a:srgbClr val="7030A0"/>
            </a:solidFill>
          </a:ln>
        </p:spPr>
        <p:txBody>
          <a:bodyPr wrap="square">
            <a:spAutoFit/>
          </a:bodyPr>
          <a:lstStyle/>
          <a:p>
            <a:pPr algn="ctr"/>
            <a:r>
              <a:rPr lang="es-MX" sz="1400" dirty="0" smtClean="0">
                <a:latin typeface="Arial" panose="020B0604020202020204" pitchFamily="34" charset="0"/>
                <a:cs typeface="Arial" panose="020B0604020202020204" pitchFamily="34" charset="0"/>
              </a:rPr>
              <a:t>Fortaleciendo su autoestima, su autorregulación y su autonomía. </a:t>
            </a:r>
            <a:endParaRPr lang="es-MX" sz="1400" dirty="0" smtClean="0">
              <a:latin typeface="Arial" panose="020B0604020202020204" pitchFamily="34" charset="0"/>
              <a:cs typeface="Arial" panose="020B0604020202020204" pitchFamily="34" charset="0"/>
            </a:endParaRPr>
          </a:p>
        </p:txBody>
      </p:sp>
      <p:cxnSp>
        <p:nvCxnSpPr>
          <p:cNvPr id="37" name="Conector recto de flecha 36"/>
          <p:cNvCxnSpPr/>
          <p:nvPr/>
        </p:nvCxnSpPr>
        <p:spPr>
          <a:xfrm>
            <a:off x="6375919" y="1101011"/>
            <a:ext cx="0" cy="619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p:cNvCxnSpPr>
            <a:endCxn id="5" idx="3"/>
          </p:cNvCxnSpPr>
          <p:nvPr/>
        </p:nvCxnSpPr>
        <p:spPr>
          <a:xfrm flipH="1" flipV="1">
            <a:off x="4005945" y="358838"/>
            <a:ext cx="1200941" cy="15006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p:cNvCxnSpPr/>
          <p:nvPr/>
        </p:nvCxnSpPr>
        <p:spPr>
          <a:xfrm flipH="1">
            <a:off x="703947" y="681436"/>
            <a:ext cx="877205" cy="3152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ector recto de flecha 43"/>
          <p:cNvCxnSpPr/>
          <p:nvPr/>
        </p:nvCxnSpPr>
        <p:spPr>
          <a:xfrm flipH="1">
            <a:off x="1829801" y="651979"/>
            <a:ext cx="1" cy="4499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ector recto de flecha 46"/>
          <p:cNvCxnSpPr/>
          <p:nvPr/>
        </p:nvCxnSpPr>
        <p:spPr>
          <a:xfrm flipH="1">
            <a:off x="3217694" y="675950"/>
            <a:ext cx="1" cy="4499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ector recto de flecha 47"/>
          <p:cNvCxnSpPr/>
          <p:nvPr/>
        </p:nvCxnSpPr>
        <p:spPr>
          <a:xfrm>
            <a:off x="1354102" y="2086730"/>
            <a:ext cx="455266" cy="3338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ector recto de flecha 49"/>
          <p:cNvCxnSpPr/>
          <p:nvPr/>
        </p:nvCxnSpPr>
        <p:spPr>
          <a:xfrm flipH="1">
            <a:off x="2569894" y="2019889"/>
            <a:ext cx="87289" cy="3769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ector recto de flecha 51"/>
          <p:cNvCxnSpPr/>
          <p:nvPr/>
        </p:nvCxnSpPr>
        <p:spPr>
          <a:xfrm flipH="1">
            <a:off x="3150515" y="1922027"/>
            <a:ext cx="353330" cy="5058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ector recto de flecha 53"/>
          <p:cNvCxnSpPr/>
          <p:nvPr/>
        </p:nvCxnSpPr>
        <p:spPr>
          <a:xfrm flipH="1">
            <a:off x="3252662" y="2953917"/>
            <a:ext cx="2056490" cy="7614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ector recto de flecha 56"/>
          <p:cNvCxnSpPr/>
          <p:nvPr/>
        </p:nvCxnSpPr>
        <p:spPr>
          <a:xfrm flipH="1">
            <a:off x="1858142" y="3862709"/>
            <a:ext cx="87290" cy="276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ector recto de flecha 58"/>
          <p:cNvCxnSpPr/>
          <p:nvPr/>
        </p:nvCxnSpPr>
        <p:spPr>
          <a:xfrm flipH="1">
            <a:off x="703946" y="4289298"/>
            <a:ext cx="211554" cy="2762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ector recto de flecha 60"/>
          <p:cNvCxnSpPr/>
          <p:nvPr/>
        </p:nvCxnSpPr>
        <p:spPr>
          <a:xfrm flipH="1">
            <a:off x="494212" y="4978826"/>
            <a:ext cx="6716" cy="408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ector recto de flecha 62"/>
          <p:cNvCxnSpPr/>
          <p:nvPr/>
        </p:nvCxnSpPr>
        <p:spPr>
          <a:xfrm flipH="1">
            <a:off x="1809368" y="4493564"/>
            <a:ext cx="6716" cy="408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ector recto de flecha 63"/>
          <p:cNvCxnSpPr>
            <a:endCxn id="20" idx="1"/>
          </p:cNvCxnSpPr>
          <p:nvPr/>
        </p:nvCxnSpPr>
        <p:spPr>
          <a:xfrm flipV="1">
            <a:off x="3572148" y="4291205"/>
            <a:ext cx="339851" cy="53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ector recto de flecha 65"/>
          <p:cNvCxnSpPr/>
          <p:nvPr/>
        </p:nvCxnSpPr>
        <p:spPr>
          <a:xfrm flipH="1">
            <a:off x="4200615" y="4458750"/>
            <a:ext cx="6716" cy="408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Conector recto de flecha 66"/>
          <p:cNvCxnSpPr/>
          <p:nvPr/>
        </p:nvCxnSpPr>
        <p:spPr>
          <a:xfrm flipH="1">
            <a:off x="5928560" y="4139139"/>
            <a:ext cx="6716" cy="408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Conector recto de flecha 67"/>
          <p:cNvCxnSpPr/>
          <p:nvPr/>
        </p:nvCxnSpPr>
        <p:spPr>
          <a:xfrm flipH="1">
            <a:off x="6229100" y="4960375"/>
            <a:ext cx="6716" cy="408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ector recto de flecha 68"/>
          <p:cNvCxnSpPr/>
          <p:nvPr/>
        </p:nvCxnSpPr>
        <p:spPr>
          <a:xfrm flipH="1">
            <a:off x="6448063" y="5744516"/>
            <a:ext cx="6716" cy="408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ector recto de flecha 69"/>
          <p:cNvCxnSpPr>
            <a:stCxn id="22" idx="3"/>
          </p:cNvCxnSpPr>
          <p:nvPr/>
        </p:nvCxnSpPr>
        <p:spPr>
          <a:xfrm>
            <a:off x="7784764" y="3881850"/>
            <a:ext cx="203289" cy="2798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p:cNvCxnSpPr/>
          <p:nvPr/>
        </p:nvCxnSpPr>
        <p:spPr>
          <a:xfrm>
            <a:off x="7784764" y="4661674"/>
            <a:ext cx="250703" cy="3489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Conector recto de flecha 73"/>
          <p:cNvCxnSpPr/>
          <p:nvPr/>
        </p:nvCxnSpPr>
        <p:spPr>
          <a:xfrm>
            <a:off x="8345462" y="2891374"/>
            <a:ext cx="1491292" cy="2003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ector recto de flecha 75"/>
          <p:cNvCxnSpPr/>
          <p:nvPr/>
        </p:nvCxnSpPr>
        <p:spPr>
          <a:xfrm flipH="1">
            <a:off x="11232704" y="5384033"/>
            <a:ext cx="219668" cy="4460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Conector recto de flecha 77"/>
          <p:cNvCxnSpPr/>
          <p:nvPr/>
        </p:nvCxnSpPr>
        <p:spPr>
          <a:xfrm flipV="1">
            <a:off x="10696974" y="2891374"/>
            <a:ext cx="42041" cy="3124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Conector recto de flecha 80"/>
          <p:cNvCxnSpPr/>
          <p:nvPr/>
        </p:nvCxnSpPr>
        <p:spPr>
          <a:xfrm flipV="1">
            <a:off x="10350522" y="1784366"/>
            <a:ext cx="42041" cy="3124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Conector recto de flecha 81"/>
          <p:cNvCxnSpPr/>
          <p:nvPr/>
        </p:nvCxnSpPr>
        <p:spPr>
          <a:xfrm flipV="1">
            <a:off x="10299933" y="675950"/>
            <a:ext cx="71609" cy="4690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5258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3400" y="1936283"/>
            <a:ext cx="2328971" cy="307777"/>
          </a:xfrm>
          <a:prstGeom prst="rect">
            <a:avLst/>
          </a:prstGeom>
          <a:ln w="28575">
            <a:solidFill>
              <a:srgbClr val="FFC000"/>
            </a:solidFill>
          </a:ln>
        </p:spPr>
        <p:txBody>
          <a:bodyPr wrap="none">
            <a:spAutoFit/>
          </a:bodyPr>
          <a:lstStyle/>
          <a:p>
            <a:r>
              <a:rPr lang="es-MX" sz="1400" dirty="0" smtClean="0">
                <a:latin typeface="Arial" panose="020B0604020202020204" pitchFamily="34" charset="0"/>
                <a:cs typeface="Arial" panose="020B0604020202020204" pitchFamily="34" charset="0"/>
              </a:rPr>
              <a:t>11.-Reorientar el liderazgo </a:t>
            </a:r>
            <a:endParaRPr lang="es-MX" sz="1400" dirty="0">
              <a:latin typeface="Arial" panose="020B0604020202020204" pitchFamily="34" charset="0"/>
              <a:cs typeface="Arial" panose="020B0604020202020204" pitchFamily="34" charset="0"/>
            </a:endParaRPr>
          </a:p>
        </p:txBody>
      </p:sp>
      <p:sp>
        <p:nvSpPr>
          <p:cNvPr id="3" name="Rectángulo 2"/>
          <p:cNvSpPr/>
          <p:nvPr/>
        </p:nvSpPr>
        <p:spPr>
          <a:xfrm>
            <a:off x="331030" y="2549365"/>
            <a:ext cx="3199881" cy="738664"/>
          </a:xfrm>
          <a:prstGeom prst="rect">
            <a:avLst/>
          </a:prstGeom>
          <a:ln w="19050">
            <a:solidFill>
              <a:srgbClr val="7030A0"/>
            </a:solidFill>
          </a:ln>
        </p:spPr>
        <p:txBody>
          <a:bodyPr wrap="square">
            <a:spAutoFit/>
          </a:bodyPr>
          <a:lstStyle/>
          <a:p>
            <a:r>
              <a:rPr lang="es-MX" sz="1400" dirty="0" smtClean="0">
                <a:latin typeface="Arial" panose="020B0604020202020204" pitchFamily="34" charset="0"/>
                <a:cs typeface="Arial" panose="020B0604020202020204" pitchFamily="34" charset="0"/>
              </a:rPr>
              <a:t>Se tiene que construir y expresar en prácticas concretas y ámbitos específicos, </a:t>
            </a:r>
            <a:endParaRPr lang="es-MX" sz="1400" dirty="0">
              <a:latin typeface="Arial" panose="020B0604020202020204" pitchFamily="34" charset="0"/>
              <a:cs typeface="Arial" panose="020B0604020202020204" pitchFamily="34" charset="0"/>
            </a:endParaRPr>
          </a:p>
        </p:txBody>
      </p:sp>
      <p:sp>
        <p:nvSpPr>
          <p:cNvPr id="4" name="Rectángulo 3"/>
          <p:cNvSpPr/>
          <p:nvPr/>
        </p:nvSpPr>
        <p:spPr>
          <a:xfrm>
            <a:off x="356741" y="3775094"/>
            <a:ext cx="2997510" cy="523220"/>
          </a:xfrm>
          <a:prstGeom prst="rect">
            <a:avLst/>
          </a:prstGeom>
          <a:ln w="19050">
            <a:solidFill>
              <a:srgbClr val="7030A0"/>
            </a:solidFill>
          </a:ln>
        </p:spPr>
        <p:txBody>
          <a:bodyPr wrap="square">
            <a:spAutoFit/>
          </a:bodyPr>
          <a:lstStyle/>
          <a:p>
            <a:r>
              <a:rPr lang="es-MX" sz="1400" dirty="0" smtClean="0">
                <a:latin typeface="Arial" panose="020B0604020202020204" pitchFamily="34" charset="0"/>
                <a:cs typeface="Arial" panose="020B0604020202020204" pitchFamily="34" charset="0"/>
              </a:rPr>
              <a:t>Se requiere la participación de todos los actores de la educación</a:t>
            </a:r>
            <a:endParaRPr lang="es-MX" sz="1400" dirty="0">
              <a:latin typeface="Arial" panose="020B0604020202020204" pitchFamily="34" charset="0"/>
              <a:cs typeface="Arial" panose="020B0604020202020204" pitchFamily="34" charset="0"/>
            </a:endParaRPr>
          </a:p>
        </p:txBody>
      </p:sp>
      <p:sp>
        <p:nvSpPr>
          <p:cNvPr id="5" name="Rectángulo 4"/>
          <p:cNvSpPr/>
          <p:nvPr/>
        </p:nvSpPr>
        <p:spPr>
          <a:xfrm>
            <a:off x="434392" y="4527286"/>
            <a:ext cx="2872688" cy="738664"/>
          </a:xfrm>
          <a:prstGeom prst="rect">
            <a:avLst/>
          </a:prstGeom>
          <a:ln w="19050">
            <a:solidFill>
              <a:srgbClr val="7030A0"/>
            </a:solidFill>
          </a:ln>
        </p:spPr>
        <p:txBody>
          <a:bodyPr wrap="square">
            <a:spAutoFit/>
          </a:bodyPr>
          <a:lstStyle/>
          <a:p>
            <a:r>
              <a:rPr lang="es-MX" sz="1400" dirty="0" smtClean="0">
                <a:latin typeface="Arial" panose="020B0604020202020204" pitchFamily="34" charset="0"/>
                <a:cs typeface="Arial" panose="020B0604020202020204" pitchFamily="34" charset="0"/>
              </a:rPr>
              <a:t>En un clima de respeto, corresponsabilidad, transparencia y rendición de cuentas. </a:t>
            </a:r>
            <a:endParaRPr lang="es-MX" sz="1400" dirty="0" smtClean="0">
              <a:latin typeface="Arial" panose="020B0604020202020204" pitchFamily="34" charset="0"/>
              <a:cs typeface="Arial" panose="020B0604020202020204" pitchFamily="34" charset="0"/>
            </a:endParaRPr>
          </a:p>
        </p:txBody>
      </p:sp>
      <p:sp>
        <p:nvSpPr>
          <p:cNvPr id="6" name="Rectángulo 5"/>
          <p:cNvSpPr/>
          <p:nvPr/>
        </p:nvSpPr>
        <p:spPr>
          <a:xfrm>
            <a:off x="8689793" y="2287755"/>
            <a:ext cx="2672874" cy="523220"/>
          </a:xfrm>
          <a:prstGeom prst="rect">
            <a:avLst/>
          </a:prstGeom>
          <a:ln w="28575">
            <a:solidFill>
              <a:srgbClr val="FFC000"/>
            </a:solidFill>
          </a:ln>
        </p:spPr>
        <p:txBody>
          <a:bodyPr wrap="square">
            <a:spAutoFit/>
          </a:bodyPr>
          <a:lstStyle/>
          <a:p>
            <a:r>
              <a:rPr lang="es-MX" sz="1400" dirty="0" smtClean="0">
                <a:latin typeface="Arial" panose="020B0604020202020204" pitchFamily="34" charset="0"/>
                <a:cs typeface="Arial" panose="020B0604020202020204" pitchFamily="34" charset="0"/>
              </a:rPr>
              <a:t>12.- La tutoría y la asesoría académica a la escuela</a:t>
            </a:r>
            <a:endParaRPr lang="es-MX" sz="1400" dirty="0">
              <a:latin typeface="Arial" panose="020B0604020202020204" pitchFamily="34" charset="0"/>
              <a:cs typeface="Arial" panose="020B0604020202020204" pitchFamily="34" charset="0"/>
            </a:endParaRPr>
          </a:p>
        </p:txBody>
      </p:sp>
      <p:sp>
        <p:nvSpPr>
          <p:cNvPr id="7" name="Rectángulo 6"/>
          <p:cNvSpPr/>
          <p:nvPr/>
        </p:nvSpPr>
        <p:spPr>
          <a:xfrm>
            <a:off x="5748280" y="3667372"/>
            <a:ext cx="2667000" cy="738664"/>
          </a:xfrm>
          <a:prstGeom prst="rect">
            <a:avLst/>
          </a:prstGeom>
          <a:ln w="19050">
            <a:solidFill>
              <a:srgbClr val="7030A0"/>
            </a:solidFill>
          </a:ln>
        </p:spPr>
        <p:txBody>
          <a:bodyPr wrap="square">
            <a:spAutoFit/>
          </a:bodyPr>
          <a:lstStyle/>
          <a:p>
            <a:r>
              <a:rPr lang="es-MX" sz="1400" dirty="0" smtClean="0">
                <a:latin typeface="Arial" panose="020B0604020202020204" pitchFamily="34" charset="0"/>
                <a:cs typeface="Arial" panose="020B0604020202020204" pitchFamily="34" charset="0"/>
              </a:rPr>
              <a:t>La tutoría se concibe como </a:t>
            </a:r>
          </a:p>
          <a:p>
            <a:r>
              <a:rPr lang="es-MX" sz="1400" dirty="0" smtClean="0">
                <a:latin typeface="Arial" panose="020B0604020202020204" pitchFamily="34" charset="0"/>
                <a:cs typeface="Arial" panose="020B0604020202020204" pitchFamily="34" charset="0"/>
              </a:rPr>
              <a:t>atención individualizada al alumno.</a:t>
            </a:r>
            <a:endParaRPr lang="es-MX" sz="1400" dirty="0">
              <a:latin typeface="Arial" panose="020B0604020202020204" pitchFamily="34" charset="0"/>
              <a:cs typeface="Arial" panose="020B0604020202020204" pitchFamily="34" charset="0"/>
            </a:endParaRPr>
          </a:p>
        </p:txBody>
      </p:sp>
      <p:sp>
        <p:nvSpPr>
          <p:cNvPr id="8" name="Rectángulo 7"/>
          <p:cNvSpPr/>
          <p:nvPr/>
        </p:nvSpPr>
        <p:spPr>
          <a:xfrm>
            <a:off x="8839720" y="3667372"/>
            <a:ext cx="3339840" cy="523220"/>
          </a:xfrm>
          <a:prstGeom prst="rect">
            <a:avLst/>
          </a:prstGeom>
          <a:ln w="19050">
            <a:solidFill>
              <a:srgbClr val="7030A0"/>
            </a:solidFill>
          </a:ln>
        </p:spPr>
        <p:txBody>
          <a:bodyPr wrap="square">
            <a:spAutoFit/>
          </a:bodyPr>
          <a:lstStyle/>
          <a:p>
            <a:r>
              <a:rPr lang="es-MX" sz="1400" dirty="0" smtClean="0">
                <a:latin typeface="Arial" panose="020B0604020202020204" pitchFamily="34" charset="0"/>
                <a:cs typeface="Arial" panose="020B0604020202020204" pitchFamily="34" charset="0"/>
              </a:rPr>
              <a:t>La asesoría es un acompañamiento que se da a los docentes </a:t>
            </a:r>
            <a:endParaRPr lang="es-MX" sz="1400" dirty="0">
              <a:latin typeface="Arial" panose="020B0604020202020204" pitchFamily="34" charset="0"/>
              <a:cs typeface="Arial" panose="020B0604020202020204" pitchFamily="34" charset="0"/>
            </a:endParaRPr>
          </a:p>
        </p:txBody>
      </p:sp>
      <p:sp>
        <p:nvSpPr>
          <p:cNvPr id="9" name="Rectángulo 8"/>
          <p:cNvSpPr/>
          <p:nvPr/>
        </p:nvSpPr>
        <p:spPr>
          <a:xfrm>
            <a:off x="4957666" y="149289"/>
            <a:ext cx="2836506" cy="95172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1400" dirty="0">
                <a:solidFill>
                  <a:schemeClr val="tx1"/>
                </a:solidFill>
                <a:latin typeface="Arial" panose="020B0604020202020204" pitchFamily="34" charset="0"/>
                <a:cs typeface="Arial" panose="020B0604020202020204" pitchFamily="34" charset="0"/>
              </a:rPr>
              <a:t>Principios pedagógicos del Plan de Estudios 2011 de Educación Básica </a:t>
            </a:r>
          </a:p>
        </p:txBody>
      </p:sp>
      <p:sp>
        <p:nvSpPr>
          <p:cNvPr id="10" name="Rectángulo 9"/>
          <p:cNvSpPr/>
          <p:nvPr/>
        </p:nvSpPr>
        <p:spPr>
          <a:xfrm>
            <a:off x="4763278" y="1720840"/>
            <a:ext cx="3225282" cy="1169551"/>
          </a:xfrm>
          <a:prstGeom prst="rect">
            <a:avLst/>
          </a:prstGeom>
          <a:ln w="28575">
            <a:solidFill>
              <a:srgbClr val="FF0000"/>
            </a:solidFill>
          </a:ln>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MX" sz="1400" dirty="0">
                <a:latin typeface="Arial" panose="020B0604020202020204" pitchFamily="34" charset="0"/>
                <a:cs typeface="Arial" panose="020B0604020202020204" pitchFamily="34" charset="0"/>
              </a:rPr>
              <a:t>Condiciones esenciales para la implementación del currículo, la transformación de la práctica docente, el logro de los aprendizajes y la mejora de la calidad educativa.</a:t>
            </a:r>
            <a:endParaRPr lang="es-MX" sz="1400" dirty="0">
              <a:latin typeface="Arial" panose="020B0604020202020204" pitchFamily="34" charset="0"/>
              <a:cs typeface="Arial" panose="020B0604020202020204" pitchFamily="34" charset="0"/>
            </a:endParaRPr>
          </a:p>
        </p:txBody>
      </p:sp>
      <p:sp>
        <p:nvSpPr>
          <p:cNvPr id="11" name="Rectángulo 10"/>
          <p:cNvSpPr/>
          <p:nvPr/>
        </p:nvSpPr>
        <p:spPr>
          <a:xfrm>
            <a:off x="6528423" y="1226259"/>
            <a:ext cx="553357" cy="307777"/>
          </a:xfrm>
          <a:prstGeom prst="rect">
            <a:avLst/>
          </a:prstGeom>
        </p:spPr>
        <p:txBody>
          <a:bodyPr wrap="none">
            <a:spAutoFit/>
          </a:bodyPr>
          <a:lstStyle/>
          <a:p>
            <a:r>
              <a:rPr lang="es-MX" sz="1400" dirty="0">
                <a:latin typeface="Arial" panose="020B0604020202020204" pitchFamily="34" charset="0"/>
                <a:cs typeface="Arial" panose="020B0604020202020204" pitchFamily="34" charset="0"/>
              </a:rPr>
              <a:t>Son </a:t>
            </a:r>
          </a:p>
        </p:txBody>
      </p:sp>
      <p:cxnSp>
        <p:nvCxnSpPr>
          <p:cNvPr id="12" name="Conector recto de flecha 11"/>
          <p:cNvCxnSpPr/>
          <p:nvPr/>
        </p:nvCxnSpPr>
        <p:spPr>
          <a:xfrm>
            <a:off x="6375919" y="1101011"/>
            <a:ext cx="0" cy="619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a:stCxn id="10" idx="1"/>
            <a:endCxn id="2" idx="3"/>
          </p:cNvCxnSpPr>
          <p:nvPr/>
        </p:nvCxnSpPr>
        <p:spPr>
          <a:xfrm flipH="1" flipV="1">
            <a:off x="2862371" y="2090172"/>
            <a:ext cx="1900907" cy="2154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p:cNvCxnSpPr/>
          <p:nvPr/>
        </p:nvCxnSpPr>
        <p:spPr>
          <a:xfrm flipH="1">
            <a:off x="1825360" y="2284208"/>
            <a:ext cx="30136" cy="2651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1697885" y="3083366"/>
            <a:ext cx="10132" cy="6601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a:stCxn id="4" idx="2"/>
          </p:cNvCxnSpPr>
          <p:nvPr/>
        </p:nvCxnSpPr>
        <p:spPr>
          <a:xfrm flipH="1">
            <a:off x="1801406" y="4298314"/>
            <a:ext cx="54090" cy="2289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flipH="1">
            <a:off x="7081780" y="2810975"/>
            <a:ext cx="1702455" cy="8563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p:nvPr/>
        </p:nvCxnSpPr>
        <p:spPr>
          <a:xfrm>
            <a:off x="10826755" y="2655167"/>
            <a:ext cx="289212" cy="10122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p:cNvCxnSpPr>
            <a:stCxn id="10" idx="3"/>
            <a:endCxn id="6" idx="1"/>
          </p:cNvCxnSpPr>
          <p:nvPr/>
        </p:nvCxnSpPr>
        <p:spPr>
          <a:xfrm>
            <a:off x="7988560" y="2305616"/>
            <a:ext cx="701233" cy="2437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44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01376" y="271391"/>
            <a:ext cx="4419600" cy="954107"/>
          </a:xfrm>
          <a:prstGeom prst="rect">
            <a:avLst/>
          </a:prstGeom>
          <a:ln w="28575">
            <a:solidFill>
              <a:srgbClr val="FF0000"/>
            </a:solidFill>
          </a:ln>
        </p:spPr>
        <p:txBody>
          <a:bodyPr wrap="square">
            <a:spAutoFit/>
          </a:bodyPr>
          <a:lstStyle/>
          <a:p>
            <a:r>
              <a:rPr lang="es-MX" sz="2800" b="0" i="0" u="none" strike="noStrike" baseline="0" dirty="0" smtClean="0">
                <a:latin typeface="Arial" panose="020B0604020202020204" pitchFamily="34" charset="0"/>
                <a:cs typeface="Arial" panose="020B0604020202020204" pitchFamily="34" charset="0"/>
              </a:rPr>
              <a:t>Campos de formación para la Educación Básica</a:t>
            </a:r>
            <a:endParaRPr lang="es-MX" sz="2800" dirty="0">
              <a:latin typeface="Arial" panose="020B0604020202020204" pitchFamily="34" charset="0"/>
              <a:cs typeface="Arial" panose="020B0604020202020204" pitchFamily="34" charset="0"/>
            </a:endParaRPr>
          </a:p>
        </p:txBody>
      </p:sp>
      <p:sp>
        <p:nvSpPr>
          <p:cNvPr id="3" name="Rectángulo 2"/>
          <p:cNvSpPr/>
          <p:nvPr/>
        </p:nvSpPr>
        <p:spPr>
          <a:xfrm>
            <a:off x="4304383" y="1489148"/>
            <a:ext cx="3333192" cy="707886"/>
          </a:xfrm>
          <a:prstGeom prst="rect">
            <a:avLst/>
          </a:prstGeom>
          <a:ln w="28575">
            <a:solidFill>
              <a:srgbClr val="00B050"/>
            </a:solidFill>
          </a:ln>
        </p:spPr>
        <p:txBody>
          <a:bodyPr wrap="square">
            <a:spAutoFit/>
          </a:bodyPr>
          <a:lstStyle/>
          <a:p>
            <a:r>
              <a:rPr lang="es-MX" sz="2000" b="0" i="0" u="none" strike="noStrike" baseline="0" dirty="0" smtClean="0">
                <a:latin typeface="Arial" panose="020B0604020202020204" pitchFamily="34" charset="0"/>
                <a:cs typeface="Arial" panose="020B0604020202020204" pitchFamily="34" charset="0"/>
              </a:rPr>
              <a:t>Campo de formación: Lenguaje y comunicación</a:t>
            </a:r>
            <a:endParaRPr lang="es-MX" sz="2000" dirty="0">
              <a:latin typeface="Arial" panose="020B0604020202020204" pitchFamily="34" charset="0"/>
              <a:cs typeface="Arial" panose="020B0604020202020204" pitchFamily="34" charset="0"/>
            </a:endParaRPr>
          </a:p>
        </p:txBody>
      </p:sp>
      <p:sp>
        <p:nvSpPr>
          <p:cNvPr id="4" name="Rectángulo 3"/>
          <p:cNvSpPr/>
          <p:nvPr/>
        </p:nvSpPr>
        <p:spPr>
          <a:xfrm>
            <a:off x="214302" y="1996771"/>
            <a:ext cx="3306681" cy="783869"/>
          </a:xfrm>
          <a:prstGeom prst="rect">
            <a:avLst/>
          </a:prstGeom>
          <a:ln w="28575">
            <a:solidFill>
              <a:srgbClr val="FF0000"/>
            </a:solidFill>
          </a:ln>
        </p:spPr>
        <p:txBody>
          <a:bodyPr wrap="square">
            <a:spAutoFit/>
          </a:bodyPr>
          <a:lstStyle/>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Finalidad es el desarrollo de competencias comunicativas a partir del uso y estudio formal del lenguaje.</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Rectángulo 5"/>
          <p:cNvSpPr/>
          <p:nvPr/>
        </p:nvSpPr>
        <p:spPr>
          <a:xfrm>
            <a:off x="75337" y="4582418"/>
            <a:ext cx="2457549" cy="1705916"/>
          </a:xfrm>
          <a:prstGeom prst="rect">
            <a:avLst/>
          </a:prstGeom>
          <a:ln w="28575">
            <a:solidFill>
              <a:srgbClr val="FF0000"/>
            </a:solidFill>
          </a:ln>
        </p:spPr>
        <p:txBody>
          <a:bodyPr wrap="square">
            <a:spAutoFit/>
          </a:bodyPr>
          <a:lstStyle/>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Por lo que deben de proporcionar las convencionalidades y especificidades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sobre su uso, el desarrollo de las competencias comunicativas y el de habilidades digitales.</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ectángulo 7"/>
          <p:cNvSpPr/>
          <p:nvPr/>
        </p:nvSpPr>
        <p:spPr>
          <a:xfrm>
            <a:off x="8420976" y="1374324"/>
            <a:ext cx="2543932" cy="1244893"/>
          </a:xfrm>
          <a:prstGeom prst="rect">
            <a:avLst/>
          </a:prstGeom>
          <a:ln w="28575">
            <a:solidFill>
              <a:srgbClr val="7030A0"/>
            </a:solidFill>
          </a:ln>
        </p:spPr>
        <p:txBody>
          <a:bodyPr wrap="square">
            <a:spAutoFit/>
          </a:bodyPr>
          <a:lstStyle/>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Campo formativo: Lenguaje y comunicación en preescolar</a:t>
            </a:r>
          </a:p>
          <a:p>
            <a:pPr>
              <a:lnSpc>
                <a:spcPct val="107000"/>
              </a:lnSpc>
              <a:spcAft>
                <a:spcPts val="0"/>
              </a:spcAft>
            </a:pPr>
            <a:r>
              <a:rPr lang="es-MX" sz="1400" dirty="0" smtClean="0">
                <a:latin typeface="Arial" panose="020B0604020202020204" pitchFamily="34" charset="0"/>
                <a:ea typeface="Calibri" panose="020F0502020204030204" pitchFamily="34" charset="0"/>
                <a:cs typeface="Arial" panose="020B0604020202020204" pitchFamily="34" charset="0"/>
              </a:rPr>
              <a:t>El lenguaje oral tiene prioridad en preescolar  al igual el lenguaje escrito</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ectángulo 8"/>
          <p:cNvSpPr/>
          <p:nvPr/>
        </p:nvSpPr>
        <p:spPr>
          <a:xfrm>
            <a:off x="2734661" y="3982574"/>
            <a:ext cx="2452678" cy="1199687"/>
          </a:xfrm>
          <a:prstGeom prst="rect">
            <a:avLst/>
          </a:prstGeom>
          <a:ln w="28575">
            <a:solidFill>
              <a:srgbClr val="7030A0"/>
            </a:solidFill>
          </a:ln>
        </p:spPr>
        <p:txBody>
          <a:bodyPr wrap="square">
            <a:spAutoFit/>
          </a:bodyPr>
          <a:lstStyle/>
          <a:p>
            <a:pPr>
              <a:lnSpc>
                <a:spcPct val="107000"/>
              </a:lnSpc>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Segunda Lengua: Inglés en preescolar</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r>
              <a:rPr lang="es-MX" sz="1400" dirty="0" smtClean="0">
                <a:effectLst/>
                <a:latin typeface="Arial" panose="020B0604020202020204" pitchFamily="34" charset="0"/>
                <a:ea typeface="Calibri" panose="020F0502020204030204" pitchFamily="34" charset="0"/>
                <a:cs typeface="Arial" panose="020B0604020202020204" pitchFamily="34" charset="0"/>
              </a:rPr>
              <a:t>La enseñanza del Inglés se pone en marcha a partir del tercer grado de preescolar. </a:t>
            </a:r>
            <a:endParaRPr lang="es-MX" sz="1400" dirty="0">
              <a:latin typeface="Arial" panose="020B0604020202020204" pitchFamily="34" charset="0"/>
              <a:cs typeface="Arial" panose="020B0604020202020204" pitchFamily="34" charset="0"/>
            </a:endParaRPr>
          </a:p>
        </p:txBody>
      </p:sp>
      <p:sp>
        <p:nvSpPr>
          <p:cNvPr id="10" name="Rectángulo 9"/>
          <p:cNvSpPr/>
          <p:nvPr/>
        </p:nvSpPr>
        <p:spPr>
          <a:xfrm>
            <a:off x="3350834" y="5504465"/>
            <a:ext cx="4368800" cy="783869"/>
          </a:xfrm>
          <a:prstGeom prst="rect">
            <a:avLst/>
          </a:prstGeom>
          <a:ln w="28575">
            <a:solidFill>
              <a:srgbClr val="7030A0"/>
            </a:solidFill>
          </a:ln>
        </p:spPr>
        <p:txBody>
          <a:bodyPr wrap="square">
            <a:spAutoFit/>
          </a:bodyPr>
          <a:lstStyle/>
          <a:p>
            <a:pPr>
              <a:lnSpc>
                <a:spcPct val="107000"/>
              </a:lnSpc>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Español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busca acrecentar y consolidar las habilidades de los</a:t>
            </a:r>
          </a:p>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alumnos en estas prácticas sociales del lenguaje;</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Rectángulo 10"/>
          <p:cNvSpPr/>
          <p:nvPr/>
        </p:nvSpPr>
        <p:spPr>
          <a:xfrm>
            <a:off x="7719634" y="3012256"/>
            <a:ext cx="3946617" cy="1936428"/>
          </a:xfrm>
          <a:prstGeom prst="rect">
            <a:avLst/>
          </a:prstGeom>
          <a:ln w="28575">
            <a:solidFill>
              <a:srgbClr val="7030A0"/>
            </a:solidFill>
          </a:ln>
        </p:spPr>
        <p:txBody>
          <a:bodyPr wrap="square">
            <a:spAutoFit/>
          </a:bodyPr>
          <a:lstStyle/>
          <a:p>
            <a:pPr>
              <a:lnSpc>
                <a:spcPct val="107000"/>
              </a:lnSpc>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Lengua Indígena en primaria para escuelas de educación indígena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Asumen  las prácticas sociales del lenguaje y se organizan en cuatro ámbitos: La vida familiar y comunitaria; La tradición oral, la literatura y los testimonios históricos; La vida intercomunitaria y la relación con otros pueblos, y Estudio y difusión del conocimiento.</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2" name="Rectángulo 11"/>
          <p:cNvSpPr/>
          <p:nvPr/>
        </p:nvSpPr>
        <p:spPr>
          <a:xfrm>
            <a:off x="7841793" y="5246335"/>
            <a:ext cx="4350207" cy="1244893"/>
          </a:xfrm>
          <a:prstGeom prst="rect">
            <a:avLst/>
          </a:prstGeom>
          <a:ln w="28575">
            <a:solidFill>
              <a:srgbClr val="7030A0"/>
            </a:solidFill>
          </a:ln>
        </p:spPr>
        <p:txBody>
          <a:bodyPr wrap="square">
            <a:spAutoFit/>
          </a:bodyPr>
          <a:lstStyle/>
          <a:p>
            <a:pPr>
              <a:lnSpc>
                <a:spcPct val="107000"/>
              </a:lnSpc>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Segunda Lengua: Inglés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consolida mediante el aprendizaje</a:t>
            </a:r>
          </a:p>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en situaciones formales y concretas que fortalecen el intercambio oral y textual</a:t>
            </a:r>
          </a:p>
          <a:p>
            <a:pPr>
              <a:lnSpc>
                <a:spcPct val="107000"/>
              </a:lnSpc>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de los alumnos de forma colaborativa.</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4" name="Rectángulo 13"/>
          <p:cNvSpPr/>
          <p:nvPr/>
        </p:nvSpPr>
        <p:spPr>
          <a:xfrm>
            <a:off x="353874" y="2956748"/>
            <a:ext cx="1932126" cy="523220"/>
          </a:xfrm>
          <a:prstGeom prst="rect">
            <a:avLst/>
          </a:prstGeom>
          <a:ln w="28575">
            <a:solidFill>
              <a:srgbClr val="FF0000"/>
            </a:solidFill>
          </a:ln>
        </p:spPr>
        <p:txBody>
          <a:bodyPr wrap="square">
            <a:spAutoFit/>
          </a:bodyPr>
          <a:lstStyle/>
          <a:p>
            <a:r>
              <a:rPr lang="es-MX" sz="1400" dirty="0" smtClean="0">
                <a:latin typeface="Arial" panose="020B0604020202020204" pitchFamily="34" charset="0"/>
                <a:cs typeface="Arial" panose="020B0604020202020204" pitchFamily="34" charset="0"/>
              </a:rPr>
              <a:t>Los alumnos al ingresar a la escuela </a:t>
            </a:r>
            <a:endParaRPr lang="es-MX" sz="1400" dirty="0">
              <a:latin typeface="Arial" panose="020B0604020202020204" pitchFamily="34" charset="0"/>
              <a:cs typeface="Arial" panose="020B0604020202020204" pitchFamily="34" charset="0"/>
            </a:endParaRPr>
          </a:p>
        </p:txBody>
      </p:sp>
      <p:sp>
        <p:nvSpPr>
          <p:cNvPr id="15" name="Rectángulo 14"/>
          <p:cNvSpPr/>
          <p:nvPr/>
        </p:nvSpPr>
        <p:spPr>
          <a:xfrm>
            <a:off x="214302" y="3673514"/>
            <a:ext cx="2318584" cy="523220"/>
          </a:xfrm>
          <a:prstGeom prst="rect">
            <a:avLst/>
          </a:prstGeom>
          <a:ln w="28575">
            <a:solidFill>
              <a:srgbClr val="FF0000"/>
            </a:solidFill>
          </a:ln>
        </p:spPr>
        <p:txBody>
          <a:bodyPr wrap="square">
            <a:spAutoFit/>
          </a:bodyPr>
          <a:lstStyle/>
          <a:p>
            <a:r>
              <a:rPr lang="es-MX" sz="1400" dirty="0" smtClean="0">
                <a:latin typeface="Arial" panose="020B0604020202020204" pitchFamily="34" charset="0"/>
                <a:cs typeface="Arial" panose="020B0604020202020204" pitchFamily="34" charset="0"/>
              </a:rPr>
              <a:t>Tienen conocimientos previos sobre el lenguaje</a:t>
            </a:r>
            <a:endParaRPr lang="es-MX" sz="1400" dirty="0">
              <a:latin typeface="Arial" panose="020B0604020202020204" pitchFamily="34" charset="0"/>
              <a:cs typeface="Arial" panose="020B0604020202020204" pitchFamily="34" charset="0"/>
            </a:endParaRPr>
          </a:p>
        </p:txBody>
      </p:sp>
      <p:sp>
        <p:nvSpPr>
          <p:cNvPr id="16" name="Rectángulo 15"/>
          <p:cNvSpPr/>
          <p:nvPr/>
        </p:nvSpPr>
        <p:spPr>
          <a:xfrm>
            <a:off x="4310122" y="2788920"/>
            <a:ext cx="2450224" cy="707886"/>
          </a:xfrm>
          <a:prstGeom prst="rect">
            <a:avLst/>
          </a:prstGeom>
          <a:ln w="28575">
            <a:solidFill>
              <a:srgbClr val="FFC000"/>
            </a:solidFill>
          </a:ln>
        </p:spPr>
        <p:txBody>
          <a:bodyPr wrap="square">
            <a:spAutoFit/>
          </a:bodyPr>
          <a:lstStyle/>
          <a:p>
            <a:r>
              <a:rPr lang="es-MX" sz="2000" dirty="0" smtClean="0">
                <a:latin typeface="Arial" panose="020B0604020202020204" pitchFamily="34" charset="0"/>
                <a:cs typeface="Arial" panose="020B0604020202020204" pitchFamily="34" charset="0"/>
              </a:rPr>
              <a:t>Materias o campos formativos:</a:t>
            </a:r>
            <a:endParaRPr lang="es-MX" sz="2000" dirty="0">
              <a:latin typeface="Arial" panose="020B0604020202020204" pitchFamily="34" charset="0"/>
              <a:cs typeface="Arial" panose="020B0604020202020204" pitchFamily="34" charset="0"/>
            </a:endParaRPr>
          </a:p>
        </p:txBody>
      </p:sp>
      <p:cxnSp>
        <p:nvCxnSpPr>
          <p:cNvPr id="17" name="Conector recto de flecha 16"/>
          <p:cNvCxnSpPr>
            <a:stCxn id="3" idx="1"/>
            <a:endCxn id="4" idx="3"/>
          </p:cNvCxnSpPr>
          <p:nvPr/>
        </p:nvCxnSpPr>
        <p:spPr>
          <a:xfrm flipH="1">
            <a:off x="3520983" y="1843091"/>
            <a:ext cx="783400" cy="5456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p:cNvCxnSpPr/>
          <p:nvPr/>
        </p:nvCxnSpPr>
        <p:spPr>
          <a:xfrm flipH="1">
            <a:off x="6337738" y="1101011"/>
            <a:ext cx="38181" cy="3881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p:cNvCxnSpPr>
            <a:stCxn id="4" idx="2"/>
          </p:cNvCxnSpPr>
          <p:nvPr/>
        </p:nvCxnSpPr>
        <p:spPr>
          <a:xfrm>
            <a:off x="1867643" y="2780640"/>
            <a:ext cx="93931" cy="4584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a:off x="6375919" y="1101011"/>
            <a:ext cx="0" cy="619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2215217" y="3239046"/>
            <a:ext cx="0" cy="619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p:nvPr/>
        </p:nvCxnSpPr>
        <p:spPr>
          <a:xfrm flipH="1">
            <a:off x="2286000" y="3982574"/>
            <a:ext cx="32926" cy="9661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p:cNvCxnSpPr/>
          <p:nvPr/>
        </p:nvCxnSpPr>
        <p:spPr>
          <a:xfrm>
            <a:off x="5645450" y="2160811"/>
            <a:ext cx="0" cy="619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p:cNvCxnSpPr/>
          <p:nvPr/>
        </p:nvCxnSpPr>
        <p:spPr>
          <a:xfrm flipH="1">
            <a:off x="4001376" y="3479968"/>
            <a:ext cx="303007" cy="3789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p:nvPr/>
        </p:nvCxnSpPr>
        <p:spPr>
          <a:xfrm flipH="1">
            <a:off x="5645450" y="3318842"/>
            <a:ext cx="378373" cy="21856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6311540" y="3296975"/>
            <a:ext cx="1530253" cy="19493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ector recto de flecha 34"/>
          <p:cNvCxnSpPr/>
          <p:nvPr/>
        </p:nvCxnSpPr>
        <p:spPr>
          <a:xfrm>
            <a:off x="6743622" y="2956748"/>
            <a:ext cx="893953" cy="8247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ector recto de flecha 36"/>
          <p:cNvCxnSpPr>
            <a:endCxn id="8" idx="1"/>
          </p:cNvCxnSpPr>
          <p:nvPr/>
        </p:nvCxnSpPr>
        <p:spPr>
          <a:xfrm flipV="1">
            <a:off x="6760346" y="1996771"/>
            <a:ext cx="1660630" cy="7512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905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10122" y="1711371"/>
            <a:ext cx="3048000" cy="707886"/>
          </a:xfrm>
          <a:prstGeom prst="rect">
            <a:avLst/>
          </a:prstGeom>
          <a:ln w="28575">
            <a:solidFill>
              <a:srgbClr val="00B050"/>
            </a:solidFill>
          </a:ln>
        </p:spPr>
        <p:txBody>
          <a:bodyPr wrap="square">
            <a:spAutoFit/>
          </a:bodyPr>
          <a:lstStyle/>
          <a:p>
            <a:pPr>
              <a:spcAft>
                <a:spcPts val="0"/>
              </a:spcAft>
            </a:pPr>
            <a:r>
              <a:rPr lang="es-MX" sz="2000" dirty="0" smtClean="0">
                <a:effectLst/>
                <a:latin typeface="Arial" panose="020B0604020202020204" pitchFamily="34" charset="0"/>
                <a:ea typeface="Calibri" panose="020F0502020204030204" pitchFamily="34" charset="0"/>
                <a:cs typeface="Arial" panose="020B0604020202020204" pitchFamily="34" charset="0"/>
              </a:rPr>
              <a:t>Campo de formación: Pensamiento matemático</a:t>
            </a:r>
          </a:p>
        </p:txBody>
      </p:sp>
      <p:sp>
        <p:nvSpPr>
          <p:cNvPr id="3" name="Rectángulo 2"/>
          <p:cNvSpPr/>
          <p:nvPr/>
        </p:nvSpPr>
        <p:spPr>
          <a:xfrm>
            <a:off x="4926510" y="4757048"/>
            <a:ext cx="4863224" cy="1600438"/>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Campo formativo: Pensamiento matemático en preescolar</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su finalidad es que los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niños usen los principios del conteo; reconozcan la importancia y utilidad de los números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en la vida cotidiana, y se inicien en la resolución de problemas y en la aplicación de</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estrategias que impliquen agregar, reunir, quitar, igualar y comparar colecciones. Estas acciones crean nociones del algoritmo para sumar o restar.</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tángulo 3"/>
          <p:cNvSpPr/>
          <p:nvPr/>
        </p:nvSpPr>
        <p:spPr>
          <a:xfrm>
            <a:off x="8864600" y="2001973"/>
            <a:ext cx="3327400" cy="1056700"/>
          </a:xfrm>
          <a:prstGeom prst="rect">
            <a:avLst/>
          </a:prstGeom>
          <a:ln w="28575">
            <a:solidFill>
              <a:srgbClr val="7030A0"/>
            </a:solidFill>
          </a:ln>
        </p:spPr>
        <p:txBody>
          <a:bodyPr wrap="square">
            <a:spAutoFit/>
          </a:bodyPr>
          <a:lstStyle/>
          <a:p>
            <a:pPr>
              <a:spcAft>
                <a:spcPts val="80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Matemáticas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orienta a aprender a resolver y formular preguntas en que sea útil la</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herramienta matemática</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Rectángulo 4"/>
          <p:cNvSpPr/>
          <p:nvPr/>
        </p:nvSpPr>
        <p:spPr>
          <a:xfrm>
            <a:off x="431800" y="3292078"/>
            <a:ext cx="3878322" cy="1600438"/>
          </a:xfrm>
          <a:prstGeom prst="rect">
            <a:avLst/>
          </a:prstGeom>
          <a:ln w="28575">
            <a:solidFill>
              <a:srgbClr val="FF0000"/>
            </a:solidFill>
          </a:ln>
        </p:spPr>
        <p:txBody>
          <a:bodyPr wrap="square">
            <a:spAutoFit/>
          </a:bodyPr>
          <a:lstStyle/>
          <a:p>
            <a:r>
              <a:rPr lang="es-MX" sz="1400" dirty="0" smtClean="0">
                <a:latin typeface="Arial" panose="020B0604020202020204" pitchFamily="34" charset="0"/>
                <a:cs typeface="Arial" panose="020B0604020202020204" pitchFamily="34" charset="0"/>
              </a:rPr>
              <a:t>Articula y organiza el tránsito de la aritmética y la geometría y de la interpretación de información y procesos de medición, al lenguaje algebraico. De ahí que los procesos de estudio van de lo informal a lo convencional, tanto en términos de lenguaje como de representaciones y procedimientos.</a:t>
            </a:r>
            <a:endParaRPr lang="es-MX" sz="1400" dirty="0">
              <a:latin typeface="Arial" panose="020B0604020202020204" pitchFamily="34" charset="0"/>
              <a:cs typeface="Arial" panose="020B0604020202020204" pitchFamily="34" charset="0"/>
            </a:endParaRPr>
          </a:p>
        </p:txBody>
      </p:sp>
      <p:sp>
        <p:nvSpPr>
          <p:cNvPr id="6" name="Rectángulo 5"/>
          <p:cNvSpPr/>
          <p:nvPr/>
        </p:nvSpPr>
        <p:spPr>
          <a:xfrm>
            <a:off x="4001376" y="271391"/>
            <a:ext cx="4419600" cy="954107"/>
          </a:xfrm>
          <a:prstGeom prst="rect">
            <a:avLst/>
          </a:prstGeom>
          <a:ln w="28575">
            <a:solidFill>
              <a:srgbClr val="FF0000"/>
            </a:solidFill>
          </a:ln>
        </p:spPr>
        <p:txBody>
          <a:bodyPr wrap="square">
            <a:spAutoFit/>
          </a:bodyPr>
          <a:lstStyle/>
          <a:p>
            <a:r>
              <a:rPr lang="es-MX" sz="2800" b="0" i="0" u="none" strike="noStrike" baseline="0" dirty="0" smtClean="0">
                <a:latin typeface="Arial" panose="020B0604020202020204" pitchFamily="34" charset="0"/>
                <a:cs typeface="Arial" panose="020B0604020202020204" pitchFamily="34" charset="0"/>
              </a:rPr>
              <a:t>Campos de formación para la Educación Básica</a:t>
            </a:r>
            <a:endParaRPr lang="es-MX" sz="2800" dirty="0">
              <a:latin typeface="Arial" panose="020B0604020202020204" pitchFamily="34" charset="0"/>
              <a:cs typeface="Arial" panose="020B0604020202020204" pitchFamily="34" charset="0"/>
            </a:endParaRPr>
          </a:p>
        </p:txBody>
      </p:sp>
      <p:sp>
        <p:nvSpPr>
          <p:cNvPr id="7" name="Rectángulo 6"/>
          <p:cNvSpPr/>
          <p:nvPr/>
        </p:nvSpPr>
        <p:spPr>
          <a:xfrm>
            <a:off x="6096000" y="3235196"/>
            <a:ext cx="2450224" cy="707886"/>
          </a:xfrm>
          <a:prstGeom prst="rect">
            <a:avLst/>
          </a:prstGeom>
          <a:ln w="28575">
            <a:solidFill>
              <a:srgbClr val="FFC000"/>
            </a:solidFill>
          </a:ln>
        </p:spPr>
        <p:txBody>
          <a:bodyPr wrap="square">
            <a:spAutoFit/>
          </a:bodyPr>
          <a:lstStyle/>
          <a:p>
            <a:r>
              <a:rPr lang="es-MX" sz="2000" dirty="0" smtClean="0">
                <a:latin typeface="Arial" panose="020B0604020202020204" pitchFamily="34" charset="0"/>
                <a:cs typeface="Arial" panose="020B0604020202020204" pitchFamily="34" charset="0"/>
              </a:rPr>
              <a:t>Materias o campos formativos:</a:t>
            </a:r>
            <a:endParaRPr lang="es-MX" sz="2000" dirty="0">
              <a:latin typeface="Arial" panose="020B0604020202020204" pitchFamily="34" charset="0"/>
              <a:cs typeface="Arial" panose="020B0604020202020204" pitchFamily="34" charset="0"/>
            </a:endParaRPr>
          </a:p>
        </p:txBody>
      </p:sp>
      <p:cxnSp>
        <p:nvCxnSpPr>
          <p:cNvPr id="8" name="Conector recto de flecha 7"/>
          <p:cNvCxnSpPr>
            <a:endCxn id="5" idx="0"/>
          </p:cNvCxnSpPr>
          <p:nvPr/>
        </p:nvCxnSpPr>
        <p:spPr>
          <a:xfrm flipH="1">
            <a:off x="2370961" y="1906674"/>
            <a:ext cx="1939162" cy="13854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flipH="1">
            <a:off x="5644935" y="1137536"/>
            <a:ext cx="95475" cy="5738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p:nvPr/>
        </p:nvCxnSpPr>
        <p:spPr>
          <a:xfrm>
            <a:off x="6187103" y="2419257"/>
            <a:ext cx="1171019" cy="6394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a:off x="6772612" y="3943082"/>
            <a:ext cx="0" cy="8139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flipV="1">
            <a:off x="8420976" y="2530323"/>
            <a:ext cx="443624" cy="7617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62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35652" y="1740354"/>
            <a:ext cx="3351048" cy="1015663"/>
          </a:xfrm>
          <a:prstGeom prst="rect">
            <a:avLst/>
          </a:prstGeom>
          <a:ln w="28575">
            <a:solidFill>
              <a:srgbClr val="00B050"/>
            </a:solidFill>
          </a:ln>
        </p:spPr>
        <p:txBody>
          <a:bodyPr wrap="square">
            <a:spAutoFit/>
          </a:bodyPr>
          <a:lstStyle/>
          <a:p>
            <a:pPr>
              <a:spcAft>
                <a:spcPts val="0"/>
              </a:spcAft>
            </a:pPr>
            <a:r>
              <a:rPr lang="es-MX" sz="2000" dirty="0" smtClean="0">
                <a:effectLst/>
                <a:latin typeface="Arial" panose="020B0604020202020204" pitchFamily="34" charset="0"/>
                <a:ea typeface="Calibri" panose="020F0502020204030204" pitchFamily="34" charset="0"/>
                <a:cs typeface="Arial" panose="020B0604020202020204" pitchFamily="34" charset="0"/>
              </a:rPr>
              <a:t>Campo de formación: Exploración y comprensión del mundo natural y social</a:t>
            </a:r>
          </a:p>
        </p:txBody>
      </p:sp>
      <p:sp>
        <p:nvSpPr>
          <p:cNvPr id="3" name="Rectángulo 2"/>
          <p:cNvSpPr/>
          <p:nvPr/>
        </p:nvSpPr>
        <p:spPr>
          <a:xfrm>
            <a:off x="8032427" y="5180927"/>
            <a:ext cx="3855718" cy="1600438"/>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Campo formativo: Exploración y conocimiento del mundo en preescolar</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centra en el desarrollo del pensamiento reflexivo,</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y busca la práctica de la observación, formulación de preguntas, resolución de problemas y la elaboración de explicaciones, inferencias y argumentos.</a:t>
            </a:r>
          </a:p>
        </p:txBody>
      </p:sp>
      <p:sp>
        <p:nvSpPr>
          <p:cNvPr id="4" name="Rectángulo 3"/>
          <p:cNvSpPr/>
          <p:nvPr/>
        </p:nvSpPr>
        <p:spPr>
          <a:xfrm>
            <a:off x="7314554" y="3744843"/>
            <a:ext cx="4794308" cy="1169551"/>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Campo formativo: Desarrollo físico y salud en preescolar</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Estimula la actividad física y busca la experimentación del bienestar de una vida activa y se tome conciencia de las acciones que se realizan para prevenir enfermedades y lograr estilos de vida saludable.</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Rectángulo 4"/>
          <p:cNvSpPr/>
          <p:nvPr/>
        </p:nvSpPr>
        <p:spPr>
          <a:xfrm>
            <a:off x="0" y="2924551"/>
            <a:ext cx="4051300" cy="954107"/>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Exploración de la Naturaleza y la Sociedad</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La finalidad fortalecer las competencias al explorar, de manera organizada y metódica,</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la naturaleza y la sociedad del lugar donde viven.</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Rectángulo 5"/>
          <p:cNvSpPr/>
          <p:nvPr/>
        </p:nvSpPr>
        <p:spPr>
          <a:xfrm>
            <a:off x="3933496" y="5084938"/>
            <a:ext cx="4064000" cy="1600438"/>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La Entidad donde Vivo</a:t>
            </a:r>
            <a:endParaRPr lang="es-MX" sz="14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cursa en el tercer grado de educación primaria y su finalidad es que los niños, para fortalecer su sentido de pertenencia, reconozcan las condiciones que caracterizan la entidad donde viven, y cómo ha cambiado a lo largo del tiempo.</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Rectángulo 6"/>
          <p:cNvSpPr/>
          <p:nvPr/>
        </p:nvSpPr>
        <p:spPr>
          <a:xfrm>
            <a:off x="8364598" y="2590270"/>
            <a:ext cx="3339224" cy="954107"/>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Ciencias Naturales en primaria, y Ciencias en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Propicia la formación científica básica de tercero a sexto grados de primaria.</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ectángulo 7"/>
          <p:cNvSpPr/>
          <p:nvPr/>
        </p:nvSpPr>
        <p:spPr>
          <a:xfrm>
            <a:off x="8057827" y="1425964"/>
            <a:ext cx="3952766" cy="954107"/>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Tecnología en secundaria</a:t>
            </a:r>
            <a:endParaRPr lang="es-MX" sz="14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orienta al estudio de la</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técnica y sus procesos de cambio, considerando sus implicaciones en la sociedad y en</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la naturaleza.</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ectángulo 8"/>
          <p:cNvSpPr/>
          <p:nvPr/>
        </p:nvSpPr>
        <p:spPr>
          <a:xfrm>
            <a:off x="120315" y="4199975"/>
            <a:ext cx="3652126" cy="954107"/>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Geografía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En primaria es en relación con el espacio donde viven</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latin typeface="Arial" panose="020B0604020202020204" pitchFamily="34" charset="0"/>
                <a:ea typeface="Calibri" panose="020F0502020204030204" pitchFamily="34" charset="0"/>
                <a:cs typeface="Arial" panose="020B0604020202020204" pitchFamily="34" charset="0"/>
              </a:rPr>
              <a:t>y en secundaria se </a:t>
            </a:r>
            <a:r>
              <a:rPr lang="es-MX" sz="1400" dirty="0" smtClean="0">
                <a:effectLst/>
                <a:latin typeface="Arial" panose="020B0604020202020204" pitchFamily="34" charset="0"/>
                <a:ea typeface="Calibri" panose="020F0502020204030204" pitchFamily="34" charset="0"/>
                <a:cs typeface="Arial" panose="020B0604020202020204" pitchFamily="34" charset="0"/>
              </a:rPr>
              <a:t>logra asumir como parte del espacio geográfico.</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0" name="Rectángulo 9"/>
          <p:cNvSpPr/>
          <p:nvPr/>
        </p:nvSpPr>
        <p:spPr>
          <a:xfrm>
            <a:off x="88784" y="5475399"/>
            <a:ext cx="3811211" cy="954107"/>
          </a:xfrm>
          <a:prstGeom prst="rect">
            <a:avLst/>
          </a:prstGeom>
          <a:ln w="28575">
            <a:solidFill>
              <a:srgbClr val="7030A0"/>
            </a:solidFill>
          </a:ln>
        </p:spPr>
        <p:txBody>
          <a:bodyPr wrap="square">
            <a:spAutoFit/>
          </a:bodyPr>
          <a:lstStyle/>
          <a:p>
            <a:r>
              <a:rPr lang="es-MX" sz="1400" i="1" dirty="0" smtClean="0">
                <a:effectLst/>
                <a:latin typeface="Arial" panose="020B0604020202020204" pitchFamily="34" charset="0"/>
                <a:ea typeface="Calibri" panose="020F0502020204030204" pitchFamily="34" charset="0"/>
                <a:cs typeface="Arial" panose="020B0604020202020204" pitchFamily="34" charset="0"/>
              </a:rPr>
              <a:t>Historia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r>
              <a:rPr lang="es-MX" sz="1400" dirty="0" smtClean="0">
                <a:effectLst/>
                <a:latin typeface="Arial" panose="020B0604020202020204" pitchFamily="34" charset="0"/>
                <a:ea typeface="Calibri" panose="020F0502020204030204" pitchFamily="34" charset="0"/>
                <a:cs typeface="Arial" panose="020B0604020202020204" pitchFamily="34" charset="0"/>
              </a:rPr>
              <a:t>El enfoque formativo</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expresa  el conocimiento histórico está sujeto</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a diversas interpretaciones y a constante renovación.</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1" name="Rectángulo 10"/>
          <p:cNvSpPr/>
          <p:nvPr/>
        </p:nvSpPr>
        <p:spPr>
          <a:xfrm>
            <a:off x="8492682" y="51960"/>
            <a:ext cx="3553810" cy="1056700"/>
          </a:xfrm>
          <a:prstGeom prst="rect">
            <a:avLst/>
          </a:prstGeom>
          <a:ln w="28575">
            <a:solidFill>
              <a:srgbClr val="7030A0"/>
            </a:solidFill>
          </a:ln>
        </p:spPr>
        <p:txBody>
          <a:bodyPr wrap="square">
            <a:spAutoFit/>
          </a:bodyPr>
          <a:lstStyle/>
          <a:p>
            <a:pPr>
              <a:spcAft>
                <a:spcPts val="80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Asignatura Estatal</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Ofrecen oportunidades para integrar y aplicar aprendizajes del entorno social, cultural y natural de los estudiantes</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2" name="Rectángulo 11"/>
          <p:cNvSpPr/>
          <p:nvPr/>
        </p:nvSpPr>
        <p:spPr>
          <a:xfrm>
            <a:off x="372898" y="689863"/>
            <a:ext cx="3279228" cy="1815882"/>
          </a:xfrm>
          <a:prstGeom prst="rect">
            <a:avLst/>
          </a:prstGeom>
          <a:ln w="28575">
            <a:solidFill>
              <a:srgbClr val="FF0000"/>
            </a:solidFill>
          </a:ln>
        </p:spPr>
        <p:txBody>
          <a:bodyPr wrap="square">
            <a:spAutoFit/>
          </a:bodyPr>
          <a:lstStyle/>
          <a:p>
            <a:pPr>
              <a:spcAft>
                <a:spcPts val="0"/>
              </a:spcAft>
            </a:pPr>
            <a:r>
              <a:rPr lang="es-MX" sz="1400" dirty="0" smtClean="0">
                <a:latin typeface="Arial" panose="020B0604020202020204" pitchFamily="34" charset="0"/>
                <a:ea typeface="Calibri" panose="020F0502020204030204" pitchFamily="34" charset="0"/>
                <a:cs typeface="Arial" panose="020B0604020202020204" pitchFamily="34" charset="0"/>
              </a:rPr>
              <a:t>Se</a:t>
            </a:r>
            <a:r>
              <a:rPr lang="es-MX" sz="1400" dirty="0" smtClean="0">
                <a:effectLst/>
                <a:latin typeface="Arial" panose="020B0604020202020204" pitchFamily="34" charset="0"/>
                <a:ea typeface="Calibri" panose="020F0502020204030204" pitchFamily="34" charset="0"/>
                <a:cs typeface="Arial" panose="020B0604020202020204" pitchFamily="34" charset="0"/>
              </a:rPr>
              <a:t> integran aspectos biológicos,</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históricos, sociales, políticos, económicos, culturales, geográficos y científicos, esto en cuanto al mundo natural y en lo social</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se orienta al reconocimiento de la diversidad</a:t>
            </a: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social y cultural que caracterizan a nuestro país y al mundo</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5" name="Rectángulo 14"/>
          <p:cNvSpPr/>
          <p:nvPr/>
        </p:nvSpPr>
        <p:spPr>
          <a:xfrm>
            <a:off x="4001376" y="271391"/>
            <a:ext cx="4419600" cy="954107"/>
          </a:xfrm>
          <a:prstGeom prst="rect">
            <a:avLst/>
          </a:prstGeom>
          <a:ln w="28575">
            <a:solidFill>
              <a:srgbClr val="FF0000"/>
            </a:solidFill>
          </a:ln>
        </p:spPr>
        <p:txBody>
          <a:bodyPr wrap="square">
            <a:spAutoFit/>
          </a:bodyPr>
          <a:lstStyle/>
          <a:p>
            <a:r>
              <a:rPr lang="es-MX" sz="2800" b="0" i="0" u="none" strike="noStrike" baseline="0" dirty="0" smtClean="0">
                <a:latin typeface="Arial" panose="020B0604020202020204" pitchFamily="34" charset="0"/>
                <a:cs typeface="Arial" panose="020B0604020202020204" pitchFamily="34" charset="0"/>
              </a:rPr>
              <a:t>Campos de formación para la Educación Básica</a:t>
            </a:r>
            <a:endParaRPr lang="es-MX" sz="2800" dirty="0">
              <a:latin typeface="Arial" panose="020B0604020202020204" pitchFamily="34" charset="0"/>
              <a:cs typeface="Arial" panose="020B0604020202020204" pitchFamily="34" charset="0"/>
            </a:endParaRPr>
          </a:p>
        </p:txBody>
      </p:sp>
      <p:sp>
        <p:nvSpPr>
          <p:cNvPr id="16" name="Rectángulo 15"/>
          <p:cNvSpPr/>
          <p:nvPr/>
        </p:nvSpPr>
        <p:spPr>
          <a:xfrm>
            <a:off x="4666385" y="3135843"/>
            <a:ext cx="2472097" cy="707886"/>
          </a:xfrm>
          <a:prstGeom prst="rect">
            <a:avLst/>
          </a:prstGeom>
          <a:ln w="28575">
            <a:solidFill>
              <a:srgbClr val="FFC000"/>
            </a:solidFill>
          </a:ln>
        </p:spPr>
        <p:txBody>
          <a:bodyPr wrap="square">
            <a:spAutoFit/>
          </a:bodyPr>
          <a:lstStyle/>
          <a:p>
            <a:r>
              <a:rPr lang="es-MX" sz="2000" dirty="0" smtClean="0">
                <a:latin typeface="Arial" panose="020B0604020202020204" pitchFamily="34" charset="0"/>
                <a:cs typeface="Arial" panose="020B0604020202020204" pitchFamily="34" charset="0"/>
              </a:rPr>
              <a:t>Materias o campos formativos:</a:t>
            </a:r>
            <a:endParaRPr lang="es-MX" sz="2000" dirty="0">
              <a:latin typeface="Arial" panose="020B0604020202020204" pitchFamily="34" charset="0"/>
              <a:cs typeface="Arial" panose="020B0604020202020204" pitchFamily="34" charset="0"/>
            </a:endParaRPr>
          </a:p>
        </p:txBody>
      </p:sp>
      <p:cxnSp>
        <p:nvCxnSpPr>
          <p:cNvPr id="17" name="Conector recto de flecha 16"/>
          <p:cNvCxnSpPr>
            <a:endCxn id="12" idx="3"/>
          </p:cNvCxnSpPr>
          <p:nvPr/>
        </p:nvCxnSpPr>
        <p:spPr>
          <a:xfrm flipH="1" flipV="1">
            <a:off x="3652126" y="1597804"/>
            <a:ext cx="883526" cy="4832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p:cNvCxnSpPr>
            <a:stCxn id="15" idx="2"/>
            <a:endCxn id="2" idx="0"/>
          </p:cNvCxnSpPr>
          <p:nvPr/>
        </p:nvCxnSpPr>
        <p:spPr>
          <a:xfrm>
            <a:off x="6211176" y="1225498"/>
            <a:ext cx="0" cy="5148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5985204" y="2590270"/>
            <a:ext cx="0" cy="5148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a:stCxn id="16" idx="1"/>
            <a:endCxn id="5" idx="3"/>
          </p:cNvCxnSpPr>
          <p:nvPr/>
        </p:nvCxnSpPr>
        <p:spPr>
          <a:xfrm flipH="1" flipV="1">
            <a:off x="4051300" y="3401605"/>
            <a:ext cx="615085" cy="8818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p:cNvCxnSpPr/>
          <p:nvPr/>
        </p:nvCxnSpPr>
        <p:spPr>
          <a:xfrm flipH="1">
            <a:off x="3772441" y="3843729"/>
            <a:ext cx="893944" cy="3798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p:nvPr/>
        </p:nvCxnSpPr>
        <p:spPr>
          <a:xfrm flipH="1">
            <a:off x="3394161" y="3909375"/>
            <a:ext cx="1448296" cy="156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ector recto de flecha 34"/>
          <p:cNvCxnSpPr/>
          <p:nvPr/>
        </p:nvCxnSpPr>
        <p:spPr>
          <a:xfrm flipH="1">
            <a:off x="5543497" y="3909375"/>
            <a:ext cx="358936" cy="11099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ector recto de flecha 36"/>
          <p:cNvCxnSpPr/>
          <p:nvPr/>
        </p:nvCxnSpPr>
        <p:spPr>
          <a:xfrm>
            <a:off x="6254578" y="3874446"/>
            <a:ext cx="1742918" cy="16665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p:cNvCxnSpPr>
            <a:stCxn id="16" idx="3"/>
          </p:cNvCxnSpPr>
          <p:nvPr/>
        </p:nvCxnSpPr>
        <p:spPr>
          <a:xfrm>
            <a:off x="7138482" y="3489786"/>
            <a:ext cx="141141" cy="7337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ector recto de flecha 43"/>
          <p:cNvCxnSpPr>
            <a:stCxn id="16" idx="3"/>
            <a:endCxn id="7" idx="1"/>
          </p:cNvCxnSpPr>
          <p:nvPr/>
        </p:nvCxnSpPr>
        <p:spPr>
          <a:xfrm flipV="1">
            <a:off x="7138482" y="3067324"/>
            <a:ext cx="1226116" cy="4224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ector recto de flecha 46"/>
          <p:cNvCxnSpPr/>
          <p:nvPr/>
        </p:nvCxnSpPr>
        <p:spPr>
          <a:xfrm flipV="1">
            <a:off x="7126037" y="2357642"/>
            <a:ext cx="1294939" cy="958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ector recto de flecha 48"/>
          <p:cNvCxnSpPr>
            <a:endCxn id="11" idx="1"/>
          </p:cNvCxnSpPr>
          <p:nvPr/>
        </p:nvCxnSpPr>
        <p:spPr>
          <a:xfrm flipV="1">
            <a:off x="7070180" y="580310"/>
            <a:ext cx="1422502" cy="26429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3519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43122" y="1540225"/>
            <a:ext cx="3114127" cy="1040590"/>
          </a:xfrm>
          <a:prstGeom prst="rect">
            <a:avLst/>
          </a:prstGeom>
          <a:ln w="28575">
            <a:solidFill>
              <a:srgbClr val="00B050"/>
            </a:solidFill>
          </a:ln>
        </p:spPr>
        <p:txBody>
          <a:bodyPr wrap="square">
            <a:spAutoFit/>
          </a:bodyPr>
          <a:lstStyle/>
          <a:p>
            <a:pPr>
              <a:spcAft>
                <a:spcPts val="0"/>
              </a:spcAft>
            </a:pPr>
            <a:r>
              <a:rPr lang="es-MX" sz="2000" dirty="0" smtClean="0">
                <a:effectLst/>
                <a:latin typeface="Arial" panose="020B0604020202020204" pitchFamily="34" charset="0"/>
                <a:ea typeface="Calibri" panose="020F0502020204030204" pitchFamily="34" charset="0"/>
                <a:cs typeface="Arial" panose="020B0604020202020204" pitchFamily="34" charset="0"/>
              </a:rPr>
              <a:t>Campo de formación: Desarrollo personal y para la convivencia</a:t>
            </a:r>
          </a:p>
        </p:txBody>
      </p:sp>
      <p:sp>
        <p:nvSpPr>
          <p:cNvPr id="3" name="Rectángulo 2"/>
          <p:cNvSpPr/>
          <p:nvPr/>
        </p:nvSpPr>
        <p:spPr>
          <a:xfrm>
            <a:off x="144079" y="3524852"/>
            <a:ext cx="4144142" cy="1815882"/>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Campo formativo: Desarrollo personal y social en preescolar</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refiere a las actitudes y los procesos de la construcción de la identidad</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personal y de las competencias emocionales y sociales; para establecer relaciones interpersonales. También</a:t>
            </a: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promueve la autorregulación al acordar límites a su conducta.</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tángulo 3"/>
          <p:cNvSpPr/>
          <p:nvPr/>
        </p:nvSpPr>
        <p:spPr>
          <a:xfrm>
            <a:off x="144079" y="5555683"/>
            <a:ext cx="5468445" cy="1169551"/>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Campo formativo: Expresión y apreciación artísticas en preescolar</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Se orienta a potenciar en los niños la sensibilidad, la iniciativa, la curiosidad, la espontaneidad,</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la imaginación, el gusto estético y la creatividad, para que expresen sus sentimientos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mediante el arte y experimenten sensaciones de logro.</a:t>
            </a:r>
          </a:p>
        </p:txBody>
      </p:sp>
      <p:sp>
        <p:nvSpPr>
          <p:cNvPr id="5" name="Rectángulo 4"/>
          <p:cNvSpPr/>
          <p:nvPr/>
        </p:nvSpPr>
        <p:spPr>
          <a:xfrm>
            <a:off x="8398996" y="748444"/>
            <a:ext cx="3661801" cy="1600438"/>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Educación Física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Estimula las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acciones y conductas motrices expresadas mediante formas intencionadas de movimiento. También favorece las experiencias motrices, sus gustos, motivaciones, aficiones e interacción con otros.</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Rectángulo 5"/>
          <p:cNvSpPr/>
          <p:nvPr/>
        </p:nvSpPr>
        <p:spPr>
          <a:xfrm>
            <a:off x="5770179" y="5526998"/>
            <a:ext cx="6096000" cy="1169551"/>
          </a:xfrm>
          <a:prstGeom prst="rect">
            <a:avLst/>
          </a:prstGeom>
          <a:ln w="28575">
            <a:solidFill>
              <a:srgbClr val="7030A0"/>
            </a:solidFill>
          </a:ln>
        </p:spPr>
        <p:txBody>
          <a:bodyPr>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Educación Artística en primaria, y Artes en secundaria</a:t>
            </a:r>
            <a:endParaRPr lang="es-MX" sz="14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Favorece el desarrollo de la competencia Artística y Cultural es indispensable</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abrir espacios específicos para las actividades de expresión y apreciación artística,</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porque necesitan de momentos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para jugar, cantar, escuchar música de distintos géneros, imaginar escenarios y bailar</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Rectángulo 6"/>
          <p:cNvSpPr/>
          <p:nvPr/>
        </p:nvSpPr>
        <p:spPr>
          <a:xfrm>
            <a:off x="7233075" y="3885145"/>
            <a:ext cx="4770122" cy="1384995"/>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Tutoría en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El propósito es fomentar vínculos de diálogo, reflexión y acción para</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fortalecer la interrelación de los estudiantes en cada grupo respecto a su desempeño académico, las relaciones de convivencia y la visualización de sus proyectos de vida.</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Rectángulo 7"/>
          <p:cNvSpPr/>
          <p:nvPr/>
        </p:nvSpPr>
        <p:spPr>
          <a:xfrm>
            <a:off x="144079" y="1272729"/>
            <a:ext cx="3857297" cy="1815882"/>
          </a:xfrm>
          <a:prstGeom prst="rect">
            <a:avLst/>
          </a:prstGeom>
          <a:ln w="28575">
            <a:solidFill>
              <a:srgbClr val="FF0000"/>
            </a:solidFill>
          </a:ln>
        </p:spPr>
        <p:txBody>
          <a:bodyPr wrap="square">
            <a:spAutoFit/>
          </a:bodyPr>
          <a:lstStyle/>
          <a:p>
            <a:pPr>
              <a:spcAft>
                <a:spcPts val="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La finalidad </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es que los estudiantes aprendan a actuar con</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juicio crítico a favor de la democracia, la libertad, la paz, el respeto a las personas, a</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la legalidad y a los derechos humanos. Implica  manejar armónicamente las relaciones personales y afectivas para desarrollar la identidad personal y</a:t>
            </a:r>
            <a:r>
              <a:rPr lang="es-MX" sz="1400" dirty="0" smtClean="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construir identidad y conciencia social.</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ectángulo 8"/>
          <p:cNvSpPr/>
          <p:nvPr/>
        </p:nvSpPr>
        <p:spPr>
          <a:xfrm>
            <a:off x="7516646" y="2786188"/>
            <a:ext cx="4550213" cy="738664"/>
          </a:xfrm>
          <a:prstGeom prst="rect">
            <a:avLst/>
          </a:prstGeom>
          <a:ln w="28575">
            <a:solidFill>
              <a:srgbClr val="7030A0"/>
            </a:solidFill>
          </a:ln>
        </p:spPr>
        <p:txBody>
          <a:bodyPr wrap="square">
            <a:spAutoFit/>
          </a:bodyPr>
          <a:lstStyle/>
          <a:p>
            <a:pPr>
              <a:spcAft>
                <a:spcPts val="0"/>
              </a:spcAft>
            </a:pPr>
            <a:r>
              <a:rPr lang="es-MX" sz="1400" i="1" dirty="0" smtClean="0">
                <a:effectLst/>
                <a:latin typeface="Arial" panose="020B0604020202020204" pitchFamily="34" charset="0"/>
                <a:ea typeface="Calibri" panose="020F0502020204030204" pitchFamily="34" charset="0"/>
                <a:cs typeface="Arial" panose="020B0604020202020204" pitchFamily="34" charset="0"/>
              </a:rPr>
              <a:t>Formación Cívica y Ética en primaria y secundaria</a:t>
            </a:r>
            <a:endParaRPr lang="es-MX" sz="1400" dirty="0" smtClean="0">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s-MX" sz="1400" dirty="0" smtClean="0">
                <a:effectLst/>
                <a:latin typeface="Arial" panose="020B0604020202020204" pitchFamily="34" charset="0"/>
                <a:ea typeface="Calibri" panose="020F0502020204030204" pitchFamily="34" charset="0"/>
                <a:cs typeface="Arial" panose="020B0604020202020204" pitchFamily="34" charset="0"/>
              </a:rPr>
              <a:t>La finalidad </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es asumir posturas</a:t>
            </a:r>
            <a:r>
              <a:rPr lang="es-MX" sz="1400" dirty="0">
                <a:latin typeface="Arial" panose="020B0604020202020204" pitchFamily="34" charset="0"/>
                <a:ea typeface="Calibri" panose="020F0502020204030204" pitchFamily="34" charset="0"/>
                <a:cs typeface="Arial" panose="020B0604020202020204" pitchFamily="34" charset="0"/>
              </a:rPr>
              <a:t> </a:t>
            </a:r>
            <a:r>
              <a:rPr lang="es-MX" sz="1400" dirty="0" smtClean="0">
                <a:effectLst/>
                <a:latin typeface="Arial" panose="020B0604020202020204" pitchFamily="34" charset="0"/>
                <a:ea typeface="Calibri" panose="020F0502020204030204" pitchFamily="34" charset="0"/>
                <a:cs typeface="Arial" panose="020B0604020202020204" pitchFamily="34" charset="0"/>
              </a:rPr>
              <a:t>y compromisos éticos vinculados con su desarrollo personal y social.</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0" name="Rectángulo 9"/>
          <p:cNvSpPr/>
          <p:nvPr/>
        </p:nvSpPr>
        <p:spPr>
          <a:xfrm>
            <a:off x="3740783" y="148812"/>
            <a:ext cx="4419600" cy="954107"/>
          </a:xfrm>
          <a:prstGeom prst="rect">
            <a:avLst/>
          </a:prstGeom>
          <a:ln w="28575">
            <a:solidFill>
              <a:srgbClr val="FF0000"/>
            </a:solidFill>
          </a:ln>
        </p:spPr>
        <p:txBody>
          <a:bodyPr wrap="square">
            <a:spAutoFit/>
          </a:bodyPr>
          <a:lstStyle/>
          <a:p>
            <a:r>
              <a:rPr lang="es-MX" sz="2800" b="0" i="0" u="none" strike="noStrike" baseline="0" dirty="0" smtClean="0">
                <a:latin typeface="Arial" panose="020B0604020202020204" pitchFamily="34" charset="0"/>
                <a:cs typeface="Arial" panose="020B0604020202020204" pitchFamily="34" charset="0"/>
              </a:rPr>
              <a:t>Campos de formación para la Educación Básica</a:t>
            </a:r>
            <a:endParaRPr lang="es-MX" sz="2800" dirty="0">
              <a:latin typeface="Arial" panose="020B0604020202020204" pitchFamily="34" charset="0"/>
              <a:cs typeface="Arial" panose="020B0604020202020204" pitchFamily="34" charset="0"/>
            </a:endParaRPr>
          </a:p>
        </p:txBody>
      </p:sp>
      <p:sp>
        <p:nvSpPr>
          <p:cNvPr id="11" name="Rectángulo 10"/>
          <p:cNvSpPr/>
          <p:nvPr/>
        </p:nvSpPr>
        <p:spPr>
          <a:xfrm>
            <a:off x="4666385" y="3135843"/>
            <a:ext cx="2472097" cy="707886"/>
          </a:xfrm>
          <a:prstGeom prst="rect">
            <a:avLst/>
          </a:prstGeom>
          <a:ln w="28575">
            <a:solidFill>
              <a:srgbClr val="FFC000"/>
            </a:solidFill>
          </a:ln>
        </p:spPr>
        <p:txBody>
          <a:bodyPr wrap="square">
            <a:spAutoFit/>
          </a:bodyPr>
          <a:lstStyle/>
          <a:p>
            <a:r>
              <a:rPr lang="es-MX" sz="2000" dirty="0" smtClean="0">
                <a:latin typeface="Arial" panose="020B0604020202020204" pitchFamily="34" charset="0"/>
                <a:cs typeface="Arial" panose="020B0604020202020204" pitchFamily="34" charset="0"/>
              </a:rPr>
              <a:t>Materias o campos formativos:</a:t>
            </a:r>
            <a:endParaRPr lang="es-MX" sz="2000" dirty="0">
              <a:latin typeface="Arial" panose="020B0604020202020204" pitchFamily="34" charset="0"/>
              <a:cs typeface="Arial" panose="020B0604020202020204" pitchFamily="34" charset="0"/>
            </a:endParaRPr>
          </a:p>
        </p:txBody>
      </p:sp>
      <p:cxnSp>
        <p:nvCxnSpPr>
          <p:cNvPr id="12" name="Conector recto de flecha 11"/>
          <p:cNvCxnSpPr>
            <a:endCxn id="10" idx="2"/>
          </p:cNvCxnSpPr>
          <p:nvPr/>
        </p:nvCxnSpPr>
        <p:spPr>
          <a:xfrm flipV="1">
            <a:off x="5950583" y="1102919"/>
            <a:ext cx="0" cy="3496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a:stCxn id="2" idx="1"/>
            <a:endCxn id="8" idx="3"/>
          </p:cNvCxnSpPr>
          <p:nvPr/>
        </p:nvCxnSpPr>
        <p:spPr>
          <a:xfrm flipH="1">
            <a:off x="4001376" y="2060520"/>
            <a:ext cx="641746" cy="1201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5868405" y="2505100"/>
            <a:ext cx="34028" cy="7035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p:cNvCxnSpPr/>
          <p:nvPr/>
        </p:nvCxnSpPr>
        <p:spPr>
          <a:xfrm flipH="1">
            <a:off x="4288221" y="3538416"/>
            <a:ext cx="378164" cy="7543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flipH="1">
            <a:off x="3893258" y="3846146"/>
            <a:ext cx="1276210" cy="16808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p:cNvCxnSpPr/>
          <p:nvPr/>
        </p:nvCxnSpPr>
        <p:spPr>
          <a:xfrm>
            <a:off x="6091944" y="3885145"/>
            <a:ext cx="259884" cy="16418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a:endCxn id="7" idx="1"/>
          </p:cNvCxnSpPr>
          <p:nvPr/>
        </p:nvCxnSpPr>
        <p:spPr>
          <a:xfrm>
            <a:off x="6673593" y="3735570"/>
            <a:ext cx="559482" cy="8420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de flecha 33"/>
          <p:cNvCxnSpPr/>
          <p:nvPr/>
        </p:nvCxnSpPr>
        <p:spPr>
          <a:xfrm flipV="1">
            <a:off x="6673593" y="1548663"/>
            <a:ext cx="1666909" cy="15381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ector recto de flecha 36"/>
          <p:cNvCxnSpPr>
            <a:endCxn id="9" idx="1"/>
          </p:cNvCxnSpPr>
          <p:nvPr/>
        </p:nvCxnSpPr>
        <p:spPr>
          <a:xfrm flipV="1">
            <a:off x="7061092" y="3155520"/>
            <a:ext cx="455554" cy="1345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76783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TotalTime>
  <Words>2017</Words>
  <Application>Microsoft Office PowerPoint</Application>
  <PresentationFormat>Panorámica</PresentationFormat>
  <Paragraphs>180</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User1</dc:creator>
  <cp:lastModifiedBy>User1</cp:lastModifiedBy>
  <cp:revision>32</cp:revision>
  <dcterms:created xsi:type="dcterms:W3CDTF">2015-02-17T00:57:15Z</dcterms:created>
  <dcterms:modified xsi:type="dcterms:W3CDTF">2015-02-17T06:40:50Z</dcterms:modified>
</cp:coreProperties>
</file>