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59" r:id="rId3"/>
    <p:sldId id="261" r:id="rId4"/>
    <p:sldId id="260" r:id="rId5"/>
  </p:sldIdLst>
  <p:sldSz cx="15546388" cy="10059988"/>
  <p:notesSz cx="6858000" cy="9144000"/>
  <p:defaultTextStyle>
    <a:defPPr>
      <a:defRPr lang="es-MX"/>
    </a:defPPr>
    <a:lvl1pPr marL="0" algn="l" defTabSz="146298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495" algn="l" defTabSz="146298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989" algn="l" defTabSz="146298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483" algn="l" defTabSz="146298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978" algn="l" defTabSz="146298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472" algn="l" defTabSz="146298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965" algn="l" defTabSz="146298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461" algn="l" defTabSz="146298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1955" algn="l" defTabSz="146298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EBFF"/>
    <a:srgbClr val="00A4DE"/>
    <a:srgbClr val="FFCC00"/>
    <a:srgbClr val="3FF20E"/>
    <a:srgbClr val="6DD9FF"/>
    <a:srgbClr val="00A1DA"/>
    <a:srgbClr val="0088B8"/>
    <a:srgbClr val="4DADC7"/>
    <a:srgbClr val="8BE1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52" y="-96"/>
      </p:cViewPr>
      <p:guideLst>
        <p:guide orient="horz" pos="3169"/>
        <p:guide pos="48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38D52-F30C-476F-A39B-6E40D66C8D41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81050" y="685800"/>
            <a:ext cx="5295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9B9A5-B92C-45C4-9F28-6E1832F418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4629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1495" algn="l" defTabSz="14629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62989" algn="l" defTabSz="14629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94483" algn="l" defTabSz="14629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25978" algn="l" defTabSz="14629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57472" algn="l" defTabSz="14629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88965" algn="l" defTabSz="14629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20461" algn="l" defTabSz="14629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51955" algn="l" defTabSz="14629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781050" y="685800"/>
            <a:ext cx="52959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9B9A5-B92C-45C4-9F28-6E1832F41851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65979" y="3125119"/>
            <a:ext cx="13214430" cy="21563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31958" y="5700660"/>
            <a:ext cx="10882472" cy="25708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8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271131" y="402868"/>
            <a:ext cx="3497937" cy="858359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77321" y="402868"/>
            <a:ext cx="10234705" cy="858359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28057" y="6464476"/>
            <a:ext cx="13214430" cy="1998025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28057" y="4263854"/>
            <a:ext cx="13214430" cy="2200622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49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298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48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597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47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896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46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195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77321" y="2347333"/>
            <a:ext cx="6866321" cy="6639127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902747" y="2347333"/>
            <a:ext cx="6866321" cy="6639127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7321" y="2251854"/>
            <a:ext cx="6869021" cy="93846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495" indent="0">
              <a:buNone/>
              <a:defRPr sz="3200" b="1"/>
            </a:lvl2pPr>
            <a:lvl3pPr marL="1462989" indent="0">
              <a:buNone/>
              <a:defRPr sz="2900" b="1"/>
            </a:lvl3pPr>
            <a:lvl4pPr marL="2194483" indent="0">
              <a:buNone/>
              <a:defRPr sz="2600" b="1"/>
            </a:lvl4pPr>
            <a:lvl5pPr marL="2925978" indent="0">
              <a:buNone/>
              <a:defRPr sz="2600" b="1"/>
            </a:lvl5pPr>
            <a:lvl6pPr marL="3657472" indent="0">
              <a:buNone/>
              <a:defRPr sz="2600" b="1"/>
            </a:lvl6pPr>
            <a:lvl7pPr marL="4388965" indent="0">
              <a:buNone/>
              <a:defRPr sz="2600" b="1"/>
            </a:lvl7pPr>
            <a:lvl8pPr marL="5120461" indent="0">
              <a:buNone/>
              <a:defRPr sz="2600" b="1"/>
            </a:lvl8pPr>
            <a:lvl9pPr marL="5851955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77321" y="3190320"/>
            <a:ext cx="6869021" cy="579613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897352" y="2251854"/>
            <a:ext cx="6871719" cy="93846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495" indent="0">
              <a:buNone/>
              <a:defRPr sz="3200" b="1"/>
            </a:lvl2pPr>
            <a:lvl3pPr marL="1462989" indent="0">
              <a:buNone/>
              <a:defRPr sz="2900" b="1"/>
            </a:lvl3pPr>
            <a:lvl4pPr marL="2194483" indent="0">
              <a:buNone/>
              <a:defRPr sz="2600" b="1"/>
            </a:lvl4pPr>
            <a:lvl5pPr marL="2925978" indent="0">
              <a:buNone/>
              <a:defRPr sz="2600" b="1"/>
            </a:lvl5pPr>
            <a:lvl6pPr marL="3657472" indent="0">
              <a:buNone/>
              <a:defRPr sz="2600" b="1"/>
            </a:lvl6pPr>
            <a:lvl7pPr marL="4388965" indent="0">
              <a:buNone/>
              <a:defRPr sz="2600" b="1"/>
            </a:lvl7pPr>
            <a:lvl8pPr marL="5120461" indent="0">
              <a:buNone/>
              <a:defRPr sz="2600" b="1"/>
            </a:lvl8pPr>
            <a:lvl9pPr marL="5851955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897352" y="3190320"/>
            <a:ext cx="6871719" cy="579613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7322" y="400538"/>
            <a:ext cx="5114655" cy="1704609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78206" y="400539"/>
            <a:ext cx="8690863" cy="8585921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77322" y="2105146"/>
            <a:ext cx="5114655" cy="6881312"/>
          </a:xfrm>
        </p:spPr>
        <p:txBody>
          <a:bodyPr/>
          <a:lstStyle>
            <a:lvl1pPr marL="0" indent="0">
              <a:buNone/>
              <a:defRPr sz="2200"/>
            </a:lvl1pPr>
            <a:lvl2pPr marL="731495" indent="0">
              <a:buNone/>
              <a:defRPr sz="1900"/>
            </a:lvl2pPr>
            <a:lvl3pPr marL="1462989" indent="0">
              <a:buNone/>
              <a:defRPr sz="1600"/>
            </a:lvl3pPr>
            <a:lvl4pPr marL="2194483" indent="0">
              <a:buNone/>
              <a:defRPr sz="1400"/>
            </a:lvl4pPr>
            <a:lvl5pPr marL="2925978" indent="0">
              <a:buNone/>
              <a:defRPr sz="1400"/>
            </a:lvl5pPr>
            <a:lvl6pPr marL="3657472" indent="0">
              <a:buNone/>
              <a:defRPr sz="1400"/>
            </a:lvl6pPr>
            <a:lvl7pPr marL="4388965" indent="0">
              <a:buNone/>
              <a:defRPr sz="1400"/>
            </a:lvl7pPr>
            <a:lvl8pPr marL="5120461" indent="0">
              <a:buNone/>
              <a:defRPr sz="1400"/>
            </a:lvl8pPr>
            <a:lvl9pPr marL="5851955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7201" y="7041993"/>
            <a:ext cx="9327833" cy="83134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47201" y="898878"/>
            <a:ext cx="9327833" cy="6035993"/>
          </a:xfrm>
        </p:spPr>
        <p:txBody>
          <a:bodyPr/>
          <a:lstStyle>
            <a:lvl1pPr marL="0" indent="0">
              <a:buNone/>
              <a:defRPr sz="5100"/>
            </a:lvl1pPr>
            <a:lvl2pPr marL="731495" indent="0">
              <a:buNone/>
              <a:defRPr sz="4500"/>
            </a:lvl2pPr>
            <a:lvl3pPr marL="1462989" indent="0">
              <a:buNone/>
              <a:defRPr sz="3800"/>
            </a:lvl3pPr>
            <a:lvl4pPr marL="2194483" indent="0">
              <a:buNone/>
              <a:defRPr sz="3200"/>
            </a:lvl4pPr>
            <a:lvl5pPr marL="2925978" indent="0">
              <a:buNone/>
              <a:defRPr sz="3200"/>
            </a:lvl5pPr>
            <a:lvl6pPr marL="3657472" indent="0">
              <a:buNone/>
              <a:defRPr sz="3200"/>
            </a:lvl6pPr>
            <a:lvl7pPr marL="4388965" indent="0">
              <a:buNone/>
              <a:defRPr sz="3200"/>
            </a:lvl7pPr>
            <a:lvl8pPr marL="5120461" indent="0">
              <a:buNone/>
              <a:defRPr sz="3200"/>
            </a:lvl8pPr>
            <a:lvl9pPr marL="5851955" indent="0">
              <a:buNone/>
              <a:defRPr sz="32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7201" y="7873338"/>
            <a:ext cx="9327833" cy="1180651"/>
          </a:xfrm>
        </p:spPr>
        <p:txBody>
          <a:bodyPr/>
          <a:lstStyle>
            <a:lvl1pPr marL="0" indent="0">
              <a:buNone/>
              <a:defRPr sz="2200"/>
            </a:lvl1pPr>
            <a:lvl2pPr marL="731495" indent="0">
              <a:buNone/>
              <a:defRPr sz="1900"/>
            </a:lvl2pPr>
            <a:lvl3pPr marL="1462989" indent="0">
              <a:buNone/>
              <a:defRPr sz="1600"/>
            </a:lvl3pPr>
            <a:lvl4pPr marL="2194483" indent="0">
              <a:buNone/>
              <a:defRPr sz="1400"/>
            </a:lvl4pPr>
            <a:lvl5pPr marL="2925978" indent="0">
              <a:buNone/>
              <a:defRPr sz="1400"/>
            </a:lvl5pPr>
            <a:lvl6pPr marL="3657472" indent="0">
              <a:buNone/>
              <a:defRPr sz="1400"/>
            </a:lvl6pPr>
            <a:lvl7pPr marL="4388965" indent="0">
              <a:buNone/>
              <a:defRPr sz="1400"/>
            </a:lvl7pPr>
            <a:lvl8pPr marL="5120461" indent="0">
              <a:buNone/>
              <a:defRPr sz="1400"/>
            </a:lvl8pPr>
            <a:lvl9pPr marL="5851955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77321" y="402866"/>
            <a:ext cx="13991749" cy="1676665"/>
          </a:xfrm>
          <a:prstGeom prst="rect">
            <a:avLst/>
          </a:prstGeom>
        </p:spPr>
        <p:txBody>
          <a:bodyPr vert="horz" lIns="146299" tIns="73150" rIns="146299" bIns="7315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7321" y="2347333"/>
            <a:ext cx="13991749" cy="6639127"/>
          </a:xfrm>
          <a:prstGeom prst="rect">
            <a:avLst/>
          </a:prstGeom>
        </p:spPr>
        <p:txBody>
          <a:bodyPr vert="horz" lIns="146299" tIns="73150" rIns="146299" bIns="7315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77319" y="9324121"/>
            <a:ext cx="3627491" cy="535601"/>
          </a:xfrm>
          <a:prstGeom prst="rect">
            <a:avLst/>
          </a:prstGeom>
        </p:spPr>
        <p:txBody>
          <a:bodyPr vert="horz" lIns="146299" tIns="73150" rIns="146299" bIns="73150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DFDE6-2914-400D-86F7-59F14CA692B5}" type="datetimeFigureOut">
              <a:rPr lang="es-MX" smtClean="0"/>
              <a:pPr/>
              <a:t>11/02/2015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311684" y="9324121"/>
            <a:ext cx="4923023" cy="535601"/>
          </a:xfrm>
          <a:prstGeom prst="rect">
            <a:avLst/>
          </a:prstGeom>
        </p:spPr>
        <p:txBody>
          <a:bodyPr vert="horz" lIns="146299" tIns="73150" rIns="146299" bIns="73150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141578" y="9324121"/>
            <a:ext cx="3627491" cy="535601"/>
          </a:xfrm>
          <a:prstGeom prst="rect">
            <a:avLst/>
          </a:prstGeom>
        </p:spPr>
        <p:txBody>
          <a:bodyPr vert="horz" lIns="146299" tIns="73150" rIns="146299" bIns="73150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84E77-F95A-4073-AFAC-D4058119805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2989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20" indent="-548620" algn="l" defTabSz="1462989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677" indent="-457184" algn="l" defTabSz="1462989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35" indent="-365748" algn="l" defTabSz="146298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230" indent="-365748" algn="l" defTabSz="1462989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726" indent="-365748" algn="l" defTabSz="1462989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219" indent="-365748" algn="l" defTabSz="14629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713" indent="-365748" algn="l" defTabSz="14629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208" indent="-365748" algn="l" defTabSz="14629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702" indent="-365748" algn="l" defTabSz="14629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46298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95" algn="l" defTabSz="146298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989" algn="l" defTabSz="146298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483" algn="l" defTabSz="146298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978" algn="l" defTabSz="146298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472" algn="l" defTabSz="146298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965" algn="l" defTabSz="146298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461" algn="l" defTabSz="146298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955" algn="l" defTabSz="146298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84611" y="487975"/>
            <a:ext cx="13099593" cy="9057874"/>
          </a:xfrm>
          <a:prstGeom prst="rect">
            <a:avLst/>
          </a:prstGeom>
          <a:noFill/>
        </p:spPr>
        <p:txBody>
          <a:bodyPr wrap="square" lIns="146313" tIns="73157" rIns="146313" bIns="73157" rtlCol="0">
            <a:spAutoFit/>
          </a:bodyPr>
          <a:lstStyle/>
          <a:p>
            <a:pPr algn="ctr"/>
            <a:r>
              <a:rPr lang="es-MX" sz="5100" dirty="0" smtClean="0">
                <a:latin typeface="Century Gothic" pitchFamily="34" charset="0"/>
              </a:rPr>
              <a:t>ESCUELA NORMAL DE EDUCACIÓN PREESCOLAR</a:t>
            </a:r>
          </a:p>
          <a:p>
            <a:pPr algn="ctr"/>
            <a:endParaRPr lang="es-MX" sz="5100" dirty="0" smtClean="0">
              <a:latin typeface="Century Gothic" pitchFamily="34" charset="0"/>
            </a:endParaRPr>
          </a:p>
          <a:p>
            <a:pPr algn="ctr"/>
            <a:endParaRPr lang="es-MX" sz="5100" dirty="0">
              <a:latin typeface="Century Gothic" pitchFamily="34" charset="0"/>
            </a:endParaRPr>
          </a:p>
          <a:p>
            <a:pPr algn="ctr"/>
            <a:endParaRPr lang="es-MX" sz="5100" dirty="0" smtClean="0">
              <a:latin typeface="Century Gothic" pitchFamily="34" charset="0"/>
            </a:endParaRPr>
          </a:p>
          <a:p>
            <a:pPr algn="ctr"/>
            <a:endParaRPr lang="es-MX" sz="5100" dirty="0" smtClean="0">
              <a:latin typeface="Century Gothic" pitchFamily="34" charset="0"/>
            </a:endParaRPr>
          </a:p>
          <a:p>
            <a:pPr algn="ctr"/>
            <a:r>
              <a:rPr lang="es-MX" sz="4000" dirty="0" smtClean="0">
                <a:latin typeface="Century Gothic" pitchFamily="34" charset="0"/>
              </a:rPr>
              <a:t>NOMBRE: </a:t>
            </a:r>
          </a:p>
          <a:p>
            <a:pPr algn="ctr"/>
            <a:r>
              <a:rPr lang="es-MX" sz="4000" dirty="0" smtClean="0">
                <a:latin typeface="Century Gothic" pitchFamily="34" charset="0"/>
              </a:rPr>
              <a:t>VALERIA CRISTINA TERRAZAS </a:t>
            </a:r>
            <a:r>
              <a:rPr lang="es-MX" sz="4000" dirty="0" smtClean="0">
                <a:latin typeface="Century Gothic" pitchFamily="34" charset="0"/>
              </a:rPr>
              <a:t>MORÁN</a:t>
            </a:r>
          </a:p>
          <a:p>
            <a:pPr algn="ctr"/>
            <a:endParaRPr lang="es-MX" sz="4000" dirty="0" smtClean="0">
              <a:latin typeface="Century Gothic" pitchFamily="34" charset="0"/>
            </a:endParaRPr>
          </a:p>
          <a:p>
            <a:pPr algn="ctr"/>
            <a:r>
              <a:rPr lang="es-MX" sz="5100" b="1" dirty="0" smtClean="0">
                <a:latin typeface="Century Gothic" pitchFamily="34" charset="0"/>
              </a:rPr>
              <a:t>CUADRO </a:t>
            </a:r>
            <a:r>
              <a:rPr lang="es-MX" sz="5100" b="1" dirty="0" smtClean="0">
                <a:latin typeface="Century Gothic" pitchFamily="34" charset="0"/>
              </a:rPr>
              <a:t>COMPARATIVO DE CONCEPTOS Y PRINCIPIOS TEÓRICOS DEL ENFOQUE FORMATIVO DEL PLAN 2011</a:t>
            </a:r>
            <a:endParaRPr lang="es-MX" sz="5100" b="1" dirty="0">
              <a:latin typeface="Century Gothic" pitchFamily="34" charset="0"/>
            </a:endParaRPr>
          </a:p>
        </p:txBody>
      </p:sp>
      <p:pic>
        <p:nvPicPr>
          <p:cNvPr id="3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633433" y="2250035"/>
            <a:ext cx="2219881" cy="285196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Rectángulo"/>
          <p:cNvSpPr/>
          <p:nvPr/>
        </p:nvSpPr>
        <p:spPr>
          <a:xfrm>
            <a:off x="244852" y="211257"/>
            <a:ext cx="14996334" cy="9677644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13" tIns="73157" rIns="146313" bIns="73157"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161048" y="1213570"/>
            <a:ext cx="6980298" cy="7478970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5" rIns="91431" bIns="45715" rtlCol="0">
            <a:spAutoFit/>
          </a:bodyPr>
          <a:lstStyle/>
          <a:p>
            <a:pPr algn="just"/>
            <a:r>
              <a:rPr lang="es-MX" sz="4000" dirty="0" smtClean="0">
                <a:latin typeface="Century Gothic" pitchFamily="34" charset="0"/>
              </a:rPr>
              <a:t>El mapa conceptual que se presenta a continuación, representa la relación que existe entre los 12  principios pedagógicos incluidos en el Programa de Estudios 2011. Educación Básica. Y los campos formativos que rigen el Programa de Estudios 2011. Guía para la Educadora.  </a:t>
            </a:r>
            <a:endParaRPr lang="es-MX" sz="4000" dirty="0">
              <a:latin typeface="Century Gothic" pitchFamily="34" charset="0"/>
            </a:endParaRPr>
          </a:p>
        </p:txBody>
      </p:sp>
      <p:pic>
        <p:nvPicPr>
          <p:cNvPr id="4100" name="Picture 4" descr="http://images.clipartlogo.com/files/ss/original/113/113868550/seamless-vector-tribal-patter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60138" y="0"/>
            <a:ext cx="4286250" cy="10059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592" y="159693"/>
            <a:ext cx="15013208" cy="97406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652515" y="925539"/>
            <a:ext cx="12457383" cy="3862586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algn="just"/>
            <a:r>
              <a:rPr lang="es-MX" sz="3500" dirty="0" smtClean="0">
                <a:latin typeface="Century Gothic" pitchFamily="34" charset="0"/>
              </a:rPr>
              <a:t>Los contenidos que se abarcan en los principios pedagógicos, incluyen indicadores esenciales que favorecen la práctica  docente. </a:t>
            </a:r>
            <a:r>
              <a:rPr lang="es-MX" sz="3500" dirty="0">
                <a:latin typeface="Century Gothic" pitchFamily="34" charset="0"/>
              </a:rPr>
              <a:t>S</a:t>
            </a:r>
            <a:r>
              <a:rPr lang="es-MX" sz="3500" dirty="0" smtClean="0">
                <a:latin typeface="Century Gothic" pitchFamily="34" charset="0"/>
              </a:rPr>
              <a:t>on consideraciones que los maestros deben tomar en cuenta para favorecer que los espacios sean ricos en conocimientos y que representen un ambiente en el que se sientan cómodos además de motivados por aprender.</a:t>
            </a:r>
            <a:endParaRPr lang="es-MX" sz="3500" dirty="0">
              <a:latin typeface="Century Gothic" pitchFamily="34" charset="0"/>
            </a:endParaRPr>
          </a:p>
        </p:txBody>
      </p:sp>
      <p:pic>
        <p:nvPicPr>
          <p:cNvPr id="4" name="Picture 4" descr="http://images.clipartlogo.com/files/ss/original/113/113868550/seamless-vector-tribal-patte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5618064" y="166242"/>
            <a:ext cx="4286250" cy="15522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126</Words>
  <Application>Microsoft Office PowerPoint</Application>
  <PresentationFormat>Personalizado</PresentationFormat>
  <Paragraphs>12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Max</dc:creator>
  <cp:lastModifiedBy>Max</cp:lastModifiedBy>
  <cp:revision>22</cp:revision>
  <dcterms:created xsi:type="dcterms:W3CDTF">2015-02-10T17:28:32Z</dcterms:created>
  <dcterms:modified xsi:type="dcterms:W3CDTF">2015-02-12T01:03:28Z</dcterms:modified>
</cp:coreProperties>
</file>