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60" d="100"/>
          <a:sy n="60" d="100"/>
        </p:scale>
        <p:origin x="-1350" y="-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D0EEE0-9092-442E-BB0D-E57DB3704E58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6AD0C-7ADC-4276-AB7D-4DA1081179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4566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E1F5F-379B-48AC-89E1-D5745D10A5F6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3302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2D9FD-AFF4-4002-8A04-9DCAA410EA3B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1D466-8D79-42A6-98A6-87590B7B46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303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2D9FD-AFF4-4002-8A04-9DCAA410EA3B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1D466-8D79-42A6-98A6-87590B7B46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5841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2D9FD-AFF4-4002-8A04-9DCAA410EA3B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1D466-8D79-42A6-98A6-87590B7B46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1600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2D9FD-AFF4-4002-8A04-9DCAA410EA3B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1D466-8D79-42A6-98A6-87590B7B46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4130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2D9FD-AFF4-4002-8A04-9DCAA410EA3B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1D466-8D79-42A6-98A6-87590B7B46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1009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2D9FD-AFF4-4002-8A04-9DCAA410EA3B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1D466-8D79-42A6-98A6-87590B7B46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794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2D9FD-AFF4-4002-8A04-9DCAA410EA3B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1D466-8D79-42A6-98A6-87590B7B46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6913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2D9FD-AFF4-4002-8A04-9DCAA410EA3B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1D466-8D79-42A6-98A6-87590B7B46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307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2D9FD-AFF4-4002-8A04-9DCAA410EA3B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1D466-8D79-42A6-98A6-87590B7B46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4670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2D9FD-AFF4-4002-8A04-9DCAA410EA3B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1D466-8D79-42A6-98A6-87590B7B46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7307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2D9FD-AFF4-4002-8A04-9DCAA410EA3B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1D466-8D79-42A6-98A6-87590B7B46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0856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2D9FD-AFF4-4002-8A04-9DCAA410EA3B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1D466-8D79-42A6-98A6-87590B7B46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0445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 rot="16200000">
            <a:off x="-1153506" y="3105835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rgbClr val="FFC000"/>
                </a:solidFill>
              </a:rPr>
              <a:t>Principios pedagógicos </a:t>
            </a:r>
          </a:p>
          <a:p>
            <a:pPr algn="ctr"/>
            <a:r>
              <a:rPr lang="es-MX" b="1" dirty="0" smtClean="0">
                <a:solidFill>
                  <a:srgbClr val="FFC000"/>
                </a:solidFill>
              </a:rPr>
              <a:t>PLAN DE ESTUDIOS 2011</a:t>
            </a:r>
            <a:endParaRPr lang="es-MX" b="1" dirty="0">
              <a:solidFill>
                <a:srgbClr val="FFC000"/>
              </a:solidFill>
            </a:endParaRPr>
          </a:p>
        </p:txBody>
      </p:sp>
      <p:sp>
        <p:nvSpPr>
          <p:cNvPr id="5" name="4 Abrir llave"/>
          <p:cNvSpPr/>
          <p:nvPr/>
        </p:nvSpPr>
        <p:spPr>
          <a:xfrm>
            <a:off x="827584" y="144016"/>
            <a:ext cx="1224136" cy="6669360"/>
          </a:xfrm>
          <a:prstGeom prst="leftBrace">
            <a:avLst/>
          </a:prstGeom>
          <a:noFill/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>
              <a:solidFill>
                <a:srgbClr val="00B0F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547664" y="114880"/>
            <a:ext cx="748883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u="sng" dirty="0" smtClean="0"/>
              <a:t>1.1 Centrar </a:t>
            </a:r>
            <a:r>
              <a:rPr lang="es-MX" sz="1600" b="1" u="sng" dirty="0"/>
              <a:t>la atención en los </a:t>
            </a:r>
            <a:r>
              <a:rPr lang="es-MX" sz="1600" b="1" u="sng" dirty="0" smtClean="0"/>
              <a:t>estudiantes y </a:t>
            </a:r>
            <a:r>
              <a:rPr lang="es-MX" sz="1600" b="1" u="sng" dirty="0"/>
              <a:t>en sus procesos de </a:t>
            </a:r>
            <a:r>
              <a:rPr lang="es-MX" sz="1600" b="1" u="sng" dirty="0" smtClean="0"/>
              <a:t>aprendizaje: </a:t>
            </a:r>
            <a:r>
              <a:rPr lang="es-MX" sz="1600" dirty="0" smtClean="0"/>
              <a:t>Es necesario reconocer </a:t>
            </a:r>
            <a:r>
              <a:rPr lang="es-MX" sz="1600" dirty="0"/>
              <a:t>la diversidad social, cultural, lingüística, de capacidades, estilos y ritmos </a:t>
            </a:r>
            <a:r>
              <a:rPr lang="es-MX" sz="1600" dirty="0" smtClean="0"/>
              <a:t>de aprendizaje </a:t>
            </a:r>
            <a:r>
              <a:rPr lang="es-MX" sz="1600" dirty="0"/>
              <a:t>que tienen; </a:t>
            </a:r>
            <a:r>
              <a:rPr lang="es-MX" sz="1600" dirty="0" smtClean="0"/>
              <a:t>es decir</a:t>
            </a:r>
            <a:r>
              <a:rPr lang="es-MX" sz="1600" dirty="0"/>
              <a:t>, desde la particularidad de situaciones y </a:t>
            </a:r>
            <a:r>
              <a:rPr lang="es-MX" sz="1600" dirty="0" smtClean="0"/>
              <a:t>contextos.</a:t>
            </a:r>
          </a:p>
          <a:p>
            <a:pPr algn="just"/>
            <a:r>
              <a:rPr lang="es-MX" sz="1600" b="1" dirty="0" smtClean="0"/>
              <a:t>1.2 </a:t>
            </a:r>
            <a:r>
              <a:rPr lang="es-MX" sz="1600" b="1" u="sng" dirty="0" smtClean="0"/>
              <a:t>Planificar </a:t>
            </a:r>
            <a:r>
              <a:rPr lang="es-MX" sz="1600" b="1" u="sng" dirty="0"/>
              <a:t>para potenciar el </a:t>
            </a:r>
            <a:r>
              <a:rPr lang="es-MX" sz="1600" b="1" u="sng" dirty="0" smtClean="0"/>
              <a:t>aprendizaje: </a:t>
            </a:r>
            <a:r>
              <a:rPr lang="es-MX" sz="1600" dirty="0"/>
              <a:t>Implica </a:t>
            </a:r>
            <a:r>
              <a:rPr lang="es-MX" sz="1600" dirty="0" smtClean="0"/>
              <a:t>organizar actividades </a:t>
            </a:r>
            <a:r>
              <a:rPr lang="es-MX" sz="1600" dirty="0"/>
              <a:t>de aprendizaje a partir de diferentes formas </a:t>
            </a:r>
            <a:r>
              <a:rPr lang="es-MX" sz="1600" dirty="0" smtClean="0"/>
              <a:t>de trabajo</a:t>
            </a:r>
            <a:r>
              <a:rPr lang="es-MX" sz="1600" dirty="0"/>
              <a:t>, como </a:t>
            </a:r>
            <a:r>
              <a:rPr lang="es-MX" sz="1600" dirty="0" smtClean="0"/>
              <a:t>situaciones y </a:t>
            </a:r>
            <a:r>
              <a:rPr lang="es-MX" sz="1600" dirty="0"/>
              <a:t>secuencias didácticas y proyectos, entre otras</a:t>
            </a:r>
            <a:r>
              <a:rPr lang="es-MX" sz="1600" dirty="0" smtClean="0"/>
              <a:t>.</a:t>
            </a:r>
          </a:p>
          <a:p>
            <a:pPr algn="just"/>
            <a:r>
              <a:rPr lang="es-MX" sz="1600" b="1" u="sng" dirty="0" smtClean="0"/>
              <a:t>1.3 Generar </a:t>
            </a:r>
            <a:r>
              <a:rPr lang="es-MX" sz="1600" b="1" u="sng" dirty="0"/>
              <a:t>ambientes de </a:t>
            </a:r>
            <a:r>
              <a:rPr lang="es-MX" sz="1600" b="1" u="sng" dirty="0" smtClean="0"/>
              <a:t>aprendizaje: </a:t>
            </a:r>
            <a:r>
              <a:rPr lang="es-MX" sz="1600" dirty="0"/>
              <a:t>En su construcción destacan los siguientes aspectos:</a:t>
            </a:r>
          </a:p>
          <a:p>
            <a:pPr marL="342900" indent="-342900" algn="just">
              <a:buAutoNum type="arabicPeriod"/>
            </a:pPr>
            <a:r>
              <a:rPr lang="es-MX" sz="1600" dirty="0" smtClean="0"/>
              <a:t>La </a:t>
            </a:r>
            <a:r>
              <a:rPr lang="es-MX" sz="1600" dirty="0"/>
              <a:t>claridad respecto del aprendizaje que se espera logre el estudiante</a:t>
            </a:r>
            <a:r>
              <a:rPr lang="es-MX" sz="1600" dirty="0" smtClean="0"/>
              <a:t>.</a:t>
            </a:r>
          </a:p>
          <a:p>
            <a:pPr marL="342900" indent="-342900" algn="just">
              <a:buAutoNum type="arabicPeriod"/>
            </a:pPr>
            <a:r>
              <a:rPr lang="es-MX" sz="1600" dirty="0" smtClean="0"/>
              <a:t>El </a:t>
            </a:r>
            <a:r>
              <a:rPr lang="es-MX" sz="1600" dirty="0"/>
              <a:t>reconocimiento de los elementos del contexto: la historia del lugar, las </a:t>
            </a:r>
            <a:r>
              <a:rPr lang="es-MX" sz="1600" dirty="0" smtClean="0"/>
              <a:t>prácticas y </a:t>
            </a:r>
            <a:r>
              <a:rPr lang="es-MX" sz="1600" dirty="0"/>
              <a:t>costumbres, las tradiciones, </a:t>
            </a:r>
            <a:r>
              <a:rPr lang="es-MX" sz="1600" dirty="0" smtClean="0"/>
              <a:t>el carácter </a:t>
            </a:r>
            <a:r>
              <a:rPr lang="es-MX" sz="1600" dirty="0"/>
              <a:t>rural, semirural o urbano del lugar, el </a:t>
            </a:r>
            <a:r>
              <a:rPr lang="es-MX" sz="1600" dirty="0" smtClean="0"/>
              <a:t>clima, la </a:t>
            </a:r>
            <a:r>
              <a:rPr lang="es-MX" sz="1600" dirty="0"/>
              <a:t>flora y la fauna.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sz="1600" dirty="0" smtClean="0"/>
              <a:t>La </a:t>
            </a:r>
            <a:r>
              <a:rPr lang="es-MX" sz="1600" dirty="0"/>
              <a:t>relevancia de los materiales educativos </a:t>
            </a:r>
            <a:r>
              <a:rPr lang="es-MX" sz="1600" dirty="0" smtClean="0"/>
              <a:t>impresos, audiovisuales </a:t>
            </a:r>
            <a:r>
              <a:rPr lang="es-MX" sz="1600" dirty="0"/>
              <a:t>y digitales.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sz="1600" dirty="0" smtClean="0"/>
              <a:t>Las </a:t>
            </a:r>
            <a:r>
              <a:rPr lang="es-MX" sz="1600" dirty="0"/>
              <a:t>interacciones entre los estudiantes y el maestro.</a:t>
            </a:r>
            <a:endParaRPr lang="es-MX" sz="1600" b="1" u="sng" dirty="0" smtClean="0"/>
          </a:p>
          <a:p>
            <a:pPr algn="just"/>
            <a:r>
              <a:rPr lang="es-MX" sz="1600" b="1" u="sng" dirty="0" smtClean="0"/>
              <a:t>1.4 Trabajar </a:t>
            </a:r>
            <a:r>
              <a:rPr lang="es-MX" sz="1600" b="1" u="sng" dirty="0"/>
              <a:t>en </a:t>
            </a:r>
            <a:r>
              <a:rPr lang="es-MX" sz="1600" b="1" u="sng" dirty="0" smtClean="0"/>
              <a:t>colaboración para </a:t>
            </a:r>
            <a:r>
              <a:rPr lang="es-MX" sz="1600" b="1" u="sng" dirty="0"/>
              <a:t>construir el </a:t>
            </a:r>
            <a:r>
              <a:rPr lang="es-MX" sz="1600" b="1" u="sng" dirty="0" smtClean="0"/>
              <a:t>aprendizaje: </a:t>
            </a:r>
            <a:r>
              <a:rPr lang="es-MX" sz="1600" dirty="0"/>
              <a:t>El trabajo colaborativo alude a estudiantes y maestros, y orienta las acciones para </a:t>
            </a:r>
            <a:r>
              <a:rPr lang="es-MX" sz="1600" dirty="0" smtClean="0"/>
              <a:t>el descubrimiento</a:t>
            </a:r>
            <a:r>
              <a:rPr lang="es-MX" sz="1600" dirty="0"/>
              <a:t>, la búsqueda de soluciones, coincidencias y diferencias, con el </a:t>
            </a:r>
            <a:r>
              <a:rPr lang="es-MX" sz="1600" dirty="0" smtClean="0"/>
              <a:t>propósito de </a:t>
            </a:r>
            <a:r>
              <a:rPr lang="es-MX" sz="1600" dirty="0"/>
              <a:t>construir aprendizajes en </a:t>
            </a:r>
            <a:r>
              <a:rPr lang="es-MX" sz="1600" dirty="0" smtClean="0"/>
              <a:t>colectivo.</a:t>
            </a:r>
            <a:endParaRPr lang="es-MX" sz="1600" b="1" u="sng" dirty="0" smtClean="0"/>
          </a:p>
          <a:p>
            <a:pPr algn="just"/>
            <a:r>
              <a:rPr lang="es-MX" sz="1600" b="1" dirty="0" smtClean="0"/>
              <a:t>1.5 Poner énfasis en el desarrollo de competencias, el logro de los Estándares Curriculares y los aprendizajes esperados:  </a:t>
            </a:r>
          </a:p>
          <a:p>
            <a:pPr algn="just"/>
            <a:r>
              <a:rPr lang="es-MX" sz="1600" dirty="0" smtClean="0"/>
              <a:t>Una </a:t>
            </a:r>
            <a:r>
              <a:rPr lang="es-MX" sz="1600" b="1" dirty="0"/>
              <a:t>competencia </a:t>
            </a:r>
            <a:r>
              <a:rPr lang="es-MX" sz="1600" dirty="0"/>
              <a:t>es la capacidad de responder a diferentes situaciones, e </a:t>
            </a:r>
            <a:r>
              <a:rPr lang="es-MX" sz="1600" dirty="0" smtClean="0"/>
              <a:t>implica habilidades </a:t>
            </a:r>
            <a:r>
              <a:rPr lang="es-MX" sz="1600" dirty="0"/>
              <a:t>con </a:t>
            </a:r>
            <a:r>
              <a:rPr lang="es-MX" sz="1600" dirty="0" smtClean="0"/>
              <a:t>conocimiento </a:t>
            </a:r>
            <a:r>
              <a:rPr lang="es-MX" sz="1600" dirty="0"/>
              <a:t>así como la valoración de </a:t>
            </a:r>
            <a:r>
              <a:rPr lang="es-MX" sz="1600" dirty="0" smtClean="0"/>
              <a:t>valores </a:t>
            </a:r>
            <a:r>
              <a:rPr lang="es-MX" sz="1600" dirty="0"/>
              <a:t>y </a:t>
            </a:r>
            <a:r>
              <a:rPr lang="es-MX" sz="1600" dirty="0" smtClean="0"/>
              <a:t>actitudes. Los </a:t>
            </a:r>
            <a:r>
              <a:rPr lang="es-MX" sz="1600" b="1" dirty="0"/>
              <a:t>Estándares Curriculares </a:t>
            </a:r>
            <a:r>
              <a:rPr lang="es-MX" sz="1600" dirty="0"/>
              <a:t>son descriptores de logro y definen aquello </a:t>
            </a:r>
            <a:r>
              <a:rPr lang="es-MX" sz="1600" dirty="0" smtClean="0"/>
              <a:t>que los </a:t>
            </a:r>
            <a:r>
              <a:rPr lang="es-MX" sz="1600" dirty="0"/>
              <a:t>alumnos demostrarán al concluir un periodo </a:t>
            </a:r>
            <a:r>
              <a:rPr lang="es-MX" sz="1600" dirty="0" smtClean="0"/>
              <a:t>escolar. </a:t>
            </a:r>
            <a:r>
              <a:rPr lang="es-MX" sz="1600" dirty="0"/>
              <a:t>Los </a:t>
            </a:r>
            <a:r>
              <a:rPr lang="es-MX" sz="1600" b="1" dirty="0"/>
              <a:t>aprendizajes esperados </a:t>
            </a:r>
            <a:r>
              <a:rPr lang="es-MX" sz="1600" dirty="0"/>
              <a:t>son indicadores de logro </a:t>
            </a:r>
            <a:r>
              <a:rPr lang="es-MX" sz="1600" dirty="0" smtClean="0"/>
              <a:t>que definen </a:t>
            </a:r>
            <a:r>
              <a:rPr lang="es-MX" sz="1600" dirty="0"/>
              <a:t>lo que se espera </a:t>
            </a:r>
            <a:r>
              <a:rPr lang="es-MX" sz="1600" dirty="0" smtClean="0"/>
              <a:t>de cada </a:t>
            </a:r>
            <a:r>
              <a:rPr lang="es-MX" sz="1600" dirty="0"/>
              <a:t>alumno en términos </a:t>
            </a:r>
            <a:r>
              <a:rPr lang="es-MX" sz="1600" dirty="0" smtClean="0"/>
              <a:t>de saber</a:t>
            </a:r>
            <a:r>
              <a:rPr lang="es-MX" sz="1600" dirty="0"/>
              <a:t>, saber hacer y saber </a:t>
            </a:r>
            <a:r>
              <a:rPr lang="es-MX" sz="1600" dirty="0" smtClean="0"/>
              <a:t>ser.</a:t>
            </a:r>
            <a:endParaRPr lang="es-MX" sz="1600" b="1" u="sng" dirty="0"/>
          </a:p>
        </p:txBody>
      </p:sp>
    </p:spTree>
    <p:extLst>
      <p:ext uri="{BB962C8B-B14F-4D97-AF65-F5344CB8AC3E}">
        <p14:creationId xmlns:p14="http://schemas.microsoft.com/office/powerpoint/2010/main" val="359830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623187" y="1124744"/>
            <a:ext cx="7629333" cy="5256584"/>
          </a:xfrm>
        </p:spPr>
        <p:txBody>
          <a:bodyPr>
            <a:noAutofit/>
          </a:bodyPr>
          <a:lstStyle/>
          <a:p>
            <a:pPr algn="l"/>
            <a:r>
              <a:rPr lang="es-MX" sz="1600" b="1" u="sng" dirty="0" smtClean="0">
                <a:latin typeface="+mn-lt"/>
                <a:cs typeface="Arial" pitchFamily="34" charset="0"/>
              </a:rPr>
              <a:t>1.6 </a:t>
            </a:r>
            <a:r>
              <a:rPr lang="es-MX" sz="1600" b="1" u="sng" dirty="0" smtClean="0">
                <a:latin typeface="+mn-lt"/>
                <a:cs typeface="Arial" pitchFamily="34" charset="0"/>
              </a:rPr>
              <a:t>Usar </a:t>
            </a:r>
            <a:r>
              <a:rPr lang="es-MX" sz="1600" b="1" u="sng" dirty="0" smtClean="0">
                <a:latin typeface="+mn-lt"/>
                <a:cs typeface="Arial" pitchFamily="34" charset="0"/>
              </a:rPr>
              <a:t>materiales educativos para favorecer el aprendizaje: </a:t>
            </a:r>
            <a:r>
              <a:rPr lang="es-MX" sz="1600" dirty="0" smtClean="0">
                <a:latin typeface="+mn-lt"/>
                <a:cs typeface="Arial" pitchFamily="34" charset="0"/>
              </a:rPr>
              <a:t> una escuela en la actualidad debe favorecer que la comunidad educativa, emplee diversos materiales para el aprendizaje permanente:</a:t>
            </a:r>
            <a:br>
              <a:rPr lang="es-MX" sz="1600" dirty="0" smtClean="0">
                <a:latin typeface="+mn-lt"/>
                <a:cs typeface="Arial" pitchFamily="34" charset="0"/>
              </a:rPr>
            </a:br>
            <a:r>
              <a:rPr lang="es-MX" sz="1600" dirty="0" smtClean="0">
                <a:latin typeface="+mn-lt"/>
                <a:cs typeface="Arial" pitchFamily="34" charset="0"/>
              </a:rPr>
              <a:t>1. Acervos para la biblioteca escolar y de aula</a:t>
            </a:r>
            <a:br>
              <a:rPr lang="es-MX" sz="1600" dirty="0" smtClean="0">
                <a:latin typeface="+mn-lt"/>
                <a:cs typeface="Arial" pitchFamily="34" charset="0"/>
              </a:rPr>
            </a:br>
            <a:r>
              <a:rPr lang="es-MX" sz="1600" dirty="0" smtClean="0">
                <a:latin typeface="+mn-lt"/>
                <a:cs typeface="Arial" pitchFamily="34" charset="0"/>
              </a:rPr>
              <a:t>2. Uso de las TIC</a:t>
            </a:r>
            <a:br>
              <a:rPr lang="es-MX" sz="1600" dirty="0" smtClean="0">
                <a:latin typeface="+mn-lt"/>
                <a:cs typeface="Arial" pitchFamily="34" charset="0"/>
              </a:rPr>
            </a:br>
            <a:r>
              <a:rPr lang="es-MX" sz="1600" dirty="0" smtClean="0">
                <a:latin typeface="+mn-lt"/>
                <a:cs typeface="Arial" pitchFamily="34" charset="0"/>
              </a:rPr>
              <a:t>3. materiales y recursos educativos informáticos (objetos de aprendizaje, planea de clase, reactivos y plataformas tecnológicas)</a:t>
            </a:r>
            <a:br>
              <a:rPr lang="es-MX" sz="1600" dirty="0" smtClean="0">
                <a:latin typeface="+mn-lt"/>
                <a:cs typeface="Arial" pitchFamily="34" charset="0"/>
              </a:rPr>
            </a:br>
            <a:r>
              <a:rPr lang="es-MX" sz="1600" dirty="0" smtClean="0">
                <a:latin typeface="+mn-lt"/>
                <a:cs typeface="Arial" pitchFamily="34" charset="0"/>
              </a:rPr>
              <a:t/>
            </a:r>
            <a:br>
              <a:rPr lang="es-MX" sz="1600" dirty="0" smtClean="0">
                <a:latin typeface="+mn-lt"/>
                <a:cs typeface="Arial" pitchFamily="34" charset="0"/>
              </a:rPr>
            </a:br>
            <a:r>
              <a:rPr lang="es-MX" sz="1600" u="sng" dirty="0" smtClean="0">
                <a:latin typeface="+mn-lt"/>
                <a:cs typeface="Arial" pitchFamily="34" charset="0"/>
              </a:rPr>
              <a:t>1.7 </a:t>
            </a:r>
            <a:r>
              <a:rPr lang="es-MX" sz="1600" b="1" u="sng" dirty="0" smtClean="0">
                <a:latin typeface="+mn-lt"/>
                <a:cs typeface="Arial" pitchFamily="34" charset="0"/>
              </a:rPr>
              <a:t>Evaluar </a:t>
            </a:r>
            <a:r>
              <a:rPr lang="es-MX" sz="1600" b="1" u="sng" dirty="0" smtClean="0">
                <a:latin typeface="+mn-lt"/>
                <a:cs typeface="Arial" pitchFamily="34" charset="0"/>
              </a:rPr>
              <a:t>para aprender: </a:t>
            </a:r>
            <a:r>
              <a:rPr lang="es-MX" sz="1600" dirty="0" smtClean="0">
                <a:latin typeface="+mn-lt"/>
                <a:cs typeface="Arial" pitchFamily="34" charset="0"/>
              </a:rPr>
              <a:t>Proceso que permite obtener evidencias sobre los logros de los aprendizajes de los alumnos a lo largo de su formación</a:t>
            </a:r>
            <a:br>
              <a:rPr lang="es-MX" sz="1600" dirty="0" smtClean="0">
                <a:latin typeface="+mn-lt"/>
                <a:cs typeface="Arial" pitchFamily="34" charset="0"/>
              </a:rPr>
            </a:br>
            <a:r>
              <a:rPr lang="es-MX" sz="1600" dirty="0" smtClean="0">
                <a:latin typeface="+mn-lt"/>
                <a:cs typeface="Arial" pitchFamily="34" charset="0"/>
              </a:rPr>
              <a:t>Dar a conocer la información a padres de familia, autoridades educativas.</a:t>
            </a:r>
            <a:br>
              <a:rPr lang="es-MX" sz="1600" dirty="0" smtClean="0">
                <a:latin typeface="+mn-lt"/>
                <a:cs typeface="Arial" pitchFamily="34" charset="0"/>
              </a:rPr>
            </a:br>
            <a:r>
              <a:rPr lang="es-MX" sz="1600" dirty="0" smtClean="0">
                <a:latin typeface="+mn-lt"/>
                <a:cs typeface="Arial" pitchFamily="34" charset="0"/>
              </a:rPr>
              <a:t>Explicitar a los estudiantes formas en que pueden  superar sus</a:t>
            </a:r>
            <a:r>
              <a:rPr lang="es-MX" sz="1600" dirty="0">
                <a:latin typeface="+mn-lt"/>
                <a:cs typeface="Arial" pitchFamily="34" charset="0"/>
              </a:rPr>
              <a:t> </a:t>
            </a:r>
            <a:r>
              <a:rPr lang="es-MX" sz="1600" dirty="0" smtClean="0">
                <a:latin typeface="+mn-lt"/>
                <a:cs typeface="Arial" pitchFamily="34" charset="0"/>
              </a:rPr>
              <a:t>dificultades.</a:t>
            </a:r>
            <a:br>
              <a:rPr lang="es-MX" sz="1600" dirty="0" smtClean="0">
                <a:latin typeface="+mn-lt"/>
                <a:cs typeface="Arial" pitchFamily="34" charset="0"/>
              </a:rPr>
            </a:br>
            <a:r>
              <a:rPr lang="es-MX" sz="1600" b="1" dirty="0" smtClean="0">
                <a:latin typeface="+mn-lt"/>
                <a:cs typeface="Arial" pitchFamily="34" charset="0"/>
              </a:rPr>
              <a:t>Tipos de evaluación:  </a:t>
            </a:r>
            <a:br>
              <a:rPr lang="es-MX" sz="1600" b="1" dirty="0" smtClean="0">
                <a:latin typeface="+mn-lt"/>
                <a:cs typeface="Arial" pitchFamily="34" charset="0"/>
              </a:rPr>
            </a:br>
            <a:r>
              <a:rPr lang="es-MX" sz="1600" b="1" dirty="0" smtClean="0">
                <a:latin typeface="+mn-lt"/>
                <a:cs typeface="Arial" pitchFamily="34" charset="0"/>
              </a:rPr>
              <a:t>-</a:t>
            </a:r>
            <a:r>
              <a:rPr lang="es-MX" sz="1600" dirty="0" smtClean="0">
                <a:latin typeface="+mn-lt"/>
                <a:cs typeface="Arial" pitchFamily="34" charset="0"/>
              </a:rPr>
              <a:t>Evaluaciones diagnosticas se dividen en formativas y sumativas</a:t>
            </a:r>
            <a:br>
              <a:rPr lang="es-MX" sz="1600" dirty="0" smtClean="0">
                <a:latin typeface="+mn-lt"/>
                <a:cs typeface="Arial" pitchFamily="34" charset="0"/>
              </a:rPr>
            </a:br>
            <a:r>
              <a:rPr lang="es-MX" sz="1600" dirty="0" smtClean="0">
                <a:latin typeface="+mn-lt"/>
                <a:cs typeface="Arial" pitchFamily="34" charset="0"/>
              </a:rPr>
              <a:t>-Autoevaluación y la cohevaluación (entre los estudiantes).</a:t>
            </a:r>
            <a:br>
              <a:rPr lang="es-MX" sz="1600" dirty="0" smtClean="0">
                <a:latin typeface="+mn-lt"/>
                <a:cs typeface="Arial" pitchFamily="34" charset="0"/>
              </a:rPr>
            </a:br>
            <a:r>
              <a:rPr lang="es-MX" sz="1600" dirty="0" smtClean="0">
                <a:latin typeface="+mn-lt"/>
                <a:cs typeface="Arial" pitchFamily="34" charset="0"/>
              </a:rPr>
              <a:t>-Heteroevaluación dirigida y aplicada por el docente.</a:t>
            </a:r>
            <a:br>
              <a:rPr lang="es-MX" sz="1600" dirty="0" smtClean="0">
                <a:latin typeface="+mn-lt"/>
                <a:cs typeface="Arial" pitchFamily="34" charset="0"/>
              </a:rPr>
            </a:br>
            <a:r>
              <a:rPr lang="es-MX" sz="1600" b="1" dirty="0" smtClean="0">
                <a:latin typeface="+mn-lt"/>
                <a:cs typeface="Arial" pitchFamily="34" charset="0"/>
              </a:rPr>
              <a:t>Ejemplos de evidencias</a:t>
            </a:r>
            <a:r>
              <a:rPr lang="es-MX" sz="1600" dirty="0" smtClean="0">
                <a:latin typeface="+mn-lt"/>
                <a:cs typeface="Arial" pitchFamily="34" charset="0"/>
              </a:rPr>
              <a:t>: rubricas, listas de cotejo, registro anecdótico, observación directa, producciones escritas y gráficas, proyectos colectivos, esquemas y mapas, portafolios, pruebas escritas u orales.</a:t>
            </a:r>
            <a:br>
              <a:rPr lang="es-MX" sz="1600" dirty="0" smtClean="0">
                <a:latin typeface="+mn-lt"/>
                <a:cs typeface="Arial" pitchFamily="34" charset="0"/>
              </a:rPr>
            </a:br>
            <a:r>
              <a:rPr lang="es-MX" sz="1600" dirty="0">
                <a:latin typeface="+mn-lt"/>
                <a:cs typeface="Arial" pitchFamily="34" charset="0"/>
              </a:rPr>
              <a:t/>
            </a:r>
            <a:br>
              <a:rPr lang="es-MX" sz="1600" dirty="0">
                <a:latin typeface="+mn-lt"/>
                <a:cs typeface="Arial" pitchFamily="34" charset="0"/>
              </a:rPr>
            </a:br>
            <a:r>
              <a:rPr lang="es-MX" sz="1600" b="1" u="sng" dirty="0" smtClean="0">
                <a:latin typeface="+mn-lt"/>
                <a:cs typeface="Arial" pitchFamily="34" charset="0"/>
              </a:rPr>
              <a:t>1.8 </a:t>
            </a:r>
            <a:r>
              <a:rPr lang="es-MX" sz="1600" b="1" u="sng" dirty="0" smtClean="0">
                <a:latin typeface="+mn-lt"/>
                <a:cs typeface="Arial" pitchFamily="34" charset="0"/>
              </a:rPr>
              <a:t>Favorecer </a:t>
            </a:r>
            <a:r>
              <a:rPr lang="es-MX" sz="1600" b="1" u="sng" dirty="0" smtClean="0">
                <a:latin typeface="+mn-lt"/>
                <a:cs typeface="Arial" pitchFamily="34" charset="0"/>
              </a:rPr>
              <a:t>la inclusión para atender a la diversidad: </a:t>
            </a:r>
            <a:r>
              <a:rPr lang="es-MX" sz="1600" dirty="0">
                <a:latin typeface="+mn-lt"/>
                <a:cs typeface="Arial" pitchFamily="34" charset="0"/>
              </a:rPr>
              <a:t>E</a:t>
            </a:r>
            <a:r>
              <a:rPr lang="es-MX" sz="1600" dirty="0" smtClean="0">
                <a:latin typeface="+mn-lt"/>
                <a:cs typeface="Arial" pitchFamily="34" charset="0"/>
              </a:rPr>
              <a:t>l docente debe promover entre los estudiantes el reconocimiento de la pluralidad social, lingüística, cultura.</a:t>
            </a:r>
            <a:br>
              <a:rPr lang="es-MX" sz="1600" dirty="0" smtClean="0">
                <a:latin typeface="+mn-lt"/>
                <a:cs typeface="Arial" pitchFamily="34" charset="0"/>
              </a:rPr>
            </a:br>
            <a:r>
              <a:rPr lang="es-MX" sz="1600" dirty="0" smtClean="0">
                <a:latin typeface="+mn-lt"/>
                <a:cs typeface="Arial" pitchFamily="34" charset="0"/>
              </a:rPr>
              <a:t/>
            </a:r>
            <a:br>
              <a:rPr lang="es-MX" sz="1600" dirty="0" smtClean="0">
                <a:latin typeface="+mn-lt"/>
                <a:cs typeface="Arial" pitchFamily="34" charset="0"/>
              </a:rPr>
            </a:br>
            <a:r>
              <a:rPr lang="es-MX" sz="1600" b="1" u="sng" dirty="0" smtClean="0">
                <a:latin typeface="+mn-lt"/>
                <a:cs typeface="Arial" pitchFamily="34" charset="0"/>
              </a:rPr>
              <a:t>1.9 </a:t>
            </a:r>
            <a:r>
              <a:rPr lang="es-MX" sz="1600" b="1" u="sng" dirty="0" smtClean="0">
                <a:latin typeface="+mn-lt"/>
                <a:cs typeface="Arial" pitchFamily="34" charset="0"/>
              </a:rPr>
              <a:t>incorporar </a:t>
            </a:r>
            <a:r>
              <a:rPr lang="es-MX" sz="1600" b="1" u="sng" dirty="0" smtClean="0">
                <a:latin typeface="+mn-lt"/>
                <a:cs typeface="Arial" pitchFamily="34" charset="0"/>
              </a:rPr>
              <a:t>temas de relevancia social: </a:t>
            </a:r>
            <a:r>
              <a:rPr lang="es-MX" sz="1600" dirty="0" smtClean="0">
                <a:latin typeface="+mn-lt"/>
                <a:cs typeface="Arial" pitchFamily="34" charset="0"/>
              </a:rPr>
              <a:t>se derivan de los retos de una sociedad, requiere que todos sus integrantes actúen con responsabilidad ante el medio natural y social, la vida y la salud, la diversidad social, cultural y lingüística.</a:t>
            </a:r>
            <a:br>
              <a:rPr lang="es-MX" sz="1600" dirty="0" smtClean="0">
                <a:latin typeface="+mn-lt"/>
                <a:cs typeface="Arial" pitchFamily="34" charset="0"/>
              </a:rPr>
            </a:br>
            <a:r>
              <a:rPr lang="es-MX" sz="1600" dirty="0">
                <a:latin typeface="+mn-lt"/>
                <a:cs typeface="Arial" pitchFamily="34" charset="0"/>
              </a:rPr>
              <a:t/>
            </a:r>
            <a:br>
              <a:rPr lang="es-MX" sz="1600" dirty="0">
                <a:latin typeface="+mn-lt"/>
                <a:cs typeface="Arial" pitchFamily="34" charset="0"/>
              </a:rPr>
            </a:br>
            <a:r>
              <a:rPr lang="es-MX" sz="1600" dirty="0" smtClean="0">
                <a:latin typeface="+mn-lt"/>
                <a:cs typeface="Arial" pitchFamily="34" charset="0"/>
              </a:rPr>
              <a:t/>
            </a:r>
            <a:br>
              <a:rPr lang="es-MX" sz="1600" dirty="0" smtClean="0">
                <a:latin typeface="+mn-lt"/>
                <a:cs typeface="Arial" pitchFamily="34" charset="0"/>
              </a:rPr>
            </a:br>
            <a:endParaRPr lang="es-MX" sz="1600" dirty="0">
              <a:latin typeface="+mn-lt"/>
              <a:cs typeface="Arial" pitchFamily="34" charset="0"/>
            </a:endParaRPr>
          </a:p>
        </p:txBody>
      </p:sp>
      <p:sp>
        <p:nvSpPr>
          <p:cNvPr id="5" name="4 Abrir llave"/>
          <p:cNvSpPr/>
          <p:nvPr/>
        </p:nvSpPr>
        <p:spPr>
          <a:xfrm>
            <a:off x="827584" y="44624"/>
            <a:ext cx="1224136" cy="6669360"/>
          </a:xfrm>
          <a:prstGeom prst="leftBrace">
            <a:avLst/>
          </a:prstGeom>
          <a:noFill/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>
              <a:solidFill>
                <a:srgbClr val="00B0F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 rot="16200000">
            <a:off x="-1153506" y="3105835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rgbClr val="FFC000"/>
                </a:solidFill>
              </a:rPr>
              <a:t>Principios pedagógicos </a:t>
            </a:r>
          </a:p>
          <a:p>
            <a:pPr algn="ctr"/>
            <a:r>
              <a:rPr lang="es-MX" b="1" dirty="0" smtClean="0">
                <a:solidFill>
                  <a:srgbClr val="FFC000"/>
                </a:solidFill>
              </a:rPr>
              <a:t>PLAN DE ESTUDIOS 2011</a:t>
            </a:r>
            <a:endParaRPr lang="es-MX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61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 rot="16200000">
            <a:off x="-1153506" y="3105835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rgbClr val="FFC000"/>
                </a:solidFill>
              </a:rPr>
              <a:t>Principios pedagógicos </a:t>
            </a:r>
          </a:p>
          <a:p>
            <a:pPr algn="ctr"/>
            <a:r>
              <a:rPr lang="es-MX" b="1" dirty="0" smtClean="0">
                <a:solidFill>
                  <a:srgbClr val="FFC000"/>
                </a:solidFill>
              </a:rPr>
              <a:t>PLAN DE ESTUDIOS 2011</a:t>
            </a:r>
            <a:endParaRPr lang="es-MX" b="1" dirty="0">
              <a:solidFill>
                <a:srgbClr val="FFC000"/>
              </a:solidFill>
            </a:endParaRPr>
          </a:p>
        </p:txBody>
      </p:sp>
      <p:sp>
        <p:nvSpPr>
          <p:cNvPr id="5" name="4 Abrir llave"/>
          <p:cNvSpPr/>
          <p:nvPr/>
        </p:nvSpPr>
        <p:spPr>
          <a:xfrm>
            <a:off x="827584" y="44624"/>
            <a:ext cx="1224136" cy="6669360"/>
          </a:xfrm>
          <a:prstGeom prst="leftBrace">
            <a:avLst/>
          </a:prstGeom>
          <a:noFill/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>
              <a:solidFill>
                <a:srgbClr val="00B0F0"/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1583668" y="548680"/>
            <a:ext cx="7308812" cy="6336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es-MX" sz="1800" b="1" u="sng" dirty="0">
                <a:latin typeface="+mn-lt"/>
              </a:rPr>
              <a:t>1.10. Renovar el pacto entre el </a:t>
            </a:r>
            <a:r>
              <a:rPr lang="es-MX" sz="1800" b="1" u="sng" dirty="0" smtClean="0">
                <a:latin typeface="+mn-lt"/>
              </a:rPr>
              <a:t>estudiante, el </a:t>
            </a:r>
            <a:r>
              <a:rPr lang="es-MX" sz="1800" b="1" u="sng" dirty="0">
                <a:latin typeface="+mn-lt"/>
              </a:rPr>
              <a:t>docente, la familia y la </a:t>
            </a:r>
            <a:r>
              <a:rPr lang="es-MX" sz="1800" b="1" u="sng" dirty="0" smtClean="0">
                <a:latin typeface="+mn-lt"/>
              </a:rPr>
              <a:t>escuela</a:t>
            </a:r>
            <a:r>
              <a:rPr lang="es-MX" sz="1800" dirty="0" smtClean="0">
                <a:latin typeface="+mn-lt"/>
              </a:rPr>
              <a:t>: El </a:t>
            </a:r>
            <a:r>
              <a:rPr lang="es-MX" sz="1800" dirty="0">
                <a:latin typeface="+mn-lt"/>
              </a:rPr>
              <a:t>fin de promover normas que regulen la convivencia diaria, establezcan vínculos entre los derechos y las responsabilidades, y delimiten el ejercicio del poder y de la autoridad en la escuela con la participación de la </a:t>
            </a:r>
            <a:r>
              <a:rPr lang="es-MX" sz="1800" dirty="0" smtClean="0">
                <a:latin typeface="+mn-lt"/>
              </a:rPr>
              <a:t>familia. El acatamiento de </a:t>
            </a:r>
            <a:r>
              <a:rPr lang="es-MX" sz="1800" dirty="0">
                <a:latin typeface="+mn-lt"/>
              </a:rPr>
              <a:t>la norma sea una condición necesaria para el respeto y el cumplimiento de </a:t>
            </a:r>
            <a:r>
              <a:rPr lang="es-MX" sz="1800" dirty="0" smtClean="0">
                <a:latin typeface="+mn-lt"/>
              </a:rPr>
              <a:t>las responsabilidades </a:t>
            </a:r>
            <a:r>
              <a:rPr lang="es-MX" sz="1800" dirty="0">
                <a:latin typeface="+mn-lt"/>
              </a:rPr>
              <a:t>personales con la comunidad escolar y no como un acto </a:t>
            </a:r>
            <a:r>
              <a:rPr lang="es-MX" sz="1800" dirty="0" smtClean="0">
                <a:latin typeface="+mn-lt"/>
              </a:rPr>
              <a:t>impuesto autoritariamente.</a:t>
            </a:r>
            <a:endParaRPr lang="es-MX" sz="1800" dirty="0">
              <a:latin typeface="+mn-lt"/>
            </a:endParaRPr>
          </a:p>
          <a:p>
            <a:pPr lvl="0" algn="l"/>
            <a:r>
              <a:rPr lang="es-MX" sz="1800" b="1" u="sng" dirty="0">
                <a:latin typeface="+mn-lt"/>
              </a:rPr>
              <a:t>1.11. Reorientar el </a:t>
            </a:r>
            <a:r>
              <a:rPr lang="es-MX" sz="1800" b="1" u="sng" dirty="0" smtClean="0">
                <a:latin typeface="+mn-lt"/>
              </a:rPr>
              <a:t>liderazgo:</a:t>
            </a:r>
            <a:r>
              <a:rPr lang="es-MX" sz="1800" dirty="0" smtClean="0">
                <a:latin typeface="+mn-lt"/>
              </a:rPr>
              <a:t> </a:t>
            </a:r>
            <a:r>
              <a:rPr lang="es-MX" sz="1800" dirty="0">
                <a:latin typeface="+mn-lt"/>
              </a:rPr>
              <a:t>Se tiene que construir y expresar en prácticas concretas y ámbitos específicos, para ello se requiere mantener una relación de colegas que, además de contribuir a la administración eficaz de la organización, produzca cambios necesarios y útiles.</a:t>
            </a:r>
          </a:p>
          <a:p>
            <a:pPr lvl="0" algn="l"/>
            <a:r>
              <a:rPr lang="es-MX" sz="1800" dirty="0">
                <a:latin typeface="+mn-lt"/>
              </a:rPr>
              <a:t>La creatividad </a:t>
            </a:r>
            <a:r>
              <a:rPr lang="es-MX" sz="1800" dirty="0" smtClean="0">
                <a:latin typeface="+mn-lt"/>
              </a:rPr>
              <a:t>colectiva, la </a:t>
            </a:r>
            <a:r>
              <a:rPr lang="es-MX" sz="1800" dirty="0">
                <a:latin typeface="+mn-lt"/>
              </a:rPr>
              <a:t>visión de </a:t>
            </a:r>
            <a:r>
              <a:rPr lang="es-MX" sz="1800" dirty="0" smtClean="0">
                <a:latin typeface="+mn-lt"/>
              </a:rPr>
              <a:t>futuro, la </a:t>
            </a:r>
            <a:r>
              <a:rPr lang="es-MX" sz="1800" dirty="0">
                <a:latin typeface="+mn-lt"/>
              </a:rPr>
              <a:t>innovación para la </a:t>
            </a:r>
            <a:r>
              <a:rPr lang="es-MX" sz="1800" dirty="0" smtClean="0">
                <a:latin typeface="+mn-lt"/>
              </a:rPr>
              <a:t>transformación., el </a:t>
            </a:r>
            <a:r>
              <a:rPr lang="es-MX" sz="1800" dirty="0">
                <a:latin typeface="+mn-lt"/>
              </a:rPr>
              <a:t>fortalecimiento de la </a:t>
            </a:r>
            <a:r>
              <a:rPr lang="es-MX" sz="1800" dirty="0" smtClean="0">
                <a:latin typeface="+mn-lt"/>
              </a:rPr>
              <a:t>gestión, la </a:t>
            </a:r>
            <a:r>
              <a:rPr lang="es-MX" sz="1800" dirty="0">
                <a:latin typeface="+mn-lt"/>
              </a:rPr>
              <a:t>promoción del trabajo </a:t>
            </a:r>
            <a:r>
              <a:rPr lang="es-MX" sz="1800" dirty="0" smtClean="0">
                <a:latin typeface="+mn-lt"/>
              </a:rPr>
              <a:t>colaborativo, la </a:t>
            </a:r>
            <a:r>
              <a:rPr lang="es-MX" sz="1800" dirty="0">
                <a:latin typeface="+mn-lt"/>
              </a:rPr>
              <a:t>asesoría y la orientación.</a:t>
            </a:r>
          </a:p>
          <a:p>
            <a:pPr lvl="0" algn="l"/>
            <a:r>
              <a:rPr lang="es-MX" sz="1800" b="1" u="sng" dirty="0">
                <a:latin typeface="+mn-lt"/>
              </a:rPr>
              <a:t>1.12. La tutoría y la asesoría académica a la </a:t>
            </a:r>
            <a:r>
              <a:rPr lang="es-MX" sz="1800" b="1" u="sng" dirty="0" smtClean="0">
                <a:latin typeface="+mn-lt"/>
              </a:rPr>
              <a:t>escuela: </a:t>
            </a:r>
            <a:r>
              <a:rPr lang="es-MX" sz="1800" dirty="0">
                <a:latin typeface="+mn-lt"/>
              </a:rPr>
              <a:t>En el caso de los estudiantes se dirige a quienes presentan rezago educativo o, por el contrario, poseen aptitudes sobresalientes; si es para los maestros, se implementa para solventar situaciones de dominio específico de los programas de estudio.</a:t>
            </a:r>
          </a:p>
          <a:p>
            <a:pPr lvl="0" algn="l"/>
            <a:r>
              <a:rPr lang="es-MX" sz="1800" dirty="0">
                <a:latin typeface="+mn-lt"/>
              </a:rPr>
              <a:t>Tanto la tutoría como la asesoría suponen un acompañamiento cercano; esto es, concebir a la escuela como un espacio de aprendizaje y reconocer que el tutor y el asesor también aprenden</a:t>
            </a:r>
          </a:p>
          <a:p>
            <a:pPr lvl="0" algn="l"/>
            <a:endParaRPr lang="es-MX" sz="1600" dirty="0">
              <a:latin typeface="+mn-lt"/>
            </a:endParaRPr>
          </a:p>
          <a:p>
            <a:pPr algn="l"/>
            <a:endParaRPr lang="es-MX" sz="1600" dirty="0">
              <a:latin typeface="+mn-lt"/>
            </a:endParaRPr>
          </a:p>
          <a:p>
            <a:pPr lvl="0"/>
            <a:endParaRPr lang="es-MX" sz="1600" dirty="0" smtClean="0"/>
          </a:p>
        </p:txBody>
      </p:sp>
    </p:spTree>
    <p:extLst>
      <p:ext uri="{BB962C8B-B14F-4D97-AF65-F5344CB8AC3E}">
        <p14:creationId xmlns:p14="http://schemas.microsoft.com/office/powerpoint/2010/main" val="18775745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606</Words>
  <Application>Microsoft Office PowerPoint</Application>
  <PresentationFormat>Presentación en pantalla (4:3)</PresentationFormat>
  <Paragraphs>24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1.6 Usar materiales educativos para favorecer el aprendizaje:  una escuela en la actualidad debe favorecer que la comunidad educativa, emplee diversos materiales para el aprendizaje permanente: 1. Acervos para la biblioteca escolar y de aula 2. Uso de las TIC 3. materiales y recursos educativos informáticos (objetos de aprendizaje, planea de clase, reactivos y plataformas tecnológicas)  1.7 Evaluar para aprender: Proceso que permite obtener evidencias sobre los logros de los aprendizajes de los alumnos a lo largo de su formación Dar a conocer la información a padres de familia, autoridades educativas. Explicitar a los estudiantes formas en que pueden  superar sus dificultades. Tipos de evaluación:   -Evaluaciones diagnosticas se dividen en formativas y sumativas -Autoevaluación y la cohevaluación (entre los estudiantes). -Heteroevaluación dirigida y aplicada por el docente. Ejemplos de evidencias: rubricas, listas de cotejo, registro anecdótico, observación directa, producciones escritas y gráficas, proyectos colectivos, esquemas y mapas, portafolios, pruebas escritas u orales.  1.8 Favorecer la inclusión para atender a la diversidad: El docente debe promover entre los estudiantes el reconocimiento de la pluralidad social, lingüística, cultura.  1.9 incorporar temas de relevancia social: se derivan de los retos de una sociedad, requiere que todos sus integrantes actúen con responsabilidad ante el medio natural y social, la vida y la salud, la diversidad social, cultural y lingüística.  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Lucero</dc:creator>
  <cp:lastModifiedBy>Laura C</cp:lastModifiedBy>
  <cp:revision>6</cp:revision>
  <dcterms:created xsi:type="dcterms:W3CDTF">2015-02-09T15:13:16Z</dcterms:created>
  <dcterms:modified xsi:type="dcterms:W3CDTF">2015-02-11T05:03:35Z</dcterms:modified>
</cp:coreProperties>
</file>