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D3052301-B2DE-44C0-8AE2-287DDBBC22DC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D1C661DE-1216-4E59-9A71-860DA6EC99E1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215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2301-B2DE-44C0-8AE2-287DDBBC22DC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61DE-1216-4E59-9A71-860DA6EC99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4403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2301-B2DE-44C0-8AE2-287DDBBC22DC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61DE-1216-4E59-9A71-860DA6EC99E1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2371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2301-B2DE-44C0-8AE2-287DDBBC22DC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61DE-1216-4E59-9A71-860DA6EC99E1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146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2301-B2DE-44C0-8AE2-287DDBBC22DC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61DE-1216-4E59-9A71-860DA6EC99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72123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2301-B2DE-44C0-8AE2-287DDBBC22DC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61DE-1216-4E59-9A71-860DA6EC99E1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9159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2301-B2DE-44C0-8AE2-287DDBBC22DC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61DE-1216-4E59-9A71-860DA6EC99E1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741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2301-B2DE-44C0-8AE2-287DDBBC22DC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61DE-1216-4E59-9A71-860DA6EC99E1}" type="slidenum">
              <a:rPr lang="es-MX" smtClean="0"/>
              <a:t>‹Nº›</a:t>
            </a:fld>
            <a:endParaRPr lang="es-MX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613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2301-B2DE-44C0-8AE2-287DDBBC22DC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61DE-1216-4E59-9A71-860DA6EC99E1}" type="slidenum">
              <a:rPr lang="es-MX" smtClean="0"/>
              <a:t>‹Nº›</a:t>
            </a:fld>
            <a:endParaRPr lang="es-MX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480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2301-B2DE-44C0-8AE2-287DDBBC22DC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61DE-1216-4E59-9A71-860DA6EC99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8787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2301-B2DE-44C0-8AE2-287DDBBC22DC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61DE-1216-4E59-9A71-860DA6EC99E1}" type="slidenum">
              <a:rPr lang="es-MX" smtClean="0"/>
              <a:t>‹Nº›</a:t>
            </a:fld>
            <a:endParaRPr lang="es-MX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669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2301-B2DE-44C0-8AE2-287DDBBC22DC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61DE-1216-4E59-9A71-860DA6EC99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7748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2301-B2DE-44C0-8AE2-287DDBBC22DC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61DE-1216-4E59-9A71-860DA6EC99E1}" type="slidenum">
              <a:rPr lang="es-MX" smtClean="0"/>
              <a:t>‹Nº›</a:t>
            </a:fld>
            <a:endParaRPr lang="es-MX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80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2301-B2DE-44C0-8AE2-287DDBBC22DC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61DE-1216-4E59-9A71-860DA6EC99E1}" type="slidenum">
              <a:rPr lang="es-MX" smtClean="0"/>
              <a:t>‹Nº›</a:t>
            </a:fld>
            <a:endParaRPr lang="es-MX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4046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2301-B2DE-44C0-8AE2-287DDBBC22DC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61DE-1216-4E59-9A71-860DA6EC99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321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2301-B2DE-44C0-8AE2-287DDBBC22DC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61DE-1216-4E59-9A71-860DA6EC99E1}" type="slidenum">
              <a:rPr lang="es-MX" smtClean="0"/>
              <a:t>‹Nº›</a:t>
            </a:fld>
            <a:endParaRPr lang="es-MX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33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2301-B2DE-44C0-8AE2-287DDBBC22DC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61DE-1216-4E59-9A71-860DA6EC99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744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3052301-B2DE-44C0-8AE2-287DDBBC22DC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1C661DE-1216-4E59-9A71-860DA6EC99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5613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17567" y="1622738"/>
            <a:ext cx="5308866" cy="3412902"/>
          </a:xfrm>
        </p:spPr>
        <p:txBody>
          <a:bodyPr/>
          <a:lstStyle/>
          <a:p>
            <a:r>
              <a:rPr lang="es-MX" sz="2000" b="1" dirty="0">
                <a:latin typeface="Century Gothic" panose="020B0502020202020204" pitchFamily="34" charset="0"/>
              </a:rPr>
              <a:t>UNIDAD II Estructura pedagógica y educativa del Plan de estudios 2011 de educación básica. </a:t>
            </a:r>
            <a:r>
              <a:rPr lang="es-MX" sz="2000" b="1" dirty="0">
                <a:latin typeface="Century Gothic" panose="020B0502020202020204" pitchFamily="34" charset="0"/>
              </a:rPr>
              <a:t>Conocer y analizar los principios pedagógicos del Plan de estudios 2011 de educación básica./MAPA </a:t>
            </a:r>
            <a:r>
              <a:rPr lang="es-MX" sz="2000" b="1" dirty="0" smtClean="0">
                <a:latin typeface="Century Gothic" panose="020B0502020202020204" pitchFamily="34" charset="0"/>
              </a:rPr>
              <a:t>CONCEPTUAL</a:t>
            </a:r>
            <a:br>
              <a:rPr lang="es-MX" sz="2000" b="1" dirty="0" smtClean="0">
                <a:latin typeface="Century Gothic" panose="020B0502020202020204" pitchFamily="34" charset="0"/>
              </a:rPr>
            </a:br>
            <a:r>
              <a:rPr lang="es-MX" b="1" i="1" dirty="0"/>
              <a:t/>
            </a:r>
            <a:br>
              <a:rPr lang="es-MX" b="1" i="1" dirty="0"/>
            </a:br>
            <a:r>
              <a:rPr lang="es-MX" sz="1000" dirty="0">
                <a:latin typeface="Century Gothic" panose="020B0502020202020204" pitchFamily="34" charset="0"/>
              </a:rPr>
              <a:t>Revisión de los campos de formación para la educación básica: lenguaje y comunicación, pensamiento matemático, exploración y comprensión del mundo natural y social, desarrollo personal y para la convivencia. </a:t>
            </a:r>
            <a:r>
              <a:rPr lang="es-MX" sz="1000" dirty="0">
                <a:latin typeface="Century Gothic" panose="020B0502020202020204" pitchFamily="34" charset="0"/>
              </a:rPr>
              <a:t/>
            </a:r>
            <a:br>
              <a:rPr lang="es-MX" sz="1000" dirty="0">
                <a:latin typeface="Century Gothic" panose="020B0502020202020204" pitchFamily="34" charset="0"/>
              </a:rPr>
            </a:br>
            <a:r>
              <a:rPr lang="es-MX" sz="1000" dirty="0">
                <a:latin typeface="Century Gothic" panose="020B0502020202020204" pitchFamily="34" charset="0"/>
              </a:rPr>
              <a:t>Realizar un mapa conceptual sobre la relación entre los principios pedagógicos y los campos formativos</a:t>
            </a:r>
            <a:endParaRPr lang="es-MX" sz="1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761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2633" y="1057005"/>
            <a:ext cx="6798734" cy="1303867"/>
          </a:xfrm>
        </p:spPr>
        <p:txBody>
          <a:bodyPr/>
          <a:lstStyle/>
          <a:p>
            <a:r>
              <a:rPr lang="es-MX" b="1" dirty="0" smtClean="0">
                <a:latin typeface="Century Gothic" panose="020B0502020202020204" pitchFamily="34" charset="0"/>
              </a:rPr>
              <a:t>Introducción </a:t>
            </a:r>
            <a:endParaRPr lang="es-MX" b="1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000" dirty="0">
                <a:latin typeface="Century Gothic" panose="020B0502020202020204" pitchFamily="34" charset="0"/>
                <a:cs typeface="Aharoni" panose="02010803020104030203" pitchFamily="2" charset="-79"/>
              </a:rPr>
              <a:t>Los campos de formación para la Educación Básica organizan, regulan </a:t>
            </a:r>
            <a:r>
              <a:rPr lang="es-MX" sz="2000" dirty="0" smtClean="0">
                <a:latin typeface="Century Gothic" panose="020B0502020202020204" pitchFamily="34" charset="0"/>
                <a:cs typeface="Aharoni" panose="02010803020104030203" pitchFamily="2" charset="-79"/>
              </a:rPr>
              <a:t>y articulan los espacios </a:t>
            </a:r>
            <a:r>
              <a:rPr lang="es-MX" sz="2000" dirty="0">
                <a:latin typeface="Century Gothic" panose="020B0502020202020204" pitchFamily="34" charset="0"/>
                <a:cs typeface="Aharoni" panose="02010803020104030203" pitchFamily="2" charset="-79"/>
              </a:rPr>
              <a:t>curriculares; tienen un carácter interactivo entre sí, y son </a:t>
            </a:r>
            <a:r>
              <a:rPr lang="es-MX" sz="2000" dirty="0" smtClean="0">
                <a:latin typeface="Century Gothic" panose="020B0502020202020204" pitchFamily="34" charset="0"/>
                <a:cs typeface="Aharoni" panose="02010803020104030203" pitchFamily="2" charset="-79"/>
              </a:rPr>
              <a:t>congruentes con las </a:t>
            </a:r>
            <a:r>
              <a:rPr lang="es-MX" sz="2000" dirty="0">
                <a:latin typeface="Century Gothic" panose="020B0502020202020204" pitchFamily="34" charset="0"/>
                <a:cs typeface="Aharoni" panose="02010803020104030203" pitchFamily="2" charset="-79"/>
              </a:rPr>
              <a:t>competencias para la vida y los rasgos del perfil de </a:t>
            </a:r>
            <a:r>
              <a:rPr lang="es-MX" sz="2000" dirty="0" smtClean="0">
                <a:latin typeface="Century Gothic" panose="020B0502020202020204" pitchFamily="34" charset="0"/>
                <a:cs typeface="Aharoni" panose="02010803020104030203" pitchFamily="2" charset="-79"/>
              </a:rPr>
              <a:t>egreso, estos a su vez se relacionan con los principios pedagógicos y los campos formativos a medida en que para su cumplimiento tienen que ser tomados en cuenta dentro de la propuesta de actividades que se presenta a los alumnos.</a:t>
            </a:r>
            <a:endParaRPr lang="es-MX" sz="2000" dirty="0">
              <a:latin typeface="Century Gothic" panose="020B05020202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42966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0956" y="232757"/>
            <a:ext cx="6798734" cy="1303867"/>
          </a:xfrm>
        </p:spPr>
        <p:txBody>
          <a:bodyPr>
            <a:normAutofit/>
          </a:bodyPr>
          <a:lstStyle/>
          <a:p>
            <a:r>
              <a:rPr lang="es-MX" sz="2400" dirty="0" smtClean="0">
                <a:latin typeface="Century Gothic" panose="020B0502020202020204" pitchFamily="34" charset="0"/>
              </a:rPr>
              <a:t>Campos de formación de la educación básica </a:t>
            </a:r>
            <a:endParaRPr lang="es-MX" sz="2400" dirty="0">
              <a:latin typeface="Century Gothic" panose="020B0502020202020204" pitchFamily="34" charset="0"/>
            </a:endParaRPr>
          </a:p>
        </p:txBody>
      </p:sp>
      <p:cxnSp>
        <p:nvCxnSpPr>
          <p:cNvPr id="5" name="Conector recto 4"/>
          <p:cNvCxnSpPr/>
          <p:nvPr/>
        </p:nvCxnSpPr>
        <p:spPr>
          <a:xfrm>
            <a:off x="2197991" y="1275007"/>
            <a:ext cx="4695785" cy="127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6878750" y="1300766"/>
            <a:ext cx="0" cy="261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1545464" y="1562382"/>
            <a:ext cx="1429555" cy="4924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00" dirty="0" smtClean="0">
                <a:latin typeface="Century Gothic" panose="020B0502020202020204" pitchFamily="34" charset="0"/>
              </a:rPr>
              <a:t>Lenguaje y comunicación </a:t>
            </a:r>
            <a:endParaRPr lang="es-MX" sz="1300" dirty="0">
              <a:latin typeface="Century Gothic" panose="020B0502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958623" y="1562381"/>
            <a:ext cx="166567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Century Gothic" panose="020B0502020202020204" pitchFamily="34" charset="0"/>
              </a:rPr>
              <a:t>Pensamiento matemático </a:t>
            </a:r>
            <a:endParaRPr lang="es-MX" sz="1200" dirty="0">
              <a:latin typeface="Century Gothic" panose="020B0502020202020204" pitchFamily="34" charset="0"/>
            </a:endParaRPr>
          </a:p>
        </p:txBody>
      </p:sp>
      <p:cxnSp>
        <p:nvCxnSpPr>
          <p:cNvPr id="18" name="Conector recto 17"/>
          <p:cNvCxnSpPr/>
          <p:nvPr/>
        </p:nvCxnSpPr>
        <p:spPr>
          <a:xfrm>
            <a:off x="2187260" y="2088212"/>
            <a:ext cx="0" cy="261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>
            <a:off x="6893776" y="2088212"/>
            <a:ext cx="0" cy="261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/>
          <p:cNvSpPr txBox="1"/>
          <p:nvPr/>
        </p:nvSpPr>
        <p:spPr>
          <a:xfrm>
            <a:off x="2489527" y="2383215"/>
            <a:ext cx="4168522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Century Gothic" panose="020B0502020202020204" pitchFamily="34" charset="0"/>
              </a:rPr>
              <a:t>Relación con los principios pedagógicos </a:t>
            </a:r>
            <a:endParaRPr lang="es-MX" sz="1200" dirty="0">
              <a:latin typeface="Century Gothic" panose="020B0502020202020204" pitchFamily="34" charset="0"/>
            </a:endParaRPr>
          </a:p>
        </p:txBody>
      </p:sp>
      <p:cxnSp>
        <p:nvCxnSpPr>
          <p:cNvPr id="26" name="Conector recto 25"/>
          <p:cNvCxnSpPr/>
          <p:nvPr/>
        </p:nvCxnSpPr>
        <p:spPr>
          <a:xfrm>
            <a:off x="2187260" y="2383215"/>
            <a:ext cx="0" cy="4538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6893776" y="2383215"/>
            <a:ext cx="0" cy="4434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/>
          <p:cNvSpPr txBox="1"/>
          <p:nvPr/>
        </p:nvSpPr>
        <p:spPr>
          <a:xfrm>
            <a:off x="731950" y="2865274"/>
            <a:ext cx="3530957" cy="14927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00" dirty="0" smtClean="0">
                <a:latin typeface="Century Gothic" panose="020B0502020202020204" pitchFamily="34" charset="0"/>
              </a:rPr>
              <a:t>El campo de lenguaje ofrece el desarrollo de competencias comunicativas y su estudio formal </a:t>
            </a:r>
          </a:p>
          <a:p>
            <a:pPr algn="ctr"/>
            <a:r>
              <a:rPr lang="es-MX" sz="1300" dirty="0" smtClean="0">
                <a:latin typeface="Century Gothic" panose="020B0502020202020204" pitchFamily="34" charset="0"/>
              </a:rPr>
              <a:t>El uso del lenguaje inicia en preescolar y continua en primaria así como en secundaria dando oportunidades para que todos avancen </a:t>
            </a:r>
            <a:endParaRPr lang="es-MX" sz="1300" dirty="0">
              <a:latin typeface="Century Gothic" panose="020B0502020202020204" pitchFamily="34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5396248" y="2873253"/>
            <a:ext cx="2923503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Century Gothic" panose="020B0502020202020204" pitchFamily="34" charset="0"/>
              </a:rPr>
              <a:t>El mundo contemporáneo obliga a construir diversas visiones sobre la realidad y  proponer formas diferenciadas para la solución de problemas usando el razonamiento como herramienta fundamental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Century Gothic" panose="020B0502020202020204" pitchFamily="34" charset="0"/>
              </a:rPr>
              <a:t>El uso del pensamiento matemático considera el conocimiento y el uso del lenguaje matemático así como de la interpretación de información y los procesos para resolver diferentes problemáticas </a:t>
            </a:r>
          </a:p>
          <a:p>
            <a:pPr algn="ctr"/>
            <a:r>
              <a:rPr lang="es-MX" sz="1200" dirty="0" smtClean="0">
                <a:latin typeface="Century Gothic" panose="020B0502020202020204" pitchFamily="34" charset="0"/>
              </a:rPr>
              <a:t> </a:t>
            </a:r>
            <a:endParaRPr lang="es-MX" sz="1200" dirty="0">
              <a:latin typeface="Century Gothic" panose="020B0502020202020204" pitchFamily="34" charset="0"/>
            </a:endParaRPr>
          </a:p>
        </p:txBody>
      </p:sp>
      <p:cxnSp>
        <p:nvCxnSpPr>
          <p:cNvPr id="40" name="Conector recto 39"/>
          <p:cNvCxnSpPr/>
          <p:nvPr/>
        </p:nvCxnSpPr>
        <p:spPr>
          <a:xfrm>
            <a:off x="2202286" y="1275008"/>
            <a:ext cx="0" cy="261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40"/>
          <p:cNvSpPr txBox="1"/>
          <p:nvPr/>
        </p:nvSpPr>
        <p:spPr>
          <a:xfrm>
            <a:off x="731950" y="2826637"/>
            <a:ext cx="3530957" cy="1892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Century Gothic" panose="020B0502020202020204" pitchFamily="34" charset="0"/>
              </a:rPr>
              <a:t>El campo de lenguaje ofrece el desarrollo de competencias comunicativas y su estudio formal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Century Gothic" panose="020B0502020202020204" pitchFamily="34" charset="0"/>
              </a:rPr>
              <a:t>El uso del lenguaje inicia en preescolar y continua en primaria así como en secundaria dando oportunidades para que todos avancen en el uso del lenguaje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3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086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060956" y="23275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MX" sz="2400" dirty="0" smtClean="0">
                <a:latin typeface="Century Gothic" panose="020B0502020202020204" pitchFamily="34" charset="0"/>
              </a:rPr>
              <a:t>Campos de formación de la educación básica </a:t>
            </a:r>
            <a:endParaRPr lang="es-MX" sz="24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249251" y="1489253"/>
            <a:ext cx="208637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Century Gothic" panose="020B0502020202020204" pitchFamily="34" charset="0"/>
              </a:rPr>
              <a:t>Exploración y conocimiento del mundo natural y social </a:t>
            </a:r>
            <a:endParaRPr lang="es-MX" sz="1200" dirty="0"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060940" y="1512939"/>
            <a:ext cx="166567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Century Gothic" panose="020B0502020202020204" pitchFamily="34" charset="0"/>
              </a:rPr>
              <a:t>Desarrollo personal y para la convivencia </a:t>
            </a:r>
            <a:endParaRPr lang="es-MX" sz="1200" dirty="0">
              <a:latin typeface="Century Gothic" panose="020B0502020202020204" pitchFamily="34" charset="0"/>
            </a:endParaRPr>
          </a:p>
        </p:txBody>
      </p:sp>
      <p:cxnSp>
        <p:nvCxnSpPr>
          <p:cNvPr id="17" name="Conector recto 16"/>
          <p:cNvCxnSpPr/>
          <p:nvPr/>
        </p:nvCxnSpPr>
        <p:spPr>
          <a:xfrm>
            <a:off x="2197991" y="1275007"/>
            <a:ext cx="4695785" cy="127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6878750" y="1300766"/>
            <a:ext cx="0" cy="261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2187260" y="2135584"/>
            <a:ext cx="0" cy="214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>
            <a:stCxn id="9" idx="2"/>
          </p:cNvCxnSpPr>
          <p:nvPr/>
        </p:nvCxnSpPr>
        <p:spPr>
          <a:xfrm>
            <a:off x="6893776" y="2159270"/>
            <a:ext cx="0" cy="190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/>
          <p:cNvSpPr txBox="1"/>
          <p:nvPr/>
        </p:nvSpPr>
        <p:spPr>
          <a:xfrm>
            <a:off x="2489527" y="2383215"/>
            <a:ext cx="4168522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Century Gothic" panose="020B0502020202020204" pitchFamily="34" charset="0"/>
              </a:rPr>
              <a:t>Relación con los principios pedagógicos </a:t>
            </a:r>
            <a:endParaRPr lang="es-MX" sz="1200" dirty="0">
              <a:latin typeface="Century Gothic" panose="020B0502020202020204" pitchFamily="34" charset="0"/>
            </a:endParaRPr>
          </a:p>
        </p:txBody>
      </p:sp>
      <p:cxnSp>
        <p:nvCxnSpPr>
          <p:cNvPr id="22" name="Conector recto 21"/>
          <p:cNvCxnSpPr/>
          <p:nvPr/>
        </p:nvCxnSpPr>
        <p:spPr>
          <a:xfrm>
            <a:off x="2187260" y="2383215"/>
            <a:ext cx="0" cy="4538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6893776" y="2383215"/>
            <a:ext cx="0" cy="4434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2202286" y="1275008"/>
            <a:ext cx="0" cy="261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/>
          <p:cNvSpPr txBox="1"/>
          <p:nvPr/>
        </p:nvSpPr>
        <p:spPr>
          <a:xfrm>
            <a:off x="5267460" y="2718705"/>
            <a:ext cx="3374264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Century Gothic" panose="020B0502020202020204" pitchFamily="34" charset="0"/>
              </a:rPr>
              <a:t>A</a:t>
            </a:r>
            <a:r>
              <a:rPr lang="es-MX" sz="1200" dirty="0" smtClean="0">
                <a:latin typeface="Century Gothic" panose="020B0502020202020204" pitchFamily="34" charset="0"/>
              </a:rPr>
              <a:t>prendan a actuar con juicio crítico a favor de la democracia, la libertad, la paz, el respeto a las personas, a la legalidad y a los derechos humanos.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Century Gothic" panose="020B0502020202020204" pitchFamily="34" charset="0"/>
              </a:rPr>
              <a:t>Implica manejar armónicamente las relaciones personales y afectivas para desarrollar la identidad personal y, desde ésta, construir identidad y conciencia </a:t>
            </a:r>
            <a:r>
              <a:rPr lang="es-MX" sz="1200" smtClean="0">
                <a:latin typeface="Century Gothic" panose="020B0502020202020204" pitchFamily="34" charset="0"/>
              </a:rPr>
              <a:t>social.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smtClean="0">
                <a:latin typeface="Century Gothic" panose="020B0502020202020204" pitchFamily="34" charset="0"/>
              </a:rPr>
              <a:t>Las condiciones para establecer relaciones interpersonales armónicas y constructivas serán, en todo caso, la autoestima, la autorregulación y la autonomía, migrando de una visión heterónoma a la autonomía en la toma de decisiones del conocimiento y cuidado del cuerpo que hacen otros, al cuidado del cuerpo por uno mismo</a:t>
            </a:r>
            <a:endParaRPr lang="es-MX" sz="1200" dirty="0">
              <a:latin typeface="Century Gothic" panose="020B0502020202020204" pitchFamily="34" charset="0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731949" y="2710726"/>
            <a:ext cx="4368085" cy="36933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Century Gothic" panose="020B0502020202020204" pitchFamily="34" charset="0"/>
              </a:rPr>
              <a:t>Se centra en el pensamiento reflexivo, se  busca poner en práctica la observación, elaboración de preguntas, resolución de problemas, elaboración de explicaciones e inferencias en base a las mismas experiencias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Century Gothic" panose="020B0502020202020204" pitchFamily="34" charset="0"/>
              </a:rPr>
              <a:t>Orienta al reconocimiento de la diversidad social y cultural que caracterizan a nuestro país y al mundo, como elementos que fortalecen la identidad personal en el contexto de una sociedad global donde el ser nacional es una prioridad.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Century Gothic" panose="020B0502020202020204" pitchFamily="34" charset="0"/>
              </a:rPr>
              <a:t>adiciona la perspectiva de explorar y entender el entorno mediante el acercamiento sistemático y gradual a los procesos sociales y fenómenos naturales, en espacios curriculares especializados conforme se avanza en los grados escolares, sin menoscabo de la visión multidimensional del currículo.</a:t>
            </a:r>
          </a:p>
        </p:txBody>
      </p:sp>
    </p:spTree>
    <p:extLst>
      <p:ext uri="{BB962C8B-B14F-4D97-AF65-F5344CB8AC3E}">
        <p14:creationId xmlns:p14="http://schemas.microsoft.com/office/powerpoint/2010/main" val="11698191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ánico">
  <a:themeElements>
    <a:clrScheme name="Orgánico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ánico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ánic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62</TotalTime>
  <Words>516</Words>
  <Application>Microsoft Office PowerPoint</Application>
  <PresentationFormat>Carta (216 x 279 mm)</PresentationFormat>
  <Paragraphs>24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Aharoni</vt:lpstr>
      <vt:lpstr>Arial</vt:lpstr>
      <vt:lpstr>Century Gothic</vt:lpstr>
      <vt:lpstr>Garamond</vt:lpstr>
      <vt:lpstr>Orgánico</vt:lpstr>
      <vt:lpstr>UNIDAD II Estructura pedagógica y educativa del Plan de estudios 2011 de educación básica. Conocer y analizar los principios pedagógicos del Plan de estudios 2011 de educación básica./MAPA CONCEPTUAL  Revisión de los campos de formación para la educación básica: lenguaje y comunicación, pensamiento matemático, exploración y comprensión del mundo natural y social, desarrollo personal y para la convivencia.  Realizar un mapa conceptual sobre la relación entre los principios pedagógicos y los campos formativos</vt:lpstr>
      <vt:lpstr>Introducción </vt:lpstr>
      <vt:lpstr>Campos de formación de la educación básica 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II Estructura pedagógica y educativa del Plan de estudios 2011 de educación básica. Conocer y analizar los principios pedagógicos del Plan de estudios 2011 de educación básica./MAPA CONCEPTUAL  Revisión de los campos de formación para la educación básica: lenguaje y comunicación, pensamiento matemático, exploración y comprensión del mundo natural y social, desarrollo personal y para la convivencia.  Realizar un mapa conceptual sobre la relación entre los principios pedagógicos y los campos formativos</dc:title>
  <dc:creator>Acer</dc:creator>
  <cp:lastModifiedBy>Acer</cp:lastModifiedBy>
  <cp:revision>6</cp:revision>
  <dcterms:created xsi:type="dcterms:W3CDTF">2015-02-21T04:51:53Z</dcterms:created>
  <dcterms:modified xsi:type="dcterms:W3CDTF">2015-02-21T05:54:43Z</dcterms:modified>
</cp:coreProperties>
</file>