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6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BBD9-5EFF-4077-8CA5-26945AFAACB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AA71-F533-460B-AA42-6AF362E503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58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BBD9-5EFF-4077-8CA5-26945AFAACB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AA71-F533-460B-AA42-6AF362E503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30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BBD9-5EFF-4077-8CA5-26945AFAACB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AA71-F533-460B-AA42-6AF362E503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160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BBD9-5EFF-4077-8CA5-26945AFAACB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AA71-F533-460B-AA42-6AF362E503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12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BBD9-5EFF-4077-8CA5-26945AFAACB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AA71-F533-460B-AA42-6AF362E503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933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BBD9-5EFF-4077-8CA5-26945AFAACB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AA71-F533-460B-AA42-6AF362E503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48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BBD9-5EFF-4077-8CA5-26945AFAACB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AA71-F533-460B-AA42-6AF362E503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202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BBD9-5EFF-4077-8CA5-26945AFAACB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AA71-F533-460B-AA42-6AF362E503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BBD9-5EFF-4077-8CA5-26945AFAACB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AA71-F533-460B-AA42-6AF362E503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67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BBD9-5EFF-4077-8CA5-26945AFAACB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AA71-F533-460B-AA42-6AF362E503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171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BBD9-5EFF-4077-8CA5-26945AFAACB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6AA71-F533-460B-AA42-6AF362E503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342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ABBD9-5EFF-4077-8CA5-26945AFAACB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6AA71-F533-460B-AA42-6AF362E503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354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839241" y="313151"/>
            <a:ext cx="7578247" cy="590931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Escuela  Normal  de  Educación  Preescolar del Estado</a:t>
            </a:r>
          </a:p>
          <a:p>
            <a:pPr algn="ctr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Nombre de la alumna: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Dámaris Chávez Castellanos</a:t>
            </a:r>
          </a:p>
          <a:p>
            <a:pPr algn="ctr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Campos de </a:t>
            </a:r>
            <a:r>
              <a:rPr lang="es-MX" sz="2400" b="1" i="1" smtClean="0">
                <a:latin typeface="Arial" panose="020B0604020202020204" pitchFamily="34" charset="0"/>
                <a:cs typeface="Arial" panose="020B0604020202020204" pitchFamily="34" charset="0"/>
              </a:rPr>
              <a:t>formación del Plan </a:t>
            </a:r>
            <a:r>
              <a:rPr lang="es-MX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Estudios de Educación Básica 2011</a:t>
            </a:r>
          </a:p>
          <a:p>
            <a:pPr algn="ctr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Grado: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4to		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Sección: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“C”</a:t>
            </a:r>
          </a:p>
          <a:p>
            <a:pPr algn="ctr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18/Febrero/2015           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Saltillo, Coahuila</a:t>
            </a:r>
          </a:p>
          <a:p>
            <a:pPr algn="ctr"/>
            <a:endParaRPr lang="es-MX" dirty="0"/>
          </a:p>
        </p:txBody>
      </p:sp>
      <p:pic>
        <p:nvPicPr>
          <p:cNvPr id="13" name="Imagen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408" y="1267230"/>
            <a:ext cx="2113915" cy="1567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585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65754" y="1976963"/>
            <a:ext cx="6225435" cy="255454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s-MX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s-MX" sz="1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base a los principios pedagógicos del Plan de Estudios 2011 de Educación Básica, se realizó un mapa conceptual para destacar cada uno de ellos y poder conocer en que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consisten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, esto con la finalidad de poder hacer una relación de su cercanía con los campos de formación que se muestran a continuación: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48385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201451" y="462393"/>
            <a:ext cx="5073041" cy="601249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Principios pedagógicos del Plan de Estudios 2011 de Educación Básica 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494486" y="1478071"/>
            <a:ext cx="8486969" cy="3544866"/>
          </a:xfrm>
          <a:prstGeom prst="round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b="1" dirty="0" smtClean="0"/>
          </a:p>
          <a:p>
            <a:pPr algn="ctr"/>
            <a:endParaRPr lang="es-MX" b="1" dirty="0"/>
          </a:p>
          <a:p>
            <a:pPr algn="ctr"/>
            <a:endParaRPr lang="es-MX" b="1" dirty="0" smtClean="0"/>
          </a:p>
          <a:p>
            <a:pPr algn="ctr"/>
            <a:endParaRPr lang="es-MX" b="1" dirty="0"/>
          </a:p>
          <a:p>
            <a:pPr algn="ctr"/>
            <a:endParaRPr lang="es-MX" b="1" dirty="0" smtClean="0"/>
          </a:p>
          <a:p>
            <a:pPr algn="ctr"/>
            <a:endParaRPr lang="es-MX" b="1" dirty="0" smtClean="0"/>
          </a:p>
          <a:p>
            <a:pPr algn="ctr"/>
            <a:endParaRPr lang="es-MX" b="1" dirty="0"/>
          </a:p>
          <a:p>
            <a:pPr algn="ctr"/>
            <a:endParaRPr lang="es-MX" b="1" dirty="0" smtClean="0"/>
          </a:p>
          <a:p>
            <a:pPr algn="ctr"/>
            <a:endParaRPr lang="es-MX" b="1" dirty="0"/>
          </a:p>
          <a:p>
            <a:pPr algn="ctr"/>
            <a:r>
              <a:rPr lang="es-MX" b="1" dirty="0" smtClean="0"/>
              <a:t>1°Centrar </a:t>
            </a:r>
            <a:r>
              <a:rPr lang="es-MX" b="1" dirty="0"/>
              <a:t>la atención en los estudiantes y en sus procesos de aprendizaje</a:t>
            </a:r>
            <a:r>
              <a:rPr lang="es-MX" b="1" dirty="0" smtClean="0"/>
              <a:t>.</a:t>
            </a:r>
          </a:p>
          <a:p>
            <a:pPr algn="ctr"/>
            <a:r>
              <a:rPr lang="es-MX" b="1" dirty="0" smtClean="0"/>
              <a:t>2° Planificar para potenciar el aprendizaje.</a:t>
            </a:r>
          </a:p>
          <a:p>
            <a:pPr algn="ctr"/>
            <a:r>
              <a:rPr lang="es-MX" b="1" dirty="0" smtClean="0"/>
              <a:t>3° Evaluar para aprender.</a:t>
            </a:r>
          </a:p>
          <a:p>
            <a:pPr algn="ctr"/>
            <a:r>
              <a:rPr lang="es-MX" b="1" dirty="0" smtClean="0"/>
              <a:t>4° Generar ambientes de aprendizaje.</a:t>
            </a:r>
          </a:p>
          <a:p>
            <a:pPr algn="ctr"/>
            <a:r>
              <a:rPr lang="es-MX" b="1" dirty="0" smtClean="0"/>
              <a:t>5° Trabajar en colaboración para construir el aprendizaje.</a:t>
            </a:r>
          </a:p>
          <a:p>
            <a:pPr algn="ctr"/>
            <a:r>
              <a:rPr lang="es-MX" b="1" dirty="0" smtClean="0"/>
              <a:t>6° Desarrollo de competencias</a:t>
            </a:r>
          </a:p>
          <a:p>
            <a:r>
              <a:rPr lang="es-MX" b="1" dirty="0" smtClean="0"/>
              <a:t>7° Usar materiales educativos</a:t>
            </a:r>
            <a:r>
              <a:rPr lang="es-MX" dirty="0"/>
              <a:t> </a:t>
            </a:r>
            <a:r>
              <a:rPr lang="es-MX" b="1" dirty="0" smtClean="0"/>
              <a:t>para favorecer el aprendizaje</a:t>
            </a:r>
          </a:p>
          <a:p>
            <a:r>
              <a:rPr lang="es-MX" b="1" dirty="0" smtClean="0"/>
              <a:t>8°Favorecer la inclusión para atender a la diversidad</a:t>
            </a:r>
          </a:p>
          <a:p>
            <a:r>
              <a:rPr lang="es-MX" b="1" dirty="0" smtClean="0"/>
              <a:t>9° Incorporar temas de relevancia social</a:t>
            </a:r>
          </a:p>
          <a:p>
            <a:pPr algn="ctr"/>
            <a:r>
              <a:rPr lang="es-MX" b="1" dirty="0" smtClean="0"/>
              <a:t>10° Renovar el pacto entre el estudiante,</a:t>
            </a:r>
            <a:r>
              <a:rPr lang="es-MX" dirty="0"/>
              <a:t> </a:t>
            </a:r>
            <a:r>
              <a:rPr lang="es-MX" b="1" dirty="0" smtClean="0"/>
              <a:t>el docente, la familia y la escuela</a:t>
            </a:r>
          </a:p>
          <a:p>
            <a:pPr algn="ctr"/>
            <a:r>
              <a:rPr lang="es-MX" b="1" dirty="0" smtClean="0"/>
              <a:t>11° Reorientar el liderazgo</a:t>
            </a:r>
          </a:p>
          <a:p>
            <a:pPr algn="ctr"/>
            <a:r>
              <a:rPr lang="es-MX" b="1" dirty="0" smtClean="0"/>
              <a:t>12° La tutoría y la asesoría académica a la escuela</a:t>
            </a:r>
            <a:endParaRPr lang="es-MX" dirty="0" smtClean="0"/>
          </a:p>
          <a:p>
            <a:pPr algn="ctr"/>
            <a:endParaRPr lang="es-MX" dirty="0" smtClean="0"/>
          </a:p>
          <a:p>
            <a:pPr algn="ctr"/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pPr algn="ctr"/>
            <a:endParaRPr lang="es-MX" dirty="0" smtClean="0"/>
          </a:p>
          <a:p>
            <a:pPr algn="ctr"/>
            <a:endParaRPr lang="es-MX" dirty="0" smtClean="0"/>
          </a:p>
          <a:p>
            <a:pPr algn="ctr"/>
            <a:endParaRPr lang="es-MX" dirty="0" smtClean="0"/>
          </a:p>
          <a:p>
            <a:pPr algn="ctr"/>
            <a:endParaRPr lang="es-MX" dirty="0"/>
          </a:p>
        </p:txBody>
      </p:sp>
      <p:cxnSp>
        <p:nvCxnSpPr>
          <p:cNvPr id="19" name="Conector recto 18"/>
          <p:cNvCxnSpPr>
            <a:endCxn id="5" idx="0"/>
          </p:cNvCxnSpPr>
          <p:nvPr/>
        </p:nvCxnSpPr>
        <p:spPr>
          <a:xfrm>
            <a:off x="4737971" y="1063642"/>
            <a:ext cx="0" cy="4144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2841062" y="5437366"/>
            <a:ext cx="3296692" cy="826718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/>
              <a:t>Campo de formación: Lenguaje y comunicación</a:t>
            </a:r>
            <a:endParaRPr lang="es-MX" b="1" dirty="0" smtClean="0"/>
          </a:p>
        </p:txBody>
      </p:sp>
      <p:cxnSp>
        <p:nvCxnSpPr>
          <p:cNvPr id="22" name="Conector recto 21"/>
          <p:cNvCxnSpPr/>
          <p:nvPr/>
        </p:nvCxnSpPr>
        <p:spPr>
          <a:xfrm>
            <a:off x="4737970" y="5022937"/>
            <a:ext cx="0" cy="4144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4737970" y="6264084"/>
            <a:ext cx="0" cy="4144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676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/>
          <p:cNvCxnSpPr/>
          <p:nvPr/>
        </p:nvCxnSpPr>
        <p:spPr>
          <a:xfrm>
            <a:off x="4424821" y="0"/>
            <a:ext cx="0" cy="4144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989556" y="453077"/>
            <a:ext cx="7590773" cy="1713926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b="1" dirty="0" smtClean="0"/>
              <a:t>Desarrollo </a:t>
            </a:r>
            <a:r>
              <a:rPr lang="es-MX" b="1" dirty="0"/>
              <a:t>de </a:t>
            </a:r>
            <a:r>
              <a:rPr lang="es-MX" b="1" dirty="0" smtClean="0"/>
              <a:t>competencias comunicativas </a:t>
            </a:r>
            <a:r>
              <a:rPr lang="es-MX" b="1" dirty="0"/>
              <a:t>a partir del uso y estudio formal del lenguaje</a:t>
            </a:r>
            <a:r>
              <a:rPr lang="es-MX" b="1" dirty="0" smtClean="0"/>
              <a:t>. Favorece el desarrollo de competencias comunicativas que parten del uso del lenguaje y su estudio formal, sólo así</a:t>
            </a:r>
          </a:p>
          <a:p>
            <a:r>
              <a:rPr lang="es-MX" b="1" dirty="0" smtClean="0"/>
              <a:t>los estudiantes acceden a formas de pensamiento que les permiten construir conocimientos complejos.</a:t>
            </a:r>
            <a:endParaRPr lang="es-MX" b="1" dirty="0" smtClean="0"/>
          </a:p>
        </p:txBody>
      </p:sp>
      <p:cxnSp>
        <p:nvCxnSpPr>
          <p:cNvPr id="22" name="Conector recto 21"/>
          <p:cNvCxnSpPr/>
          <p:nvPr/>
        </p:nvCxnSpPr>
        <p:spPr>
          <a:xfrm>
            <a:off x="4424821" y="2167003"/>
            <a:ext cx="0" cy="4144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4427953" y="3408150"/>
            <a:ext cx="0" cy="4144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2776475" y="2581432"/>
            <a:ext cx="3296692" cy="826718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Campo de formación: Pensamiento matemático</a:t>
            </a:r>
            <a:endParaRPr lang="es-MX" b="1" dirty="0" smtClean="0"/>
          </a:p>
        </p:txBody>
      </p:sp>
      <p:sp>
        <p:nvSpPr>
          <p:cNvPr id="9" name="Rectángulo 8"/>
          <p:cNvSpPr/>
          <p:nvPr/>
        </p:nvSpPr>
        <p:spPr>
          <a:xfrm>
            <a:off x="989556" y="3822579"/>
            <a:ext cx="7590773" cy="2002024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b="1" dirty="0" smtClean="0"/>
              <a:t>Articula y organiza el tránsito de la aritmética y la geometría y de la interpretación de información y procesos de medición, al lenguaje algebraico; del razonamiento intuitivo al deductivo, y de la búsqueda de información a los recursos que se utilizan para presentarla.</a:t>
            </a:r>
          </a:p>
          <a:p>
            <a:r>
              <a:rPr lang="es-MX" b="1" dirty="0"/>
              <a:t>S</a:t>
            </a:r>
            <a:r>
              <a:rPr lang="es-MX" b="1" dirty="0" smtClean="0"/>
              <a:t>e plantea con base en la solución de problemas, en la formulación de argumentos para explicar sus resultados y en el diseño de estrategias y sus procesos para la toma de decisiones.</a:t>
            </a:r>
            <a:endParaRPr lang="es-MX" b="1" dirty="0" smtClean="0"/>
          </a:p>
        </p:txBody>
      </p:sp>
      <p:cxnSp>
        <p:nvCxnSpPr>
          <p:cNvPr id="10" name="Conector recto 9"/>
          <p:cNvCxnSpPr/>
          <p:nvPr/>
        </p:nvCxnSpPr>
        <p:spPr>
          <a:xfrm>
            <a:off x="4408122" y="5824603"/>
            <a:ext cx="16699" cy="103339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740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ector recto 18"/>
          <p:cNvCxnSpPr/>
          <p:nvPr/>
        </p:nvCxnSpPr>
        <p:spPr>
          <a:xfrm>
            <a:off x="4424821" y="0"/>
            <a:ext cx="0" cy="4144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4408121" y="1242217"/>
            <a:ext cx="0" cy="4144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4456138" y="3635759"/>
            <a:ext cx="0" cy="4144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>
          <a:xfrm>
            <a:off x="2157548" y="415499"/>
            <a:ext cx="4501147" cy="826718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Campo de formación: Exploración</a:t>
            </a:r>
          </a:p>
          <a:p>
            <a:pPr algn="ctr"/>
            <a:r>
              <a:rPr lang="es-MX" b="1" dirty="0" smtClean="0"/>
              <a:t>y comprensión del mundo natural y social</a:t>
            </a:r>
            <a:endParaRPr lang="es-MX" b="1" dirty="0" smtClean="0"/>
          </a:p>
        </p:txBody>
      </p:sp>
      <p:sp>
        <p:nvSpPr>
          <p:cNvPr id="9" name="Rectángulo 8"/>
          <p:cNvSpPr/>
          <p:nvPr/>
        </p:nvSpPr>
        <p:spPr>
          <a:xfrm>
            <a:off x="901873" y="1633735"/>
            <a:ext cx="7590773" cy="2002024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b="1" dirty="0"/>
              <a:t>S</a:t>
            </a:r>
            <a:r>
              <a:rPr lang="es-MX" b="1" dirty="0" smtClean="0"/>
              <a:t>u estudio se orienta al reconocimiento de la diversidad social y cultural que caracterizan a nuestro país y al mundo, como elementos que fortalecen la identidad personal en el contexto de una sociedad global donde el ser nacional es una prioridad.</a:t>
            </a:r>
          </a:p>
          <a:p>
            <a:r>
              <a:rPr lang="es-MX" b="1" dirty="0" smtClean="0"/>
              <a:t>Asimismo, adiciona la perspectiva de explorar y entender el entorno mediante el acercamiento sistemático y gradual a los procesos sociales y fenómenos naturales</a:t>
            </a:r>
            <a:endParaRPr lang="es-MX" b="1" dirty="0" smtClean="0"/>
          </a:p>
        </p:txBody>
      </p:sp>
      <p:cxnSp>
        <p:nvCxnSpPr>
          <p:cNvPr id="10" name="Conector recto 9"/>
          <p:cNvCxnSpPr/>
          <p:nvPr/>
        </p:nvCxnSpPr>
        <p:spPr>
          <a:xfrm>
            <a:off x="8764698" y="3704467"/>
            <a:ext cx="16699" cy="103339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1506253" y="4027277"/>
            <a:ext cx="6382011" cy="519671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Campo de formación: Desarrollo personal y para la convivencia</a:t>
            </a:r>
          </a:p>
        </p:txBody>
      </p:sp>
      <p:cxnSp>
        <p:nvCxnSpPr>
          <p:cNvPr id="12" name="Conector recto 11"/>
          <p:cNvCxnSpPr/>
          <p:nvPr/>
        </p:nvCxnSpPr>
        <p:spPr>
          <a:xfrm>
            <a:off x="4492676" y="4546948"/>
            <a:ext cx="0" cy="4144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901873" y="4921658"/>
            <a:ext cx="7590773" cy="1717137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b="1" dirty="0" smtClean="0"/>
              <a:t>Asume la necesidad de reconocer que cada generación tiene derecho a construir su propia plataforma de valores, y el sistema educativo la obligación de proporcionar las habilidades sociales y el marco de reflexiones que contengan los principios esenciales de una comunidad diversa, libre, democrática y justa.</a:t>
            </a:r>
            <a:endParaRPr lang="es-MX" b="1" dirty="0" smtClean="0"/>
          </a:p>
        </p:txBody>
      </p:sp>
    </p:spTree>
    <p:extLst>
      <p:ext uri="{BB962C8B-B14F-4D97-AF65-F5344CB8AC3E}">
        <p14:creationId xmlns:p14="http://schemas.microsoft.com/office/powerpoint/2010/main" val="2330088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65754" y="1976963"/>
            <a:ext cx="6225435" cy="283154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CONCLUSIÓN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s-MX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endParaRPr lang="es-MX" sz="1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Ya conociendo en qué consistían los primeros campos de formación del Plan de estudios de Educación Básica 2011, pude notar que cada uno de ellos se relacionan con los principios pedagógicos, y esto es notorio, ya que en mi opinión ambos aspectos deben de ir ligados para que el alumno pueda recibir los mejores aprendizajes de parte del docente.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2106179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525</Words>
  <Application>Microsoft Office PowerPoint</Application>
  <PresentationFormat>Presentación en pantalla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Compaq</dc:creator>
  <cp:lastModifiedBy>Compaq</cp:lastModifiedBy>
  <cp:revision>5</cp:revision>
  <dcterms:created xsi:type="dcterms:W3CDTF">2015-02-19T04:56:35Z</dcterms:created>
  <dcterms:modified xsi:type="dcterms:W3CDTF">2015-02-19T05:29:45Z</dcterms:modified>
</cp:coreProperties>
</file>