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9" r:id="rId2"/>
    <p:sldId id="260" r:id="rId3"/>
    <p:sldId id="256" r:id="rId4"/>
    <p:sldId id="261" r:id="rId5"/>
  </p:sldIdLst>
  <p:sldSz cx="10801350" cy="7200900"/>
  <p:notesSz cx="6858000" cy="9144000"/>
  <p:embeddedFontLst>
    <p:embeddedFont>
      <p:font typeface="KG Primary Penmanship" panose="02000506000000020003" pitchFamily="2" charset="0"/>
      <p:regular r:id="rId6"/>
    </p:embeddedFont>
    <p:embeddedFont>
      <p:font typeface="Calibri" panose="020F0502020204030204" pitchFamily="34" charset="0"/>
      <p:regular r:id="rId7"/>
      <p:bold r:id="rId8"/>
      <p:italic r:id="rId9"/>
      <p:boldItalic r:id="rId10"/>
    </p:embeddedFont>
  </p:embeddedFontLst>
  <p:defaultTextStyle>
    <a:defPPr>
      <a:defRPr lang="es-MX"/>
    </a:defPPr>
    <a:lvl1pPr marL="0" algn="l" defTabSz="1028700" rtl="0" eaLnBrk="1" latinLnBrk="0" hangingPunct="1">
      <a:defRPr sz="2000" kern="1200">
        <a:solidFill>
          <a:schemeClr val="tx1"/>
        </a:solidFill>
        <a:latin typeface="+mn-lt"/>
        <a:ea typeface="+mn-ea"/>
        <a:cs typeface="+mn-cs"/>
      </a:defRPr>
    </a:lvl1pPr>
    <a:lvl2pPr marL="514350" algn="l" defTabSz="1028700" rtl="0" eaLnBrk="1" latinLnBrk="0" hangingPunct="1">
      <a:defRPr sz="2000" kern="1200">
        <a:solidFill>
          <a:schemeClr val="tx1"/>
        </a:solidFill>
        <a:latin typeface="+mn-lt"/>
        <a:ea typeface="+mn-ea"/>
        <a:cs typeface="+mn-cs"/>
      </a:defRPr>
    </a:lvl2pPr>
    <a:lvl3pPr marL="1028700" algn="l" defTabSz="1028700" rtl="0" eaLnBrk="1" latinLnBrk="0" hangingPunct="1">
      <a:defRPr sz="2000" kern="1200">
        <a:solidFill>
          <a:schemeClr val="tx1"/>
        </a:solidFill>
        <a:latin typeface="+mn-lt"/>
        <a:ea typeface="+mn-ea"/>
        <a:cs typeface="+mn-cs"/>
      </a:defRPr>
    </a:lvl3pPr>
    <a:lvl4pPr marL="1543050" algn="l" defTabSz="1028700" rtl="0" eaLnBrk="1" latinLnBrk="0" hangingPunct="1">
      <a:defRPr sz="2000" kern="1200">
        <a:solidFill>
          <a:schemeClr val="tx1"/>
        </a:solidFill>
        <a:latin typeface="+mn-lt"/>
        <a:ea typeface="+mn-ea"/>
        <a:cs typeface="+mn-cs"/>
      </a:defRPr>
    </a:lvl4pPr>
    <a:lvl5pPr marL="2057400" algn="l" defTabSz="1028700" rtl="0" eaLnBrk="1" latinLnBrk="0" hangingPunct="1">
      <a:defRPr sz="2000" kern="1200">
        <a:solidFill>
          <a:schemeClr val="tx1"/>
        </a:solidFill>
        <a:latin typeface="+mn-lt"/>
        <a:ea typeface="+mn-ea"/>
        <a:cs typeface="+mn-cs"/>
      </a:defRPr>
    </a:lvl5pPr>
    <a:lvl6pPr marL="2571750" algn="l" defTabSz="1028700" rtl="0" eaLnBrk="1" latinLnBrk="0" hangingPunct="1">
      <a:defRPr sz="2000" kern="1200">
        <a:solidFill>
          <a:schemeClr val="tx1"/>
        </a:solidFill>
        <a:latin typeface="+mn-lt"/>
        <a:ea typeface="+mn-ea"/>
        <a:cs typeface="+mn-cs"/>
      </a:defRPr>
    </a:lvl6pPr>
    <a:lvl7pPr marL="3086100" algn="l" defTabSz="1028700" rtl="0" eaLnBrk="1" latinLnBrk="0" hangingPunct="1">
      <a:defRPr sz="2000" kern="1200">
        <a:solidFill>
          <a:schemeClr val="tx1"/>
        </a:solidFill>
        <a:latin typeface="+mn-lt"/>
        <a:ea typeface="+mn-ea"/>
        <a:cs typeface="+mn-cs"/>
      </a:defRPr>
    </a:lvl7pPr>
    <a:lvl8pPr marL="3600450" algn="l" defTabSz="1028700" rtl="0" eaLnBrk="1" latinLnBrk="0" hangingPunct="1">
      <a:defRPr sz="2000" kern="1200">
        <a:solidFill>
          <a:schemeClr val="tx1"/>
        </a:solidFill>
        <a:latin typeface="+mn-lt"/>
        <a:ea typeface="+mn-ea"/>
        <a:cs typeface="+mn-cs"/>
      </a:defRPr>
    </a:lvl8pPr>
    <a:lvl9pPr marL="4114800" algn="l" defTabSz="102870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00" y="-114"/>
      </p:cViewPr>
      <p:guideLst>
        <p:guide orient="horz" pos="2268"/>
        <p:guide pos="340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font" Target="fonts/font4.fntdata"/><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10101" y="2236947"/>
            <a:ext cx="9181148" cy="1543526"/>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620203" y="4080510"/>
            <a:ext cx="7560945" cy="1840230"/>
          </a:xfrm>
        </p:spPr>
        <p:txBody>
          <a:bodyPr/>
          <a:lstStyle>
            <a:lvl1pPr marL="0" indent="0" algn="ctr">
              <a:buNone/>
              <a:defRPr>
                <a:solidFill>
                  <a:schemeClr val="tx1">
                    <a:tint val="75000"/>
                  </a:schemeClr>
                </a:solidFill>
              </a:defRPr>
            </a:lvl1pPr>
            <a:lvl2pPr marL="514350" indent="0" algn="ctr">
              <a:buNone/>
              <a:defRPr>
                <a:solidFill>
                  <a:schemeClr val="tx1">
                    <a:tint val="75000"/>
                  </a:schemeClr>
                </a:solidFill>
              </a:defRPr>
            </a:lvl2pPr>
            <a:lvl3pPr marL="1028700" indent="0" algn="ctr">
              <a:buNone/>
              <a:defRPr>
                <a:solidFill>
                  <a:schemeClr val="tx1">
                    <a:tint val="75000"/>
                  </a:schemeClr>
                </a:solidFill>
              </a:defRPr>
            </a:lvl3pPr>
            <a:lvl4pPr marL="1543050" indent="0" algn="ctr">
              <a:buNone/>
              <a:defRPr>
                <a:solidFill>
                  <a:schemeClr val="tx1">
                    <a:tint val="75000"/>
                  </a:schemeClr>
                </a:solidFill>
              </a:defRPr>
            </a:lvl4pPr>
            <a:lvl5pPr marL="2057400" indent="0" algn="ctr">
              <a:buNone/>
              <a:defRPr>
                <a:solidFill>
                  <a:schemeClr val="tx1">
                    <a:tint val="75000"/>
                  </a:schemeClr>
                </a:solidFill>
              </a:defRPr>
            </a:lvl5pPr>
            <a:lvl6pPr marL="2571750" indent="0" algn="ctr">
              <a:buNone/>
              <a:defRPr>
                <a:solidFill>
                  <a:schemeClr val="tx1">
                    <a:tint val="75000"/>
                  </a:schemeClr>
                </a:solidFill>
              </a:defRPr>
            </a:lvl6pPr>
            <a:lvl7pPr marL="3086100" indent="0" algn="ctr">
              <a:buNone/>
              <a:defRPr>
                <a:solidFill>
                  <a:schemeClr val="tx1">
                    <a:tint val="75000"/>
                  </a:schemeClr>
                </a:solidFill>
              </a:defRPr>
            </a:lvl7pPr>
            <a:lvl8pPr marL="3600450" indent="0" algn="ctr">
              <a:buNone/>
              <a:defRPr>
                <a:solidFill>
                  <a:schemeClr val="tx1">
                    <a:tint val="75000"/>
                  </a:schemeClr>
                </a:solidFill>
              </a:defRPr>
            </a:lvl8pPr>
            <a:lvl9pPr marL="41148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E426BAC4-8D85-4CCB-92B8-1E0F588B0768}" type="datetimeFigureOut">
              <a:rPr lang="es-MX" smtClean="0"/>
              <a:t>18/02/2015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46F5DA6-504A-4EB3-BCB4-72D793FFD0EB}" type="slidenum">
              <a:rPr lang="es-MX" smtClean="0"/>
              <a:t>‹Nº›</a:t>
            </a:fld>
            <a:endParaRPr lang="es-MX"/>
          </a:p>
        </p:txBody>
      </p:sp>
    </p:spTree>
    <p:extLst>
      <p:ext uri="{BB962C8B-B14F-4D97-AF65-F5344CB8AC3E}">
        <p14:creationId xmlns:p14="http://schemas.microsoft.com/office/powerpoint/2010/main" val="488513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426BAC4-8D85-4CCB-92B8-1E0F588B0768}" type="datetimeFigureOut">
              <a:rPr lang="es-MX" smtClean="0"/>
              <a:t>18/02/2015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46F5DA6-504A-4EB3-BCB4-72D793FFD0EB}" type="slidenum">
              <a:rPr lang="es-MX" smtClean="0"/>
              <a:t>‹Nº›</a:t>
            </a:fld>
            <a:endParaRPr lang="es-MX"/>
          </a:p>
        </p:txBody>
      </p:sp>
    </p:spTree>
    <p:extLst>
      <p:ext uri="{BB962C8B-B14F-4D97-AF65-F5344CB8AC3E}">
        <p14:creationId xmlns:p14="http://schemas.microsoft.com/office/powerpoint/2010/main" val="2490929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830979" y="288371"/>
            <a:ext cx="2430304" cy="6144101"/>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540067" y="288371"/>
            <a:ext cx="7110889" cy="614410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426BAC4-8D85-4CCB-92B8-1E0F588B0768}" type="datetimeFigureOut">
              <a:rPr lang="es-MX" smtClean="0"/>
              <a:t>18/02/2015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46F5DA6-504A-4EB3-BCB4-72D793FFD0EB}" type="slidenum">
              <a:rPr lang="es-MX" smtClean="0"/>
              <a:t>‹Nº›</a:t>
            </a:fld>
            <a:endParaRPr lang="es-MX"/>
          </a:p>
        </p:txBody>
      </p:sp>
    </p:spTree>
    <p:extLst>
      <p:ext uri="{BB962C8B-B14F-4D97-AF65-F5344CB8AC3E}">
        <p14:creationId xmlns:p14="http://schemas.microsoft.com/office/powerpoint/2010/main" val="1307491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426BAC4-8D85-4CCB-92B8-1E0F588B0768}" type="datetimeFigureOut">
              <a:rPr lang="es-MX" smtClean="0"/>
              <a:t>18/02/2015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46F5DA6-504A-4EB3-BCB4-72D793FFD0EB}" type="slidenum">
              <a:rPr lang="es-MX" smtClean="0"/>
              <a:t>‹Nº›</a:t>
            </a:fld>
            <a:endParaRPr lang="es-MX"/>
          </a:p>
        </p:txBody>
      </p:sp>
    </p:spTree>
    <p:extLst>
      <p:ext uri="{BB962C8B-B14F-4D97-AF65-F5344CB8AC3E}">
        <p14:creationId xmlns:p14="http://schemas.microsoft.com/office/powerpoint/2010/main" val="4128790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853232" y="4627245"/>
            <a:ext cx="9181148" cy="1430179"/>
          </a:xfrm>
        </p:spPr>
        <p:txBody>
          <a:bodyPr anchor="t"/>
          <a:lstStyle>
            <a:lvl1pPr algn="l">
              <a:defRPr sz="45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853232" y="3052049"/>
            <a:ext cx="9181148" cy="1575196"/>
          </a:xfrm>
        </p:spPr>
        <p:txBody>
          <a:bodyPr anchor="b"/>
          <a:lstStyle>
            <a:lvl1pPr marL="0" indent="0">
              <a:buNone/>
              <a:defRPr sz="2300">
                <a:solidFill>
                  <a:schemeClr val="tx1">
                    <a:tint val="75000"/>
                  </a:schemeClr>
                </a:solidFill>
              </a:defRPr>
            </a:lvl1pPr>
            <a:lvl2pPr marL="514350" indent="0">
              <a:buNone/>
              <a:defRPr sz="2000">
                <a:solidFill>
                  <a:schemeClr val="tx1">
                    <a:tint val="75000"/>
                  </a:schemeClr>
                </a:solidFill>
              </a:defRPr>
            </a:lvl2pPr>
            <a:lvl3pPr marL="1028700" indent="0">
              <a:buNone/>
              <a:defRPr sz="1800">
                <a:solidFill>
                  <a:schemeClr val="tx1">
                    <a:tint val="75000"/>
                  </a:schemeClr>
                </a:solidFill>
              </a:defRPr>
            </a:lvl3pPr>
            <a:lvl4pPr marL="1543050" indent="0">
              <a:buNone/>
              <a:defRPr sz="1600">
                <a:solidFill>
                  <a:schemeClr val="tx1">
                    <a:tint val="75000"/>
                  </a:schemeClr>
                </a:solidFill>
              </a:defRPr>
            </a:lvl4pPr>
            <a:lvl5pPr marL="2057400" indent="0">
              <a:buNone/>
              <a:defRPr sz="1600">
                <a:solidFill>
                  <a:schemeClr val="tx1">
                    <a:tint val="75000"/>
                  </a:schemeClr>
                </a:solidFill>
              </a:defRPr>
            </a:lvl5pPr>
            <a:lvl6pPr marL="2571750" indent="0">
              <a:buNone/>
              <a:defRPr sz="1600">
                <a:solidFill>
                  <a:schemeClr val="tx1">
                    <a:tint val="75000"/>
                  </a:schemeClr>
                </a:solidFill>
              </a:defRPr>
            </a:lvl6pPr>
            <a:lvl7pPr marL="3086100" indent="0">
              <a:buNone/>
              <a:defRPr sz="1600">
                <a:solidFill>
                  <a:schemeClr val="tx1">
                    <a:tint val="75000"/>
                  </a:schemeClr>
                </a:solidFill>
              </a:defRPr>
            </a:lvl7pPr>
            <a:lvl8pPr marL="3600450" indent="0">
              <a:buNone/>
              <a:defRPr sz="1600">
                <a:solidFill>
                  <a:schemeClr val="tx1">
                    <a:tint val="75000"/>
                  </a:schemeClr>
                </a:solidFill>
              </a:defRPr>
            </a:lvl8pPr>
            <a:lvl9pPr marL="4114800" indent="0">
              <a:buNone/>
              <a:defRPr sz="16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426BAC4-8D85-4CCB-92B8-1E0F588B0768}" type="datetimeFigureOut">
              <a:rPr lang="es-MX" smtClean="0"/>
              <a:t>18/02/2015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E46F5DA6-504A-4EB3-BCB4-72D793FFD0EB}" type="slidenum">
              <a:rPr lang="es-MX" smtClean="0"/>
              <a:t>‹Nº›</a:t>
            </a:fld>
            <a:endParaRPr lang="es-MX"/>
          </a:p>
        </p:txBody>
      </p:sp>
    </p:spTree>
    <p:extLst>
      <p:ext uri="{BB962C8B-B14F-4D97-AF65-F5344CB8AC3E}">
        <p14:creationId xmlns:p14="http://schemas.microsoft.com/office/powerpoint/2010/main" val="681066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540068" y="1680211"/>
            <a:ext cx="4770596" cy="475226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490686" y="1680211"/>
            <a:ext cx="4770596" cy="4752261"/>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E426BAC4-8D85-4CCB-92B8-1E0F588B0768}" type="datetimeFigureOut">
              <a:rPr lang="es-MX" smtClean="0"/>
              <a:t>18/02/2015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46F5DA6-504A-4EB3-BCB4-72D793FFD0EB}" type="slidenum">
              <a:rPr lang="es-MX" smtClean="0"/>
              <a:t>‹Nº›</a:t>
            </a:fld>
            <a:endParaRPr lang="es-MX"/>
          </a:p>
        </p:txBody>
      </p:sp>
    </p:spTree>
    <p:extLst>
      <p:ext uri="{BB962C8B-B14F-4D97-AF65-F5344CB8AC3E}">
        <p14:creationId xmlns:p14="http://schemas.microsoft.com/office/powerpoint/2010/main" val="21459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40068" y="1611869"/>
            <a:ext cx="4772472" cy="671750"/>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540068" y="2283619"/>
            <a:ext cx="4772472" cy="4148852"/>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486936" y="1611869"/>
            <a:ext cx="4774347" cy="671750"/>
          </a:xfrm>
        </p:spPr>
        <p:txBody>
          <a:bodyPr anchor="b"/>
          <a:lstStyle>
            <a:lvl1pPr marL="0" indent="0">
              <a:buNone/>
              <a:defRPr sz="2700" b="1"/>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5486936" y="2283619"/>
            <a:ext cx="4774347" cy="4148852"/>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E426BAC4-8D85-4CCB-92B8-1E0F588B0768}" type="datetimeFigureOut">
              <a:rPr lang="es-MX" smtClean="0"/>
              <a:t>18/02/2015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E46F5DA6-504A-4EB3-BCB4-72D793FFD0EB}" type="slidenum">
              <a:rPr lang="es-MX" smtClean="0"/>
              <a:t>‹Nº›</a:t>
            </a:fld>
            <a:endParaRPr lang="es-MX"/>
          </a:p>
        </p:txBody>
      </p:sp>
    </p:spTree>
    <p:extLst>
      <p:ext uri="{BB962C8B-B14F-4D97-AF65-F5344CB8AC3E}">
        <p14:creationId xmlns:p14="http://schemas.microsoft.com/office/powerpoint/2010/main" val="4168666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E426BAC4-8D85-4CCB-92B8-1E0F588B0768}" type="datetimeFigureOut">
              <a:rPr lang="es-MX" smtClean="0"/>
              <a:t>18/02/2015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E46F5DA6-504A-4EB3-BCB4-72D793FFD0EB}" type="slidenum">
              <a:rPr lang="es-MX" smtClean="0"/>
              <a:t>‹Nº›</a:t>
            </a:fld>
            <a:endParaRPr lang="es-MX"/>
          </a:p>
        </p:txBody>
      </p:sp>
    </p:spTree>
    <p:extLst>
      <p:ext uri="{BB962C8B-B14F-4D97-AF65-F5344CB8AC3E}">
        <p14:creationId xmlns:p14="http://schemas.microsoft.com/office/powerpoint/2010/main" val="784330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426BAC4-8D85-4CCB-92B8-1E0F588B0768}" type="datetimeFigureOut">
              <a:rPr lang="es-MX" smtClean="0"/>
              <a:t>18/02/2015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E46F5DA6-504A-4EB3-BCB4-72D793FFD0EB}" type="slidenum">
              <a:rPr lang="es-MX" smtClean="0"/>
              <a:t>‹Nº›</a:t>
            </a:fld>
            <a:endParaRPr lang="es-MX"/>
          </a:p>
        </p:txBody>
      </p:sp>
    </p:spTree>
    <p:extLst>
      <p:ext uri="{BB962C8B-B14F-4D97-AF65-F5344CB8AC3E}">
        <p14:creationId xmlns:p14="http://schemas.microsoft.com/office/powerpoint/2010/main" val="979726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0068" y="286702"/>
            <a:ext cx="3553570" cy="1220153"/>
          </a:xfrm>
        </p:spPr>
        <p:txBody>
          <a:bodyPr anchor="b"/>
          <a:lstStyle>
            <a:lvl1pPr algn="l">
              <a:defRPr sz="23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4223028" y="286703"/>
            <a:ext cx="6038255" cy="6145769"/>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540068" y="1506856"/>
            <a:ext cx="3553570" cy="4925616"/>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426BAC4-8D85-4CCB-92B8-1E0F588B0768}" type="datetimeFigureOut">
              <a:rPr lang="es-MX" smtClean="0"/>
              <a:t>18/02/2015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46F5DA6-504A-4EB3-BCB4-72D793FFD0EB}" type="slidenum">
              <a:rPr lang="es-MX" smtClean="0"/>
              <a:t>‹Nº›</a:t>
            </a:fld>
            <a:endParaRPr lang="es-MX"/>
          </a:p>
        </p:txBody>
      </p:sp>
    </p:spTree>
    <p:extLst>
      <p:ext uri="{BB962C8B-B14F-4D97-AF65-F5344CB8AC3E}">
        <p14:creationId xmlns:p14="http://schemas.microsoft.com/office/powerpoint/2010/main" val="1970329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17140" y="5040630"/>
            <a:ext cx="6480810" cy="595075"/>
          </a:xfrm>
        </p:spPr>
        <p:txBody>
          <a:bodyPr anchor="b"/>
          <a:lstStyle>
            <a:lvl1pPr algn="l">
              <a:defRPr sz="23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2117140" y="643414"/>
            <a:ext cx="6480810" cy="4320540"/>
          </a:xfrm>
        </p:spPr>
        <p:txBody>
          <a:bodyPr/>
          <a:lstStyle>
            <a:lvl1pPr marL="0" indent="0">
              <a:buNone/>
              <a:defRPr sz="3600"/>
            </a:lvl1pPr>
            <a:lvl2pPr marL="514350" indent="0">
              <a:buNone/>
              <a:defRPr sz="3200"/>
            </a:lvl2pPr>
            <a:lvl3pPr marL="1028700" indent="0">
              <a:buNone/>
              <a:defRPr sz="2700"/>
            </a:lvl3pPr>
            <a:lvl4pPr marL="1543050" indent="0">
              <a:buNone/>
              <a:defRPr sz="2300"/>
            </a:lvl4pPr>
            <a:lvl5pPr marL="2057400" indent="0">
              <a:buNone/>
              <a:defRPr sz="2300"/>
            </a:lvl5pPr>
            <a:lvl6pPr marL="2571750" indent="0">
              <a:buNone/>
              <a:defRPr sz="2300"/>
            </a:lvl6pPr>
            <a:lvl7pPr marL="3086100" indent="0">
              <a:buNone/>
              <a:defRPr sz="2300"/>
            </a:lvl7pPr>
            <a:lvl8pPr marL="3600450" indent="0">
              <a:buNone/>
              <a:defRPr sz="2300"/>
            </a:lvl8pPr>
            <a:lvl9pPr marL="4114800" indent="0">
              <a:buNone/>
              <a:defRPr sz="2300"/>
            </a:lvl9pPr>
          </a:lstStyle>
          <a:p>
            <a:endParaRPr lang="es-MX"/>
          </a:p>
        </p:txBody>
      </p:sp>
      <p:sp>
        <p:nvSpPr>
          <p:cNvPr id="4" name="3 Marcador de texto"/>
          <p:cNvSpPr>
            <a:spLocks noGrp="1"/>
          </p:cNvSpPr>
          <p:nvPr>
            <p:ph type="body" sz="half" idx="2"/>
          </p:nvPr>
        </p:nvSpPr>
        <p:spPr>
          <a:xfrm>
            <a:off x="2117140" y="5635705"/>
            <a:ext cx="6480810" cy="845105"/>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426BAC4-8D85-4CCB-92B8-1E0F588B0768}" type="datetimeFigureOut">
              <a:rPr lang="es-MX" smtClean="0"/>
              <a:t>18/02/2015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E46F5DA6-504A-4EB3-BCB4-72D793FFD0EB}" type="slidenum">
              <a:rPr lang="es-MX" smtClean="0"/>
              <a:t>‹Nº›</a:t>
            </a:fld>
            <a:endParaRPr lang="es-MX"/>
          </a:p>
        </p:txBody>
      </p:sp>
    </p:spTree>
    <p:extLst>
      <p:ext uri="{BB962C8B-B14F-4D97-AF65-F5344CB8AC3E}">
        <p14:creationId xmlns:p14="http://schemas.microsoft.com/office/powerpoint/2010/main" val="847397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540068" y="288370"/>
            <a:ext cx="9721215" cy="1200150"/>
          </a:xfrm>
          <a:prstGeom prst="rect">
            <a:avLst/>
          </a:prstGeom>
        </p:spPr>
        <p:txBody>
          <a:bodyPr vert="horz" lIns="102870" tIns="51435" rIns="102870" bIns="51435"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40068" y="1680211"/>
            <a:ext cx="9721215" cy="4752261"/>
          </a:xfrm>
          <a:prstGeom prst="rect">
            <a:avLst/>
          </a:prstGeom>
        </p:spPr>
        <p:txBody>
          <a:bodyPr vert="horz" lIns="102870" tIns="51435" rIns="102870" bIns="51435"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540068" y="6674168"/>
            <a:ext cx="2520315" cy="383381"/>
          </a:xfrm>
          <a:prstGeom prst="rect">
            <a:avLst/>
          </a:prstGeom>
        </p:spPr>
        <p:txBody>
          <a:bodyPr vert="horz" lIns="102870" tIns="51435" rIns="102870" bIns="51435" rtlCol="0" anchor="ctr"/>
          <a:lstStyle>
            <a:lvl1pPr algn="l">
              <a:defRPr sz="1400">
                <a:solidFill>
                  <a:schemeClr val="tx1">
                    <a:tint val="75000"/>
                  </a:schemeClr>
                </a:solidFill>
              </a:defRPr>
            </a:lvl1pPr>
          </a:lstStyle>
          <a:p>
            <a:fld id="{E426BAC4-8D85-4CCB-92B8-1E0F588B0768}" type="datetimeFigureOut">
              <a:rPr lang="es-MX" smtClean="0"/>
              <a:t>18/02/2015</a:t>
            </a:fld>
            <a:endParaRPr lang="es-MX"/>
          </a:p>
        </p:txBody>
      </p:sp>
      <p:sp>
        <p:nvSpPr>
          <p:cNvPr id="5" name="4 Marcador de pie de página"/>
          <p:cNvSpPr>
            <a:spLocks noGrp="1"/>
          </p:cNvSpPr>
          <p:nvPr>
            <p:ph type="ftr" sz="quarter" idx="3"/>
          </p:nvPr>
        </p:nvSpPr>
        <p:spPr>
          <a:xfrm>
            <a:off x="3690461" y="6674168"/>
            <a:ext cx="3420428" cy="383381"/>
          </a:xfrm>
          <a:prstGeom prst="rect">
            <a:avLst/>
          </a:prstGeom>
        </p:spPr>
        <p:txBody>
          <a:bodyPr vert="horz" lIns="102870" tIns="51435" rIns="102870" bIns="51435" rtlCol="0" anchor="ctr"/>
          <a:lstStyle>
            <a:lvl1pPr algn="ctr">
              <a:defRPr sz="14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7740968" y="6674168"/>
            <a:ext cx="2520315" cy="383381"/>
          </a:xfrm>
          <a:prstGeom prst="rect">
            <a:avLst/>
          </a:prstGeom>
        </p:spPr>
        <p:txBody>
          <a:bodyPr vert="horz" lIns="102870" tIns="51435" rIns="102870" bIns="51435" rtlCol="0" anchor="ctr"/>
          <a:lstStyle>
            <a:lvl1pPr algn="r">
              <a:defRPr sz="1400">
                <a:solidFill>
                  <a:schemeClr val="tx1">
                    <a:tint val="75000"/>
                  </a:schemeClr>
                </a:solidFill>
              </a:defRPr>
            </a:lvl1pPr>
          </a:lstStyle>
          <a:p>
            <a:fld id="{E46F5DA6-504A-4EB3-BCB4-72D793FFD0EB}" type="slidenum">
              <a:rPr lang="es-MX" smtClean="0"/>
              <a:t>‹Nº›</a:t>
            </a:fld>
            <a:endParaRPr lang="es-MX"/>
          </a:p>
        </p:txBody>
      </p:sp>
    </p:spTree>
    <p:extLst>
      <p:ext uri="{BB962C8B-B14F-4D97-AF65-F5344CB8AC3E}">
        <p14:creationId xmlns:p14="http://schemas.microsoft.com/office/powerpoint/2010/main" val="2487675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28700" rtl="0" eaLnBrk="1" latinLnBrk="0" hangingPunct="1">
        <a:spcBef>
          <a:spcPct val="0"/>
        </a:spcBef>
        <a:buNone/>
        <a:defRPr sz="5000" kern="1200">
          <a:solidFill>
            <a:schemeClr val="tx1"/>
          </a:solidFill>
          <a:latin typeface="+mj-lt"/>
          <a:ea typeface="+mj-ea"/>
          <a:cs typeface="+mj-cs"/>
        </a:defRPr>
      </a:lvl1pPr>
    </p:titleStyle>
    <p:bodyStyle>
      <a:lvl1pPr marL="385763" indent="-385763" algn="l" defTabSz="1028700"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1pPr>
      <a:lvl2pPr marL="835819" indent="-321469" algn="l" defTabSz="10287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2pPr>
      <a:lvl3pPr marL="1285875" indent="-257175" algn="l" defTabSz="10287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00225" indent="-257175" algn="l" defTabSz="1028700"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14575" indent="-257175" algn="l" defTabSz="1028700"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p:bodyStyle>
    <p:otherStyle>
      <a:defPPr>
        <a:defRPr lang="es-MX"/>
      </a:defPPr>
      <a:lvl1pPr marL="0" algn="l" defTabSz="1028700" rtl="0" eaLnBrk="1" latinLnBrk="0" hangingPunct="1">
        <a:defRPr sz="2000" kern="1200">
          <a:solidFill>
            <a:schemeClr val="tx1"/>
          </a:solidFill>
          <a:latin typeface="+mn-lt"/>
          <a:ea typeface="+mn-ea"/>
          <a:cs typeface="+mn-cs"/>
        </a:defRPr>
      </a:lvl1pPr>
      <a:lvl2pPr marL="514350" algn="l" defTabSz="1028700" rtl="0" eaLnBrk="1" latinLnBrk="0" hangingPunct="1">
        <a:defRPr sz="2000" kern="1200">
          <a:solidFill>
            <a:schemeClr val="tx1"/>
          </a:solidFill>
          <a:latin typeface="+mn-lt"/>
          <a:ea typeface="+mn-ea"/>
          <a:cs typeface="+mn-cs"/>
        </a:defRPr>
      </a:lvl2pPr>
      <a:lvl3pPr marL="1028700" algn="l" defTabSz="1028700" rtl="0" eaLnBrk="1" latinLnBrk="0" hangingPunct="1">
        <a:defRPr sz="2000" kern="1200">
          <a:solidFill>
            <a:schemeClr val="tx1"/>
          </a:solidFill>
          <a:latin typeface="+mn-lt"/>
          <a:ea typeface="+mn-ea"/>
          <a:cs typeface="+mn-cs"/>
        </a:defRPr>
      </a:lvl3pPr>
      <a:lvl4pPr marL="1543050" algn="l" defTabSz="1028700" rtl="0" eaLnBrk="1" latinLnBrk="0" hangingPunct="1">
        <a:defRPr sz="2000" kern="1200">
          <a:solidFill>
            <a:schemeClr val="tx1"/>
          </a:solidFill>
          <a:latin typeface="+mn-lt"/>
          <a:ea typeface="+mn-ea"/>
          <a:cs typeface="+mn-cs"/>
        </a:defRPr>
      </a:lvl4pPr>
      <a:lvl5pPr marL="2057400" algn="l" defTabSz="1028700" rtl="0" eaLnBrk="1" latinLnBrk="0" hangingPunct="1">
        <a:defRPr sz="2000" kern="1200">
          <a:solidFill>
            <a:schemeClr val="tx1"/>
          </a:solidFill>
          <a:latin typeface="+mn-lt"/>
          <a:ea typeface="+mn-ea"/>
          <a:cs typeface="+mn-cs"/>
        </a:defRPr>
      </a:lvl5pPr>
      <a:lvl6pPr marL="2571750" algn="l" defTabSz="1028700" rtl="0" eaLnBrk="1" latinLnBrk="0" hangingPunct="1">
        <a:defRPr sz="2000" kern="1200">
          <a:solidFill>
            <a:schemeClr val="tx1"/>
          </a:solidFill>
          <a:latin typeface="+mn-lt"/>
          <a:ea typeface="+mn-ea"/>
          <a:cs typeface="+mn-cs"/>
        </a:defRPr>
      </a:lvl6pPr>
      <a:lvl7pPr marL="3086100" algn="l" defTabSz="1028700" rtl="0" eaLnBrk="1" latinLnBrk="0" hangingPunct="1">
        <a:defRPr sz="2000" kern="1200">
          <a:solidFill>
            <a:schemeClr val="tx1"/>
          </a:solidFill>
          <a:latin typeface="+mn-lt"/>
          <a:ea typeface="+mn-ea"/>
          <a:cs typeface="+mn-cs"/>
        </a:defRPr>
      </a:lvl7pPr>
      <a:lvl8pPr marL="3600450" algn="l" defTabSz="1028700" rtl="0" eaLnBrk="1" latinLnBrk="0" hangingPunct="1">
        <a:defRPr sz="2000" kern="1200">
          <a:solidFill>
            <a:schemeClr val="tx1"/>
          </a:solidFill>
          <a:latin typeface="+mn-lt"/>
          <a:ea typeface="+mn-ea"/>
          <a:cs typeface="+mn-cs"/>
        </a:defRPr>
      </a:lvl8pPr>
      <a:lvl9pPr marL="4114800" algn="l" defTabSz="102870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287982"/>
            <a:ext cx="10801350" cy="7787665"/>
          </a:xfrm>
        </p:spPr>
        <p:txBody>
          <a:bodyPr>
            <a:normAutofit/>
          </a:bodyPr>
          <a:lstStyle/>
          <a:p>
            <a:r>
              <a:rPr lang="es-MX" sz="3400" dirty="0">
                <a:latin typeface="KG Primary Penmanship" panose="02000506000000020003" pitchFamily="2" charset="0"/>
                <a:cs typeface="Arial" panose="020B0604020202020204" pitchFamily="34" charset="0"/>
              </a:rPr>
              <a:t>        Escuela Normal de Educación Preescolar</a:t>
            </a:r>
            <a:br>
              <a:rPr lang="es-MX" sz="3400" dirty="0">
                <a:latin typeface="KG Primary Penmanship" panose="02000506000000020003" pitchFamily="2" charset="0"/>
                <a:cs typeface="Arial" panose="020B0604020202020204" pitchFamily="34" charset="0"/>
              </a:rPr>
            </a:br>
            <a:r>
              <a:rPr lang="es-MX" dirty="0" smtClean="0">
                <a:latin typeface="KG Primary Penmanship" panose="02000506000000020003" pitchFamily="2" charset="0"/>
                <a:cs typeface="Arial" panose="020B0604020202020204" pitchFamily="34" charset="0"/>
              </a:rPr>
              <a:t/>
            </a:r>
            <a:br>
              <a:rPr lang="es-MX" dirty="0" smtClean="0">
                <a:latin typeface="KG Primary Penmanship" panose="02000506000000020003" pitchFamily="2" charset="0"/>
                <a:cs typeface="Arial" panose="020B0604020202020204" pitchFamily="34" charset="0"/>
              </a:rPr>
            </a:br>
            <a:r>
              <a:rPr lang="es-MX" dirty="0" smtClean="0">
                <a:latin typeface="KG Primary Penmanship" panose="02000506000000020003" pitchFamily="2" charset="0"/>
                <a:cs typeface="Arial" panose="020B0604020202020204" pitchFamily="34" charset="0"/>
              </a:rPr>
              <a:t/>
            </a:r>
            <a:br>
              <a:rPr lang="es-MX" dirty="0" smtClean="0">
                <a:latin typeface="KG Primary Penmanship" panose="02000506000000020003" pitchFamily="2" charset="0"/>
                <a:cs typeface="Arial" panose="020B0604020202020204" pitchFamily="34" charset="0"/>
              </a:rPr>
            </a:br>
            <a:r>
              <a:rPr lang="es-MX" dirty="0" smtClean="0">
                <a:latin typeface="KG Primary Penmanship" panose="02000506000000020003" pitchFamily="2" charset="0"/>
                <a:cs typeface="Arial" panose="020B0604020202020204" pitchFamily="34" charset="0"/>
              </a:rPr>
              <a:t/>
            </a:r>
            <a:br>
              <a:rPr lang="es-MX" dirty="0" smtClean="0">
                <a:latin typeface="KG Primary Penmanship" panose="02000506000000020003" pitchFamily="2" charset="0"/>
                <a:cs typeface="Arial" panose="020B0604020202020204" pitchFamily="34" charset="0"/>
              </a:rPr>
            </a:br>
            <a:r>
              <a:rPr lang="es-MX" sz="3200" dirty="0">
                <a:latin typeface="KG Primary Penmanship" panose="02000506000000020003" pitchFamily="2" charset="0"/>
                <a:cs typeface="Arial" panose="020B0604020202020204" pitchFamily="34" charset="0"/>
              </a:rPr>
              <a:t>Estructura Pedagógica y Educativa del </a:t>
            </a:r>
            <a:r>
              <a:rPr lang="es-MX" sz="3200" dirty="0">
                <a:latin typeface="KG Primary Penmanship" panose="02000506000000020003" pitchFamily="2" charset="0"/>
                <a:cs typeface="Arial" panose="020B0604020202020204" pitchFamily="34" charset="0"/>
              </a:rPr>
              <a:t>Plan de Estudios 2011 </a:t>
            </a:r>
            <a:r>
              <a:rPr lang="es-MX" sz="3200" dirty="0">
                <a:latin typeface="KG Primary Penmanship" panose="02000506000000020003" pitchFamily="2" charset="0"/>
                <a:cs typeface="Arial" panose="020B0604020202020204" pitchFamily="34" charset="0"/>
              </a:rPr>
              <a:t/>
            </a:r>
            <a:br>
              <a:rPr lang="es-MX" sz="3200" dirty="0">
                <a:latin typeface="KG Primary Penmanship" panose="02000506000000020003" pitchFamily="2" charset="0"/>
                <a:cs typeface="Arial" panose="020B0604020202020204" pitchFamily="34" charset="0"/>
              </a:rPr>
            </a:br>
            <a:r>
              <a:rPr lang="es-MX" sz="3200" dirty="0">
                <a:latin typeface="KG Primary Penmanship" panose="02000506000000020003" pitchFamily="2" charset="0"/>
                <a:cs typeface="Arial" panose="020B0604020202020204" pitchFamily="34" charset="0"/>
              </a:rPr>
              <a:t>de </a:t>
            </a:r>
            <a:r>
              <a:rPr lang="es-MX" sz="3200" dirty="0">
                <a:latin typeface="KG Primary Penmanship" panose="02000506000000020003" pitchFamily="2" charset="0"/>
                <a:cs typeface="Arial" panose="020B0604020202020204" pitchFamily="34" charset="0"/>
              </a:rPr>
              <a:t>Educación Básica</a:t>
            </a:r>
            <a:r>
              <a:rPr lang="es-MX" sz="3200" dirty="0">
                <a:latin typeface="KG Primary Penmanship" panose="02000506000000020003" pitchFamily="2" charset="0"/>
              </a:rPr>
              <a:t/>
            </a:r>
            <a:br>
              <a:rPr lang="es-MX" sz="3200" dirty="0">
                <a:latin typeface="KG Primary Penmanship" panose="02000506000000020003" pitchFamily="2" charset="0"/>
              </a:rPr>
            </a:br>
            <a:r>
              <a:rPr lang="es-MX" sz="3200" dirty="0">
                <a:latin typeface="KG Primary Penmanship" panose="02000506000000020003" pitchFamily="2" charset="0"/>
                <a:cs typeface="Arial" panose="020B0604020202020204" pitchFamily="34" charset="0"/>
              </a:rPr>
              <a:t/>
            </a:r>
            <a:br>
              <a:rPr lang="es-MX" sz="3200" dirty="0">
                <a:latin typeface="KG Primary Penmanship" panose="02000506000000020003" pitchFamily="2" charset="0"/>
                <a:cs typeface="Arial" panose="020B0604020202020204" pitchFamily="34" charset="0"/>
              </a:rPr>
            </a:br>
            <a:r>
              <a:rPr lang="es-MX" sz="3200" dirty="0">
                <a:latin typeface="KG Primary Penmanship" panose="02000506000000020003" pitchFamily="2" charset="0"/>
                <a:cs typeface="Arial" panose="020B0604020202020204" pitchFamily="34" charset="0"/>
              </a:rPr>
              <a:t>Asesora: Eva Fabiola Ruiz Pradis</a:t>
            </a:r>
            <a:r>
              <a:rPr lang="es-MX" dirty="0">
                <a:latin typeface="KG Primary Penmanship" panose="02000506000000020003" pitchFamily="2" charset="0"/>
                <a:cs typeface="Arial" panose="020B0604020202020204" pitchFamily="34" charset="0"/>
              </a:rPr>
              <a:t/>
            </a:r>
            <a:br>
              <a:rPr lang="es-MX" dirty="0">
                <a:latin typeface="KG Primary Penmanship" panose="02000506000000020003" pitchFamily="2" charset="0"/>
                <a:cs typeface="Arial" panose="020B0604020202020204" pitchFamily="34" charset="0"/>
              </a:rPr>
            </a:br>
            <a:r>
              <a:rPr lang="es-MX" sz="3600" b="1" dirty="0">
                <a:latin typeface="KG Primary Penmanship" panose="02000506000000020003" pitchFamily="2" charset="0"/>
                <a:cs typeface="Arial" panose="020B0604020202020204" pitchFamily="34" charset="0"/>
              </a:rPr>
              <a:t>Mapa Conceptual</a:t>
            </a:r>
            <a:r>
              <a:rPr lang="es-MX" b="1" dirty="0" smtClean="0">
                <a:latin typeface="KG Primary Penmanship" panose="02000506000000020003" pitchFamily="2" charset="0"/>
                <a:cs typeface="Arial" panose="020B0604020202020204" pitchFamily="34" charset="0"/>
              </a:rPr>
              <a:t/>
            </a:r>
            <a:br>
              <a:rPr lang="es-MX" b="1" dirty="0" smtClean="0">
                <a:latin typeface="KG Primary Penmanship" panose="02000506000000020003" pitchFamily="2" charset="0"/>
                <a:cs typeface="Arial" panose="020B0604020202020204" pitchFamily="34" charset="0"/>
              </a:rPr>
            </a:br>
            <a:r>
              <a:rPr lang="es-MX" sz="3200" dirty="0">
                <a:latin typeface="KG Primary Penmanship" panose="02000506000000020003" pitchFamily="2" charset="0"/>
                <a:cs typeface="Arial" panose="020B0604020202020204" pitchFamily="34" charset="0"/>
              </a:rPr>
              <a:t>Karen Lorena Campos Puente</a:t>
            </a:r>
            <a:br>
              <a:rPr lang="es-MX" sz="3200" dirty="0">
                <a:latin typeface="KG Primary Penmanship" panose="02000506000000020003" pitchFamily="2" charset="0"/>
                <a:cs typeface="Arial" panose="020B0604020202020204" pitchFamily="34" charset="0"/>
              </a:rPr>
            </a:br>
            <a:r>
              <a:rPr lang="es-MX" sz="3200" dirty="0">
                <a:latin typeface="KG Primary Penmanship" panose="02000506000000020003" pitchFamily="2" charset="0"/>
                <a:cs typeface="Arial" panose="020B0604020202020204" pitchFamily="34" charset="0"/>
              </a:rPr>
              <a:t>4° “D”    N.L. 1</a:t>
            </a:r>
            <a:br>
              <a:rPr lang="es-MX" sz="3200" dirty="0">
                <a:latin typeface="KG Primary Penmanship" panose="02000506000000020003" pitchFamily="2" charset="0"/>
                <a:cs typeface="Arial" panose="020B0604020202020204" pitchFamily="34" charset="0"/>
              </a:rPr>
            </a:br>
            <a:r>
              <a:rPr lang="es-MX" sz="3200" dirty="0">
                <a:latin typeface="KG Primary Penmanship" panose="02000506000000020003" pitchFamily="2" charset="0"/>
                <a:cs typeface="Arial" panose="020B0604020202020204" pitchFamily="34" charset="0"/>
              </a:rPr>
              <a:t/>
            </a:r>
            <a:br>
              <a:rPr lang="es-MX" sz="3200" dirty="0">
                <a:latin typeface="KG Primary Penmanship" panose="02000506000000020003" pitchFamily="2" charset="0"/>
                <a:cs typeface="Arial" panose="020B0604020202020204" pitchFamily="34" charset="0"/>
              </a:rPr>
            </a:br>
            <a:r>
              <a:rPr lang="es-MX" sz="3200" dirty="0">
                <a:latin typeface="KG Primary Penmanship" panose="02000506000000020003" pitchFamily="2" charset="0"/>
                <a:cs typeface="Arial" panose="020B0604020202020204" pitchFamily="34" charset="0"/>
              </a:rPr>
              <a:t>Saltillo, Coahuila de Zaragoza</a:t>
            </a:r>
            <a:r>
              <a:rPr lang="es-MX" sz="3200" dirty="0">
                <a:latin typeface="KG Primary Penmanship" panose="02000506000000020003" pitchFamily="2" charset="0"/>
                <a:cs typeface="Arial" panose="020B0604020202020204" pitchFamily="34" charset="0"/>
              </a:rPr>
              <a:t> </a:t>
            </a:r>
            <a:r>
              <a:rPr lang="es-MX" sz="3200" dirty="0">
                <a:latin typeface="KG Primary Penmanship" panose="02000506000000020003" pitchFamily="2" charset="0"/>
                <a:cs typeface="Arial" panose="020B0604020202020204" pitchFamily="34" charset="0"/>
              </a:rPr>
              <a:t> 		Febrero 2015</a:t>
            </a:r>
            <a:endParaRPr lang="es-MX" dirty="0">
              <a:latin typeface="KG Primary Penmanship" panose="02000506000000020003" pitchFamily="2" charset="0"/>
              <a:cs typeface="Arial" panose="020B0604020202020204" pitchFamily="34" charset="0"/>
            </a:endParaRPr>
          </a:p>
        </p:txBody>
      </p:sp>
      <p:pic>
        <p:nvPicPr>
          <p:cNvPr id="4" name="3 Imagen" descr="https://encrypted-tbn0.google.com/images?q=tbn:ANd9GcQxrEF0-lz7k3OlVrKTYIDV2C0Ue11qaTY7j_Mtbzf7Fe6pv5bw3w"/>
          <p:cNvPicPr/>
          <p:nvPr/>
        </p:nvPicPr>
        <p:blipFill>
          <a:blip r:embed="rId2">
            <a:extLst>
              <a:ext uri="{28A0092B-C50C-407E-A947-70E740481C1C}">
                <a14:useLocalDpi xmlns:a14="http://schemas.microsoft.com/office/drawing/2010/main" val="0"/>
              </a:ext>
            </a:extLst>
          </a:blip>
          <a:srcRect l="21172" r="17236"/>
          <a:stretch>
            <a:fillRect/>
          </a:stretch>
        </p:blipFill>
        <p:spPr bwMode="auto">
          <a:xfrm>
            <a:off x="4805259" y="1029765"/>
            <a:ext cx="1531070" cy="1587776"/>
          </a:xfrm>
          <a:prstGeom prst="rect">
            <a:avLst/>
          </a:prstGeom>
          <a:noFill/>
        </p:spPr>
      </p:pic>
    </p:spTree>
    <p:extLst>
      <p:ext uri="{BB962C8B-B14F-4D97-AF65-F5344CB8AC3E}">
        <p14:creationId xmlns:p14="http://schemas.microsoft.com/office/powerpoint/2010/main" val="1981401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7989894" y="727331"/>
            <a:ext cx="2381665" cy="529259"/>
          </a:xfrm>
          <a:prstGeom prst="wedgeRoundRectCallout">
            <a:avLst>
              <a:gd name="adj1" fmla="val -20267"/>
              <a:gd name="adj2" fmla="val 81740"/>
              <a:gd name="adj3" fmla="val 16667"/>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rtlCol="0" anchor="ctr"/>
          <a:lstStyle/>
          <a:p>
            <a:pPr algn="ctr"/>
            <a:endParaRPr lang="es-MX"/>
          </a:p>
        </p:txBody>
      </p:sp>
      <p:sp>
        <p:nvSpPr>
          <p:cNvPr id="3" name="2 Rectángulo"/>
          <p:cNvSpPr/>
          <p:nvPr/>
        </p:nvSpPr>
        <p:spPr>
          <a:xfrm>
            <a:off x="382168" y="1729139"/>
            <a:ext cx="10037015" cy="2935419"/>
          </a:xfrm>
          <a:prstGeom prst="rect">
            <a:avLst/>
          </a:prstGeom>
        </p:spPr>
        <p:txBody>
          <a:bodyPr wrap="square" lIns="102870" tIns="51435" rIns="102870" bIns="51435">
            <a:spAutoFit/>
          </a:bodyPr>
          <a:lstStyle/>
          <a:p>
            <a:pPr algn="just"/>
            <a:r>
              <a:rPr lang="es-MX" sz="2300" dirty="0">
                <a:latin typeface="Arial" panose="020B0604020202020204" pitchFamily="34" charset="0"/>
                <a:cs typeface="Arial" panose="020B0604020202020204" pitchFamily="34" charset="0"/>
              </a:rPr>
              <a:t>La expansión y adecuación del servicio educativo dentro del país se ha ido consolidando con el paso del tiempo, con lo cual se han ido creando programas que avalen los procesos educativos. El Plan de Estudios de Educación Básica </a:t>
            </a:r>
            <a:r>
              <a:rPr lang="es-MX" sz="2300" dirty="0">
                <a:latin typeface="Arial" panose="020B0604020202020204" pitchFamily="34" charset="0"/>
                <a:cs typeface="Arial" panose="020B0604020202020204" pitchFamily="34" charset="0"/>
              </a:rPr>
              <a:t>2011 </a:t>
            </a:r>
            <a:r>
              <a:rPr lang="es-MX" sz="2300" dirty="0">
                <a:latin typeface="Arial" panose="020B0604020202020204" pitchFamily="34" charset="0"/>
                <a:cs typeface="Arial" panose="020B0604020202020204" pitchFamily="34" charset="0"/>
              </a:rPr>
              <a:t>contiene lo referido a los 3 niveles de la educación básica, como lo son la educación preescolar, la educación primaria y la educación secundaria; en el presente documento se muestra un </a:t>
            </a:r>
            <a:r>
              <a:rPr lang="es-MX" sz="2300" dirty="0">
                <a:latin typeface="Arial" panose="020B0604020202020204" pitchFamily="34" charset="0"/>
                <a:cs typeface="Arial" panose="020B0604020202020204" pitchFamily="34" charset="0"/>
              </a:rPr>
              <a:t>mapa conceptual sobre los principios pedagógicos y los campos formativos que enmarca dicho plan de estudios.</a:t>
            </a:r>
            <a:endParaRPr lang="es-MX" sz="2300" dirty="0">
              <a:latin typeface="Arial" panose="020B0604020202020204" pitchFamily="34" charset="0"/>
              <a:cs typeface="Arial" panose="020B0604020202020204" pitchFamily="34" charset="0"/>
            </a:endParaRPr>
          </a:p>
        </p:txBody>
      </p:sp>
      <p:sp>
        <p:nvSpPr>
          <p:cNvPr id="5" name="4 Rectángulo"/>
          <p:cNvSpPr/>
          <p:nvPr/>
        </p:nvSpPr>
        <p:spPr>
          <a:xfrm>
            <a:off x="7904835" y="771842"/>
            <a:ext cx="2551784" cy="519373"/>
          </a:xfrm>
          <a:prstGeom prst="rect">
            <a:avLst/>
          </a:prstGeom>
        </p:spPr>
        <p:txBody>
          <a:bodyPr wrap="square" lIns="102870" tIns="51435" rIns="102870" bIns="51435">
            <a:spAutoFit/>
          </a:bodyPr>
          <a:lstStyle/>
          <a:p>
            <a:pPr algn="ctr"/>
            <a:r>
              <a:rPr lang="es-MX" sz="2700" dirty="0">
                <a:latin typeface="Arial" panose="020B0604020202020204" pitchFamily="34" charset="0"/>
                <a:cs typeface="Arial" panose="020B0604020202020204" pitchFamily="34" charset="0"/>
              </a:rPr>
              <a:t>Introducción.</a:t>
            </a:r>
            <a:endParaRPr lang="es-MX" sz="2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9509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104071" y="198072"/>
            <a:ext cx="4443204" cy="411651"/>
          </a:xfrm>
          <a:prstGeom prst="rect">
            <a:avLst/>
          </a:prstGeom>
          <a:noFill/>
          <a:ln w="28575">
            <a:solidFill>
              <a:srgbClr val="002060"/>
            </a:solidFill>
          </a:ln>
        </p:spPr>
        <p:txBody>
          <a:bodyPr wrap="none" lIns="102870" tIns="51435" rIns="102870" bIns="51435" rtlCol="0">
            <a:spAutoFit/>
          </a:bodyPr>
          <a:lstStyle/>
          <a:p>
            <a:r>
              <a:rPr lang="es-MX" dirty="0" smtClean="0"/>
              <a:t>Plan de Estudios 2011. Educación Básica.</a:t>
            </a:r>
            <a:endParaRPr lang="es-MX" dirty="0"/>
          </a:p>
        </p:txBody>
      </p:sp>
      <p:sp>
        <p:nvSpPr>
          <p:cNvPr id="6" name="5 CuadroTexto"/>
          <p:cNvSpPr txBox="1"/>
          <p:nvPr/>
        </p:nvSpPr>
        <p:spPr>
          <a:xfrm>
            <a:off x="380267" y="1109067"/>
            <a:ext cx="2860892" cy="380873"/>
          </a:xfrm>
          <a:prstGeom prst="rect">
            <a:avLst/>
          </a:prstGeom>
          <a:noFill/>
          <a:ln w="28575">
            <a:solidFill>
              <a:srgbClr val="00B050"/>
            </a:solidFill>
          </a:ln>
        </p:spPr>
        <p:txBody>
          <a:bodyPr wrap="square" lIns="102870" tIns="51435" rIns="102870" bIns="51435" rtlCol="0">
            <a:spAutoFit/>
          </a:bodyPr>
          <a:lstStyle/>
          <a:p>
            <a:pPr algn="ctr"/>
            <a:r>
              <a:rPr lang="es-MX" sz="1800" dirty="0" smtClean="0"/>
              <a:t>12 principios pedagógicos</a:t>
            </a:r>
            <a:endParaRPr lang="es-MX" sz="1800" dirty="0"/>
          </a:p>
        </p:txBody>
      </p:sp>
      <p:sp>
        <p:nvSpPr>
          <p:cNvPr id="9" name="8 CuadroTexto"/>
          <p:cNvSpPr txBox="1"/>
          <p:nvPr/>
        </p:nvSpPr>
        <p:spPr>
          <a:xfrm>
            <a:off x="8117007" y="1141349"/>
            <a:ext cx="2377189" cy="411651"/>
          </a:xfrm>
          <a:prstGeom prst="rect">
            <a:avLst/>
          </a:prstGeom>
          <a:noFill/>
          <a:ln w="28575">
            <a:solidFill>
              <a:srgbClr val="00B0F0"/>
            </a:solidFill>
          </a:ln>
        </p:spPr>
        <p:txBody>
          <a:bodyPr wrap="none" lIns="102870" tIns="51435" rIns="102870" bIns="51435" rtlCol="0">
            <a:spAutoFit/>
          </a:bodyPr>
          <a:lstStyle/>
          <a:p>
            <a:pPr algn="ctr"/>
            <a:r>
              <a:rPr lang="es-MX" dirty="0" smtClean="0"/>
              <a:t>4 campos formativos</a:t>
            </a:r>
            <a:endParaRPr lang="es-MX" dirty="0" smtClean="0"/>
          </a:p>
        </p:txBody>
      </p:sp>
      <p:cxnSp>
        <p:nvCxnSpPr>
          <p:cNvPr id="27" name="26 Conector recto"/>
          <p:cNvCxnSpPr/>
          <p:nvPr/>
        </p:nvCxnSpPr>
        <p:spPr>
          <a:xfrm>
            <a:off x="5464453" y="651722"/>
            <a:ext cx="1" cy="1853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27 Conector recto"/>
          <p:cNvCxnSpPr/>
          <p:nvPr/>
        </p:nvCxnSpPr>
        <p:spPr>
          <a:xfrm flipH="1">
            <a:off x="1785648" y="853701"/>
            <a:ext cx="76978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30 Conector recto"/>
          <p:cNvCxnSpPr/>
          <p:nvPr/>
        </p:nvCxnSpPr>
        <p:spPr>
          <a:xfrm>
            <a:off x="1785648" y="874417"/>
            <a:ext cx="1" cy="1853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33 Conector recto"/>
          <p:cNvCxnSpPr/>
          <p:nvPr/>
        </p:nvCxnSpPr>
        <p:spPr>
          <a:xfrm>
            <a:off x="9483529" y="878548"/>
            <a:ext cx="1" cy="1853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35 CuadroTexto"/>
          <p:cNvSpPr txBox="1"/>
          <p:nvPr/>
        </p:nvSpPr>
        <p:spPr>
          <a:xfrm>
            <a:off x="398722" y="1937065"/>
            <a:ext cx="2840327" cy="473206"/>
          </a:xfrm>
          <a:prstGeom prst="rect">
            <a:avLst/>
          </a:prstGeom>
          <a:noFill/>
          <a:ln w="28575">
            <a:solidFill>
              <a:srgbClr val="0070C0"/>
            </a:solidFill>
          </a:ln>
        </p:spPr>
        <p:txBody>
          <a:bodyPr wrap="square" lIns="102870" tIns="51435" rIns="102870" bIns="51435" rtlCol="0">
            <a:spAutoFit/>
          </a:bodyPr>
          <a:lstStyle/>
          <a:p>
            <a:pPr algn="ctr"/>
            <a:r>
              <a:rPr lang="es-MX" sz="1200" dirty="0"/>
              <a:t>Centrar la atención a los estudiantes y en sus procesos de aprendizaje</a:t>
            </a:r>
            <a:endParaRPr lang="es-MX" sz="1200" dirty="0"/>
          </a:p>
        </p:txBody>
      </p:sp>
      <p:sp>
        <p:nvSpPr>
          <p:cNvPr id="37" name="36 CuadroTexto"/>
          <p:cNvSpPr txBox="1"/>
          <p:nvPr/>
        </p:nvSpPr>
        <p:spPr>
          <a:xfrm>
            <a:off x="398723" y="3271236"/>
            <a:ext cx="2840327" cy="288541"/>
          </a:xfrm>
          <a:prstGeom prst="rect">
            <a:avLst/>
          </a:prstGeom>
          <a:noFill/>
          <a:ln w="28575">
            <a:solidFill>
              <a:srgbClr val="7030A0"/>
            </a:solidFill>
          </a:ln>
        </p:spPr>
        <p:txBody>
          <a:bodyPr wrap="square" lIns="102870" tIns="51435" rIns="102870" bIns="51435" rtlCol="0">
            <a:spAutoFit/>
          </a:bodyPr>
          <a:lstStyle/>
          <a:p>
            <a:pPr algn="ctr"/>
            <a:r>
              <a:rPr lang="es-MX" sz="1200" dirty="0"/>
              <a:t>Generar ambientes de aprendizaje</a:t>
            </a:r>
            <a:endParaRPr lang="es-MX" sz="1200" dirty="0"/>
          </a:p>
        </p:txBody>
      </p:sp>
      <p:sp>
        <p:nvSpPr>
          <p:cNvPr id="38" name="37 CuadroTexto"/>
          <p:cNvSpPr txBox="1"/>
          <p:nvPr/>
        </p:nvSpPr>
        <p:spPr>
          <a:xfrm>
            <a:off x="398722" y="3600450"/>
            <a:ext cx="2840327" cy="473206"/>
          </a:xfrm>
          <a:prstGeom prst="rect">
            <a:avLst/>
          </a:prstGeom>
          <a:noFill/>
          <a:ln w="28575">
            <a:solidFill>
              <a:srgbClr val="FFC000"/>
            </a:solidFill>
          </a:ln>
        </p:spPr>
        <p:txBody>
          <a:bodyPr wrap="square" lIns="102870" tIns="51435" rIns="102870" bIns="51435" rtlCol="0">
            <a:spAutoFit/>
          </a:bodyPr>
          <a:lstStyle/>
          <a:p>
            <a:pPr algn="ctr"/>
            <a:r>
              <a:rPr lang="es-MX" sz="1200" dirty="0"/>
              <a:t>Trabajar en colaboración para construir el aprendizaje</a:t>
            </a:r>
            <a:endParaRPr lang="es-MX" sz="1200" dirty="0"/>
          </a:p>
        </p:txBody>
      </p:sp>
      <p:sp>
        <p:nvSpPr>
          <p:cNvPr id="40" name="39 CuadroTexto"/>
          <p:cNvSpPr txBox="1"/>
          <p:nvPr/>
        </p:nvSpPr>
        <p:spPr>
          <a:xfrm>
            <a:off x="398725" y="2439085"/>
            <a:ext cx="2840326" cy="288541"/>
          </a:xfrm>
          <a:prstGeom prst="rect">
            <a:avLst/>
          </a:prstGeom>
          <a:noFill/>
          <a:ln w="28575">
            <a:solidFill>
              <a:srgbClr val="FF0066"/>
            </a:solidFill>
          </a:ln>
        </p:spPr>
        <p:txBody>
          <a:bodyPr wrap="square" lIns="102870" tIns="51435" rIns="102870" bIns="51435" rtlCol="0">
            <a:spAutoFit/>
          </a:bodyPr>
          <a:lstStyle/>
          <a:p>
            <a:pPr algn="ctr"/>
            <a:r>
              <a:rPr lang="es-MX" sz="1200" dirty="0"/>
              <a:t>Planificar para potenciar el aprendizaje</a:t>
            </a:r>
            <a:endParaRPr lang="es-MX" sz="1200" dirty="0"/>
          </a:p>
        </p:txBody>
      </p:sp>
      <p:sp>
        <p:nvSpPr>
          <p:cNvPr id="41" name="40 CuadroTexto"/>
          <p:cNvSpPr txBox="1"/>
          <p:nvPr/>
        </p:nvSpPr>
        <p:spPr>
          <a:xfrm>
            <a:off x="398723" y="2769977"/>
            <a:ext cx="2840325" cy="473206"/>
          </a:xfrm>
          <a:prstGeom prst="rect">
            <a:avLst/>
          </a:prstGeom>
          <a:noFill/>
          <a:ln w="28575">
            <a:solidFill>
              <a:srgbClr val="92D050"/>
            </a:solidFill>
          </a:ln>
        </p:spPr>
        <p:txBody>
          <a:bodyPr wrap="square" lIns="102870" tIns="51435" rIns="102870" bIns="51435" rtlCol="0">
            <a:spAutoFit/>
          </a:bodyPr>
          <a:lstStyle/>
          <a:p>
            <a:pPr algn="ctr"/>
            <a:r>
              <a:rPr lang="es-MX" sz="1200" dirty="0"/>
              <a:t>Poner énfasis en el desarrollo de competencias</a:t>
            </a:r>
            <a:endParaRPr lang="es-MX" sz="1200" dirty="0"/>
          </a:p>
        </p:txBody>
      </p:sp>
      <p:sp>
        <p:nvSpPr>
          <p:cNvPr id="42" name="41 CuadroTexto"/>
          <p:cNvSpPr txBox="1"/>
          <p:nvPr/>
        </p:nvSpPr>
        <p:spPr>
          <a:xfrm>
            <a:off x="416637" y="4603721"/>
            <a:ext cx="2823801" cy="473206"/>
          </a:xfrm>
          <a:prstGeom prst="rect">
            <a:avLst/>
          </a:prstGeom>
          <a:noFill/>
          <a:ln w="28575">
            <a:solidFill>
              <a:srgbClr val="002060"/>
            </a:solidFill>
          </a:ln>
        </p:spPr>
        <p:txBody>
          <a:bodyPr wrap="square" lIns="102870" tIns="51435" rIns="102870" bIns="51435" rtlCol="0">
            <a:spAutoFit/>
          </a:bodyPr>
          <a:lstStyle/>
          <a:p>
            <a:pPr algn="ctr"/>
            <a:r>
              <a:rPr lang="es-MX" sz="1200" dirty="0"/>
              <a:t>Usar materiales educativos para favorecer el aprendizaje</a:t>
            </a:r>
            <a:endParaRPr lang="es-MX" sz="1200" dirty="0"/>
          </a:p>
        </p:txBody>
      </p:sp>
      <p:sp>
        <p:nvSpPr>
          <p:cNvPr id="43" name="42 CuadroTexto"/>
          <p:cNvSpPr txBox="1"/>
          <p:nvPr/>
        </p:nvSpPr>
        <p:spPr>
          <a:xfrm>
            <a:off x="398725" y="5112618"/>
            <a:ext cx="2840324" cy="288541"/>
          </a:xfrm>
          <a:prstGeom prst="rect">
            <a:avLst/>
          </a:prstGeom>
          <a:noFill/>
          <a:ln w="28575">
            <a:solidFill>
              <a:srgbClr val="FF0066"/>
            </a:solidFill>
          </a:ln>
        </p:spPr>
        <p:txBody>
          <a:bodyPr wrap="square" lIns="102870" tIns="51435" rIns="102870" bIns="51435" rtlCol="0">
            <a:spAutoFit/>
          </a:bodyPr>
          <a:lstStyle/>
          <a:p>
            <a:pPr algn="ctr"/>
            <a:r>
              <a:rPr lang="es-MX" sz="1200" dirty="0"/>
              <a:t>Evaluar para aprender</a:t>
            </a:r>
            <a:endParaRPr lang="es-MX" sz="1200" dirty="0"/>
          </a:p>
        </p:txBody>
      </p:sp>
      <p:sp>
        <p:nvSpPr>
          <p:cNvPr id="44" name="43 CuadroTexto"/>
          <p:cNvSpPr txBox="1"/>
          <p:nvPr/>
        </p:nvSpPr>
        <p:spPr>
          <a:xfrm>
            <a:off x="416636" y="4088955"/>
            <a:ext cx="2823799" cy="473206"/>
          </a:xfrm>
          <a:prstGeom prst="rect">
            <a:avLst/>
          </a:prstGeom>
          <a:noFill/>
          <a:ln w="28575">
            <a:solidFill>
              <a:srgbClr val="00B0F0"/>
            </a:solidFill>
          </a:ln>
        </p:spPr>
        <p:txBody>
          <a:bodyPr wrap="square" lIns="102870" tIns="51435" rIns="102870" bIns="51435" rtlCol="0">
            <a:spAutoFit/>
          </a:bodyPr>
          <a:lstStyle/>
          <a:p>
            <a:pPr algn="ctr"/>
            <a:r>
              <a:rPr lang="es-MX" sz="1200" dirty="0"/>
              <a:t>Favorecer la inclusión para atender a la diversidad</a:t>
            </a:r>
            <a:endParaRPr lang="es-MX" sz="1200" dirty="0"/>
          </a:p>
        </p:txBody>
      </p:sp>
      <p:sp>
        <p:nvSpPr>
          <p:cNvPr id="49" name="48 CuadroTexto"/>
          <p:cNvSpPr txBox="1"/>
          <p:nvPr/>
        </p:nvSpPr>
        <p:spPr>
          <a:xfrm>
            <a:off x="398723" y="5450104"/>
            <a:ext cx="2840328" cy="288541"/>
          </a:xfrm>
          <a:prstGeom prst="rect">
            <a:avLst/>
          </a:prstGeom>
          <a:noFill/>
          <a:ln w="28575">
            <a:solidFill>
              <a:srgbClr val="7030A0"/>
            </a:solidFill>
          </a:ln>
        </p:spPr>
        <p:txBody>
          <a:bodyPr wrap="square" lIns="102870" tIns="51435" rIns="102870" bIns="51435" rtlCol="0">
            <a:spAutoFit/>
          </a:bodyPr>
          <a:lstStyle/>
          <a:p>
            <a:pPr algn="ctr"/>
            <a:r>
              <a:rPr lang="es-MX" sz="1200" dirty="0"/>
              <a:t>Incorporar temas de relevancia social</a:t>
            </a:r>
            <a:endParaRPr lang="es-MX" sz="1200" dirty="0"/>
          </a:p>
        </p:txBody>
      </p:sp>
      <p:sp>
        <p:nvSpPr>
          <p:cNvPr id="50" name="49 CuadroTexto"/>
          <p:cNvSpPr txBox="1"/>
          <p:nvPr/>
        </p:nvSpPr>
        <p:spPr>
          <a:xfrm>
            <a:off x="387346" y="5789848"/>
            <a:ext cx="2850819" cy="473206"/>
          </a:xfrm>
          <a:prstGeom prst="rect">
            <a:avLst/>
          </a:prstGeom>
          <a:noFill/>
          <a:ln w="28575">
            <a:solidFill>
              <a:srgbClr val="FFC000"/>
            </a:solidFill>
          </a:ln>
        </p:spPr>
        <p:txBody>
          <a:bodyPr wrap="square" lIns="102870" tIns="51435" rIns="102870" bIns="51435" rtlCol="0">
            <a:spAutoFit/>
          </a:bodyPr>
          <a:lstStyle/>
          <a:p>
            <a:pPr algn="ctr"/>
            <a:r>
              <a:rPr lang="es-MX" sz="1200" dirty="0"/>
              <a:t>Renovar el pacto entre el estudiante, el docente, la familia y la escuela</a:t>
            </a:r>
            <a:endParaRPr lang="es-MX" sz="1200" dirty="0"/>
          </a:p>
        </p:txBody>
      </p:sp>
      <p:sp>
        <p:nvSpPr>
          <p:cNvPr id="51" name="50 CuadroTexto"/>
          <p:cNvSpPr txBox="1"/>
          <p:nvPr/>
        </p:nvSpPr>
        <p:spPr>
          <a:xfrm>
            <a:off x="380266" y="6324476"/>
            <a:ext cx="2857352" cy="288541"/>
          </a:xfrm>
          <a:prstGeom prst="rect">
            <a:avLst/>
          </a:prstGeom>
          <a:noFill/>
          <a:ln w="28575">
            <a:solidFill>
              <a:srgbClr val="92D050"/>
            </a:solidFill>
          </a:ln>
        </p:spPr>
        <p:txBody>
          <a:bodyPr wrap="square" lIns="102870" tIns="51435" rIns="102870" bIns="51435" rtlCol="0">
            <a:spAutoFit/>
          </a:bodyPr>
          <a:lstStyle/>
          <a:p>
            <a:pPr algn="ctr"/>
            <a:r>
              <a:rPr lang="es-MX" sz="1200" dirty="0"/>
              <a:t>Reorientar el liderazgo</a:t>
            </a:r>
            <a:endParaRPr lang="es-MX" sz="1200" dirty="0"/>
          </a:p>
        </p:txBody>
      </p:sp>
      <p:sp>
        <p:nvSpPr>
          <p:cNvPr id="52" name="51 CuadroTexto"/>
          <p:cNvSpPr txBox="1"/>
          <p:nvPr/>
        </p:nvSpPr>
        <p:spPr>
          <a:xfrm>
            <a:off x="383807" y="6656854"/>
            <a:ext cx="2857352" cy="473206"/>
          </a:xfrm>
          <a:prstGeom prst="rect">
            <a:avLst/>
          </a:prstGeom>
          <a:noFill/>
          <a:ln w="28575">
            <a:solidFill>
              <a:srgbClr val="0070C0"/>
            </a:solidFill>
          </a:ln>
        </p:spPr>
        <p:txBody>
          <a:bodyPr wrap="square" lIns="102870" tIns="51435" rIns="102870" bIns="51435" rtlCol="0">
            <a:spAutoFit/>
          </a:bodyPr>
          <a:lstStyle/>
          <a:p>
            <a:pPr algn="ctr"/>
            <a:r>
              <a:rPr lang="es-MX" sz="1200" dirty="0"/>
              <a:t>La tutoría y la asesoría académica a la escuela</a:t>
            </a:r>
            <a:endParaRPr lang="es-MX" sz="1200" dirty="0"/>
          </a:p>
        </p:txBody>
      </p:sp>
      <p:cxnSp>
        <p:nvCxnSpPr>
          <p:cNvPr id="53" name="52 Conector recto"/>
          <p:cNvCxnSpPr/>
          <p:nvPr/>
        </p:nvCxnSpPr>
        <p:spPr>
          <a:xfrm>
            <a:off x="1828178" y="1524875"/>
            <a:ext cx="1" cy="3365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53 CuadroTexto"/>
          <p:cNvSpPr txBox="1"/>
          <p:nvPr/>
        </p:nvSpPr>
        <p:spPr>
          <a:xfrm>
            <a:off x="8044196" y="2019638"/>
            <a:ext cx="2545106" cy="319318"/>
          </a:xfrm>
          <a:prstGeom prst="rect">
            <a:avLst/>
          </a:prstGeom>
          <a:noFill/>
          <a:ln w="28575">
            <a:solidFill>
              <a:srgbClr val="0070C0"/>
            </a:solidFill>
          </a:ln>
        </p:spPr>
        <p:txBody>
          <a:bodyPr wrap="square" lIns="102870" tIns="51435" rIns="102870" bIns="51435" rtlCol="0">
            <a:spAutoFit/>
          </a:bodyPr>
          <a:lstStyle/>
          <a:p>
            <a:pPr algn="ctr"/>
            <a:r>
              <a:rPr lang="es-MX" sz="1400" dirty="0"/>
              <a:t>Lenguaje y comunicación.</a:t>
            </a:r>
            <a:endParaRPr lang="es-MX" sz="1400" dirty="0"/>
          </a:p>
        </p:txBody>
      </p:sp>
      <p:sp>
        <p:nvSpPr>
          <p:cNvPr id="55" name="54 CuadroTexto"/>
          <p:cNvSpPr txBox="1"/>
          <p:nvPr/>
        </p:nvSpPr>
        <p:spPr>
          <a:xfrm>
            <a:off x="8044196" y="2409895"/>
            <a:ext cx="2552884" cy="319318"/>
          </a:xfrm>
          <a:prstGeom prst="rect">
            <a:avLst/>
          </a:prstGeom>
          <a:noFill/>
          <a:ln w="28575">
            <a:solidFill>
              <a:srgbClr val="FF0066"/>
            </a:solidFill>
          </a:ln>
        </p:spPr>
        <p:txBody>
          <a:bodyPr wrap="square" lIns="102870" tIns="51435" rIns="102870" bIns="51435" rtlCol="0">
            <a:spAutoFit/>
          </a:bodyPr>
          <a:lstStyle/>
          <a:p>
            <a:pPr algn="ctr"/>
            <a:r>
              <a:rPr lang="es-MX" sz="1400" dirty="0"/>
              <a:t>Pensamiento matemático</a:t>
            </a:r>
            <a:endParaRPr lang="es-MX" sz="1400" dirty="0"/>
          </a:p>
        </p:txBody>
      </p:sp>
      <p:sp>
        <p:nvSpPr>
          <p:cNvPr id="56" name="55 CuadroTexto"/>
          <p:cNvSpPr txBox="1"/>
          <p:nvPr/>
        </p:nvSpPr>
        <p:spPr>
          <a:xfrm>
            <a:off x="8044196" y="2791798"/>
            <a:ext cx="2564189" cy="534762"/>
          </a:xfrm>
          <a:prstGeom prst="rect">
            <a:avLst/>
          </a:prstGeom>
          <a:noFill/>
          <a:ln w="28575">
            <a:solidFill>
              <a:srgbClr val="92D050"/>
            </a:solidFill>
          </a:ln>
        </p:spPr>
        <p:txBody>
          <a:bodyPr wrap="square" lIns="102870" tIns="51435" rIns="102870" bIns="51435" rtlCol="0">
            <a:spAutoFit/>
          </a:bodyPr>
          <a:lstStyle/>
          <a:p>
            <a:pPr algn="ctr"/>
            <a:r>
              <a:rPr lang="es-MX" sz="1400" dirty="0"/>
              <a:t>Exploración y  comprensión del mundo natural y social</a:t>
            </a:r>
            <a:endParaRPr lang="es-MX" sz="1400" dirty="0"/>
          </a:p>
        </p:txBody>
      </p:sp>
      <p:sp>
        <p:nvSpPr>
          <p:cNvPr id="57" name="56 CuadroTexto"/>
          <p:cNvSpPr txBox="1"/>
          <p:nvPr/>
        </p:nvSpPr>
        <p:spPr>
          <a:xfrm>
            <a:off x="8044196" y="3425728"/>
            <a:ext cx="2564189" cy="534762"/>
          </a:xfrm>
          <a:prstGeom prst="rect">
            <a:avLst/>
          </a:prstGeom>
          <a:noFill/>
          <a:ln w="28575">
            <a:solidFill>
              <a:srgbClr val="FFC000"/>
            </a:solidFill>
          </a:ln>
        </p:spPr>
        <p:txBody>
          <a:bodyPr wrap="square" lIns="102870" tIns="51435" rIns="102870" bIns="51435" rtlCol="0">
            <a:spAutoFit/>
          </a:bodyPr>
          <a:lstStyle/>
          <a:p>
            <a:pPr algn="ctr"/>
            <a:r>
              <a:rPr lang="es-MX" sz="1400" dirty="0"/>
              <a:t>Desarrollo personal y para la convivencia</a:t>
            </a:r>
            <a:endParaRPr lang="es-MX" sz="1400" dirty="0"/>
          </a:p>
        </p:txBody>
      </p:sp>
      <p:cxnSp>
        <p:nvCxnSpPr>
          <p:cNvPr id="58" name="57 Conector recto"/>
          <p:cNvCxnSpPr/>
          <p:nvPr/>
        </p:nvCxnSpPr>
        <p:spPr>
          <a:xfrm>
            <a:off x="9305602" y="1578471"/>
            <a:ext cx="1" cy="3365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58 CuadroTexto"/>
          <p:cNvSpPr txBox="1"/>
          <p:nvPr/>
        </p:nvSpPr>
        <p:spPr>
          <a:xfrm>
            <a:off x="4231107" y="3960490"/>
            <a:ext cx="2806962" cy="1827423"/>
          </a:xfrm>
          <a:prstGeom prst="rect">
            <a:avLst/>
          </a:prstGeom>
          <a:noFill/>
          <a:ln w="28575">
            <a:solidFill>
              <a:srgbClr val="00B050"/>
            </a:solidFill>
          </a:ln>
        </p:spPr>
        <p:txBody>
          <a:bodyPr wrap="square" lIns="102870" tIns="51435" rIns="102870" bIns="51435" rtlCol="0">
            <a:spAutoFit/>
          </a:bodyPr>
          <a:lstStyle/>
          <a:p>
            <a:pPr algn="ctr"/>
            <a:r>
              <a:rPr lang="es-MX" sz="1400" b="1" u="sng" dirty="0"/>
              <a:t>Condiciones esenciales para</a:t>
            </a:r>
          </a:p>
          <a:p>
            <a:pPr marL="321469" indent="-321469" algn="ctr">
              <a:buFont typeface="Arial" charset="0"/>
              <a:buChar char="•"/>
            </a:pPr>
            <a:r>
              <a:rPr lang="es-MX" sz="1400" dirty="0"/>
              <a:t>La implementación del currículo</a:t>
            </a:r>
          </a:p>
          <a:p>
            <a:pPr marL="321469" indent="-321469" algn="ctr">
              <a:buFont typeface="Arial" charset="0"/>
              <a:buChar char="•"/>
            </a:pPr>
            <a:r>
              <a:rPr lang="es-MX" sz="1400" dirty="0"/>
              <a:t>La transformación de la práctica docente</a:t>
            </a:r>
          </a:p>
          <a:p>
            <a:pPr marL="321469" indent="-321469" algn="ctr">
              <a:buFont typeface="Arial" charset="0"/>
              <a:buChar char="•"/>
            </a:pPr>
            <a:r>
              <a:rPr lang="es-MX" sz="1400" dirty="0"/>
              <a:t>El logro de los aprendizajes</a:t>
            </a:r>
          </a:p>
          <a:p>
            <a:pPr marL="321469" indent="-321469" algn="ctr">
              <a:buFont typeface="Arial" charset="0"/>
              <a:buChar char="•"/>
            </a:pPr>
            <a:r>
              <a:rPr lang="es-MX" sz="1400" dirty="0"/>
              <a:t>La mejora de la calidad educativa</a:t>
            </a:r>
            <a:endParaRPr lang="es-MX" sz="1400" dirty="0"/>
          </a:p>
        </p:txBody>
      </p:sp>
      <p:cxnSp>
        <p:nvCxnSpPr>
          <p:cNvPr id="60" name="59 Conector recto"/>
          <p:cNvCxnSpPr/>
          <p:nvPr/>
        </p:nvCxnSpPr>
        <p:spPr>
          <a:xfrm flipV="1">
            <a:off x="3798048" y="2173668"/>
            <a:ext cx="0" cy="47197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60 Conector recto"/>
          <p:cNvCxnSpPr/>
          <p:nvPr/>
        </p:nvCxnSpPr>
        <p:spPr>
          <a:xfrm flipH="1">
            <a:off x="3456459" y="2173668"/>
            <a:ext cx="34159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61 Conector recto"/>
          <p:cNvCxnSpPr/>
          <p:nvPr/>
        </p:nvCxnSpPr>
        <p:spPr>
          <a:xfrm flipH="1">
            <a:off x="3456459" y="6889281"/>
            <a:ext cx="34159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62 Conector recto"/>
          <p:cNvCxnSpPr/>
          <p:nvPr/>
        </p:nvCxnSpPr>
        <p:spPr>
          <a:xfrm flipH="1">
            <a:off x="3816499" y="4896594"/>
            <a:ext cx="34159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28 Rectángulo"/>
          <p:cNvSpPr/>
          <p:nvPr/>
        </p:nvSpPr>
        <p:spPr>
          <a:xfrm>
            <a:off x="4896620" y="2304306"/>
            <a:ext cx="2538730" cy="1384995"/>
          </a:xfrm>
          <a:prstGeom prst="rect">
            <a:avLst/>
          </a:prstGeom>
          <a:ln w="28575">
            <a:solidFill>
              <a:srgbClr val="00B0F0"/>
            </a:solidFill>
          </a:ln>
        </p:spPr>
        <p:txBody>
          <a:bodyPr wrap="square">
            <a:spAutoFit/>
          </a:bodyPr>
          <a:lstStyle/>
          <a:p>
            <a:pPr algn="ctr"/>
            <a:r>
              <a:rPr lang="es-MX" sz="1400" dirty="0" smtClean="0"/>
              <a:t>Regulan </a:t>
            </a:r>
            <a:r>
              <a:rPr lang="es-MX" sz="1400" dirty="0"/>
              <a:t>y articulan los espacios curriculares; tienen un carácter interactivo entre sí, y son congruentes con las competencias para la vida y los rasgos del perfil de egreso</a:t>
            </a:r>
            <a:r>
              <a:rPr lang="es-MX" sz="1400" dirty="0" smtClean="0"/>
              <a:t>.</a:t>
            </a:r>
            <a:endParaRPr lang="es-MX" sz="1400" dirty="0"/>
          </a:p>
        </p:txBody>
      </p:sp>
      <p:cxnSp>
        <p:nvCxnSpPr>
          <p:cNvPr id="64" name="63 Conector recto"/>
          <p:cNvCxnSpPr/>
          <p:nvPr/>
        </p:nvCxnSpPr>
        <p:spPr>
          <a:xfrm flipV="1">
            <a:off x="7776939" y="2163011"/>
            <a:ext cx="0" cy="16740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64 Conector recto"/>
          <p:cNvCxnSpPr/>
          <p:nvPr/>
        </p:nvCxnSpPr>
        <p:spPr>
          <a:xfrm flipH="1">
            <a:off x="7776940" y="2158834"/>
            <a:ext cx="195248"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67 Conector recto"/>
          <p:cNvCxnSpPr/>
          <p:nvPr/>
        </p:nvCxnSpPr>
        <p:spPr>
          <a:xfrm flipH="1">
            <a:off x="7776940" y="3836167"/>
            <a:ext cx="195248"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68 Conector recto"/>
          <p:cNvCxnSpPr/>
          <p:nvPr/>
        </p:nvCxnSpPr>
        <p:spPr>
          <a:xfrm flipH="1">
            <a:off x="7435350" y="3011626"/>
            <a:ext cx="34159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69 Conector recto"/>
          <p:cNvCxnSpPr/>
          <p:nvPr/>
        </p:nvCxnSpPr>
        <p:spPr>
          <a:xfrm>
            <a:off x="7272883" y="3744370"/>
            <a:ext cx="0" cy="11522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71 Conector recto"/>
          <p:cNvCxnSpPr/>
          <p:nvPr/>
        </p:nvCxnSpPr>
        <p:spPr>
          <a:xfrm flipH="1">
            <a:off x="7038070" y="4896594"/>
            <a:ext cx="226753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74 Conector recto"/>
          <p:cNvCxnSpPr/>
          <p:nvPr/>
        </p:nvCxnSpPr>
        <p:spPr>
          <a:xfrm>
            <a:off x="9326290" y="4896594"/>
            <a:ext cx="1" cy="3365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75 CuadroTexto"/>
          <p:cNvSpPr txBox="1"/>
          <p:nvPr/>
        </p:nvSpPr>
        <p:spPr>
          <a:xfrm>
            <a:off x="7906128" y="5299677"/>
            <a:ext cx="2840324" cy="1181093"/>
          </a:xfrm>
          <a:prstGeom prst="rect">
            <a:avLst/>
          </a:prstGeom>
          <a:noFill/>
          <a:ln w="28575">
            <a:solidFill>
              <a:srgbClr val="FF0066"/>
            </a:solidFill>
          </a:ln>
        </p:spPr>
        <p:txBody>
          <a:bodyPr wrap="square" lIns="102870" tIns="51435" rIns="102870" bIns="51435" rtlCol="0">
            <a:spAutoFit/>
          </a:bodyPr>
          <a:lstStyle/>
          <a:p>
            <a:pPr algn="ctr"/>
            <a:r>
              <a:rPr lang="es-MX" sz="1400" dirty="0" smtClean="0"/>
              <a:t>En ambos se expresan las metas a cumplir respectivas a la educación y son los dos los que permiten que el estudiante lleve a cabo una formación continua y gradual.</a:t>
            </a:r>
            <a:endParaRPr lang="es-MX" sz="1400" dirty="0"/>
          </a:p>
        </p:txBody>
      </p:sp>
    </p:spTree>
    <p:extLst>
      <p:ext uri="{BB962C8B-B14F-4D97-AF65-F5344CB8AC3E}">
        <p14:creationId xmlns:p14="http://schemas.microsoft.com/office/powerpoint/2010/main" val="4270590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rectangular redondeada"/>
          <p:cNvSpPr/>
          <p:nvPr/>
        </p:nvSpPr>
        <p:spPr>
          <a:xfrm>
            <a:off x="7915022" y="1180981"/>
            <a:ext cx="2381665" cy="529259"/>
          </a:xfrm>
          <a:prstGeom prst="wedgeRoundRectCallout">
            <a:avLst>
              <a:gd name="adj1" fmla="val -20267"/>
              <a:gd name="adj2" fmla="val 81740"/>
              <a:gd name="adj3" fmla="val 16667"/>
            </a:avLst>
          </a:prstGeom>
          <a:solidFill>
            <a:schemeClr val="bg1"/>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rtlCol="0" anchor="ctr"/>
          <a:lstStyle/>
          <a:p>
            <a:pPr algn="ctr"/>
            <a:endParaRPr lang="es-MX"/>
          </a:p>
        </p:txBody>
      </p:sp>
      <p:sp>
        <p:nvSpPr>
          <p:cNvPr id="5" name="4 Rectángulo"/>
          <p:cNvSpPr/>
          <p:nvPr/>
        </p:nvSpPr>
        <p:spPr>
          <a:xfrm>
            <a:off x="7867399" y="1225492"/>
            <a:ext cx="2551784" cy="519373"/>
          </a:xfrm>
          <a:prstGeom prst="rect">
            <a:avLst/>
          </a:prstGeom>
        </p:spPr>
        <p:txBody>
          <a:bodyPr wrap="square" lIns="102870" tIns="51435" rIns="102870" bIns="51435">
            <a:spAutoFit/>
          </a:bodyPr>
          <a:lstStyle/>
          <a:p>
            <a:pPr algn="ctr"/>
            <a:r>
              <a:rPr lang="es-MX" sz="2700" dirty="0">
                <a:latin typeface="Arial" panose="020B0604020202020204" pitchFamily="34" charset="0"/>
                <a:cs typeface="Arial" panose="020B0604020202020204" pitchFamily="34" charset="0"/>
              </a:rPr>
              <a:t>Conclusión.</a:t>
            </a:r>
            <a:endParaRPr lang="es-MX" sz="2700" dirty="0">
              <a:latin typeface="Arial" panose="020B0604020202020204" pitchFamily="34" charset="0"/>
              <a:cs typeface="Arial" panose="020B0604020202020204" pitchFamily="34" charset="0"/>
            </a:endParaRPr>
          </a:p>
        </p:txBody>
      </p:sp>
      <p:sp>
        <p:nvSpPr>
          <p:cNvPr id="2" name="1 Rectángulo"/>
          <p:cNvSpPr/>
          <p:nvPr/>
        </p:nvSpPr>
        <p:spPr>
          <a:xfrm>
            <a:off x="684969" y="2163891"/>
            <a:ext cx="9505094" cy="2227533"/>
          </a:xfrm>
          <a:prstGeom prst="rect">
            <a:avLst/>
          </a:prstGeom>
        </p:spPr>
        <p:txBody>
          <a:bodyPr wrap="square" lIns="102870" tIns="51435" rIns="102870" bIns="51435">
            <a:spAutoFit/>
          </a:bodyPr>
          <a:lstStyle/>
          <a:p>
            <a:pPr algn="just"/>
            <a:r>
              <a:rPr lang="es-MX" sz="2300" dirty="0">
                <a:latin typeface="Arial" panose="020B0604020202020204" pitchFamily="34" charset="0"/>
                <a:cs typeface="Arial" panose="020B0604020202020204" pitchFamily="34" charset="0"/>
              </a:rPr>
              <a:t>Después del análisis del Plan de Estudios de Educación Básica 2011 y de haber realizado el </a:t>
            </a:r>
            <a:r>
              <a:rPr lang="es-MX" sz="2300" dirty="0">
                <a:latin typeface="Arial" panose="020B0604020202020204" pitchFamily="34" charset="0"/>
                <a:cs typeface="Arial" panose="020B0604020202020204" pitchFamily="34" charset="0"/>
              </a:rPr>
              <a:t>mapa conceptual anterior pude entender la relación que existe entre los principios pedagógicos y los fundamentos de cada campo formativo marcado por éste plan; así como reconocer la importancia de la existencia de ambos, pues los dos son fundamentales para el desarrollo de la educación básica del país.</a:t>
            </a:r>
            <a:endParaRPr lang="es-MX" sz="2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642394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375</Words>
  <Application>Microsoft Office PowerPoint</Application>
  <PresentationFormat>Personalizado</PresentationFormat>
  <Paragraphs>31</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KG Primary Penmanship</vt:lpstr>
      <vt:lpstr>Calibri</vt:lpstr>
      <vt:lpstr>Tema de Office</vt:lpstr>
      <vt:lpstr>        Escuela Normal de Educación Preescolar    Estructura Pedagógica y Educativa del Plan de Estudios 2011  de Educación Básica  Asesora: Eva Fabiola Ruiz Pradis Mapa Conceptual Karen Lorena Campos Puente 4° “D”    N.L. 1  Saltillo, Coahuila de Zaragoza    Febrero 2015</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Karen Campos'</dc:creator>
  <cp:lastModifiedBy>Karen Campos'</cp:lastModifiedBy>
  <cp:revision>13</cp:revision>
  <dcterms:created xsi:type="dcterms:W3CDTF">2015-02-10T17:21:38Z</dcterms:created>
  <dcterms:modified xsi:type="dcterms:W3CDTF">2015-02-19T05:07:33Z</dcterms:modified>
</cp:coreProperties>
</file>