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KG Dark Side" pitchFamily="2" charset="0"/>
      <p:regular r:id="rId12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B9A13-517E-4D5D-9D73-B792890FE737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E25A1-69FC-4272-9520-7CC4FB022BA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607463"/>
            <a:ext cx="9144000" cy="164307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2714620"/>
            <a:ext cx="8572560" cy="1470025"/>
          </a:xfrm>
        </p:spPr>
        <p:txBody>
          <a:bodyPr>
            <a:normAutofit/>
          </a:bodyPr>
          <a:lstStyle/>
          <a:p>
            <a:r>
              <a:rPr lang="es-MX" sz="3600" dirty="0" smtClean="0">
                <a:solidFill>
                  <a:schemeClr val="bg1"/>
                </a:solidFill>
                <a:latin typeface="KG Dark Side" pitchFamily="2" charset="0"/>
              </a:rPr>
              <a:t>UNIDAD 2</a:t>
            </a:r>
            <a:br>
              <a:rPr lang="es-MX" sz="3600" dirty="0" smtClean="0">
                <a:solidFill>
                  <a:schemeClr val="bg1"/>
                </a:solidFill>
                <a:latin typeface="KG Dark Side" pitchFamily="2" charset="0"/>
              </a:rPr>
            </a:br>
            <a:r>
              <a:rPr lang="es-MX" sz="3600" dirty="0" smtClean="0">
                <a:solidFill>
                  <a:schemeClr val="bg1"/>
                </a:solidFill>
                <a:latin typeface="KG Dark Side" pitchFamily="2" charset="0"/>
              </a:rPr>
              <a:t>Módulo 1</a:t>
            </a:r>
            <a:endParaRPr lang="es-MX" sz="3600" dirty="0">
              <a:solidFill>
                <a:schemeClr val="bg1"/>
              </a:solidFill>
              <a:latin typeface="KG Dark Side" pitchFamily="2" charset="0"/>
            </a:endParaRPr>
          </a:p>
        </p:txBody>
      </p:sp>
      <p:pic>
        <p:nvPicPr>
          <p:cNvPr id="7" name="6 Imagen" descr="escud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1828800" cy="1581150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071538" y="530215"/>
            <a:ext cx="771527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KG Dark Side" pitchFamily="2" charset="0"/>
                <a:ea typeface="+mj-ea"/>
                <a:cs typeface="+mj-cs"/>
              </a:rPr>
              <a:t>ESCUELA</a:t>
            </a:r>
            <a:r>
              <a:rPr kumimoji="0" lang="es-MX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KG Dark Side" pitchFamily="2" charset="0"/>
                <a:ea typeface="+mj-ea"/>
                <a:cs typeface="+mj-cs"/>
              </a:rPr>
              <a:t> NORMAL DE EDUCACIÓN PREESCOLAR</a:t>
            </a: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Dark Side" pitchFamily="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8690" y="3429000"/>
            <a:ext cx="7772400" cy="1362075"/>
          </a:xfrm>
        </p:spPr>
        <p:txBody>
          <a:bodyPr>
            <a:normAutofit fontScale="90000"/>
          </a:bodyPr>
          <a:lstStyle/>
          <a:p>
            <a:pPr algn="just"/>
            <a:r>
              <a:rPr lang="es-MX" sz="2000" b="0" dirty="0" smtClean="0">
                <a:latin typeface="KG Dark Side" pitchFamily="2" charset="0"/>
              </a:rPr>
              <a:t>Los campos de formación para la Educación Básica organizan, regulan y articulan los espacios curriculares; tienen un carácter interactivo entre sí, y son congruentes con las competencias para la vida y los rasgos del perfil de egreso.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1928813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3600" dirty="0">
                <a:solidFill>
                  <a:srgbClr val="C00000"/>
                </a:solidFill>
                <a:latin typeface="KG Dark Side" pitchFamily="2" charset="0"/>
              </a:rPr>
              <a:t>Campos de formación para la Educación </a:t>
            </a:r>
            <a:r>
              <a:rPr lang="es-MX" sz="3600" dirty="0" smtClean="0">
                <a:solidFill>
                  <a:srgbClr val="C00000"/>
                </a:solidFill>
                <a:latin typeface="KG Dark Side" pitchFamily="2" charset="0"/>
              </a:rPr>
              <a:t>Básica</a:t>
            </a:r>
            <a:endParaRPr lang="es-MX" sz="3600" dirty="0">
              <a:solidFill>
                <a:srgbClr val="C00000"/>
              </a:solidFill>
              <a:latin typeface="KG Dark Side" pitchFamily="2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357158" y="1857364"/>
            <a:ext cx="8429684" cy="364333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>
                <a:solidFill>
                  <a:srgbClr val="C00000"/>
                </a:solidFill>
                <a:latin typeface="KG Dark Side" pitchFamily="2" charset="0"/>
              </a:rPr>
              <a:t>C</a:t>
            </a:r>
            <a:r>
              <a:rPr lang="es-MX" sz="3600" dirty="0" smtClean="0">
                <a:solidFill>
                  <a:srgbClr val="C00000"/>
                </a:solidFill>
                <a:latin typeface="KG Dark Side" pitchFamily="2" charset="0"/>
              </a:rPr>
              <a:t>ampos </a:t>
            </a:r>
            <a:r>
              <a:rPr lang="es-MX" sz="3600" dirty="0">
                <a:solidFill>
                  <a:srgbClr val="C00000"/>
                </a:solidFill>
                <a:latin typeface="KG Dark Side" pitchFamily="2" charset="0"/>
              </a:rPr>
              <a:t>de formación para la educación básica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6024" y="1714488"/>
          <a:ext cx="8748464" cy="48158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55776"/>
                <a:gridCol w="6192688"/>
              </a:tblGrid>
              <a:tr h="66639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KG Dark Side" pitchFamily="2" charset="0"/>
                        </a:rPr>
                        <a:t>Campos</a:t>
                      </a:r>
                      <a:r>
                        <a:rPr lang="es-MX" sz="1600" baseline="0" dirty="0" smtClean="0">
                          <a:latin typeface="KG Dark Side" pitchFamily="2" charset="0"/>
                        </a:rPr>
                        <a:t> de formación para la educación 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>
                        <a:latin typeface="KG Dark Side" pitchFamily="2" charset="0"/>
                      </a:endParaRPr>
                    </a:p>
                  </a:txBody>
                  <a:tcPr/>
                </a:tc>
              </a:tr>
              <a:tr h="295119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KG Dark Side" pitchFamily="2" charset="0"/>
                        </a:rPr>
                        <a:t>Lenguaje y comunicación</a:t>
                      </a:r>
                      <a:endParaRPr lang="es-MX" sz="160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600" kern="1200" baseline="0" dirty="0" smtClean="0">
                          <a:latin typeface="KG Dark Side" pitchFamily="2" charset="0"/>
                        </a:rPr>
                        <a:t>La finalidad del campo de formación Lenguaje y comunicación es el desarrollo de competencias</a:t>
                      </a:r>
                    </a:p>
                    <a:p>
                      <a:r>
                        <a:rPr kumimoji="0" lang="es-MX" sz="1600" kern="1200" baseline="0" dirty="0" smtClean="0">
                          <a:latin typeface="KG Dark Side" pitchFamily="2" charset="0"/>
                        </a:rPr>
                        <a:t>comunicativas a partir del uso y estudio formal del lenguaje.</a:t>
                      </a:r>
                    </a:p>
                    <a:p>
                      <a:r>
                        <a:rPr kumimoji="0" lang="es-MX" sz="1600" kern="1200" baseline="0" dirty="0" smtClean="0">
                          <a:latin typeface="KG Dark Side" pitchFamily="2" charset="0"/>
                        </a:rPr>
                        <a:t>A lo largo de la Educación Básica se busca que los alumnos aprendan y desarrollen habilidades para hablar, escuchar e interactuar con los otros; a identificar problemas</a:t>
                      </a:r>
                    </a:p>
                    <a:p>
                      <a:r>
                        <a:rPr kumimoji="0" lang="es-MX" sz="1600" kern="1200" baseline="0" dirty="0" smtClean="0">
                          <a:latin typeface="KG Dark Side" pitchFamily="2" charset="0"/>
                        </a:rPr>
                        <a:t>y solucionarlos; a comprender, interpretar y producir diversos tipos de textos, a transformarlos y crear nuevos géneros y formatos; es decir, reflexionar individualmente</a:t>
                      </a:r>
                    </a:p>
                    <a:p>
                      <a:r>
                        <a:rPr kumimoji="0" lang="es-MX" sz="1600" kern="1200" baseline="0" dirty="0" smtClean="0">
                          <a:latin typeface="KG Dark Side" pitchFamily="2" charset="0"/>
                        </a:rPr>
                        <a:t>o en colectivo acerca de ideas y textos.</a:t>
                      </a:r>
                      <a:endParaRPr lang="es-MX" sz="1600" dirty="0">
                        <a:latin typeface="KG Dark Side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6024" y="836712"/>
          <a:ext cx="8748464" cy="28346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555776"/>
                <a:gridCol w="6192688"/>
              </a:tblGrid>
              <a:tr h="706588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KG Dark Side" pitchFamily="2" charset="0"/>
                        </a:rPr>
                        <a:t>Campos</a:t>
                      </a:r>
                      <a:r>
                        <a:rPr lang="es-MX" sz="1600" b="0" baseline="0" dirty="0" smtClean="0">
                          <a:latin typeface="KG Dark Side" pitchFamily="2" charset="0"/>
                        </a:rPr>
                        <a:t> de formación para la educación 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706588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KG Dark Side" pitchFamily="2" charset="0"/>
                        </a:rPr>
                        <a:t>Lenguaje y comunicación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1400" dirty="0" smtClean="0">
                          <a:latin typeface="KG Dark Side" pitchFamily="2" charset="0"/>
                        </a:rPr>
                        <a:t>La enseñanza del Inglés se pone en marcha a partir del tercer grado de preescolar. Su</a:t>
                      </a:r>
                      <a:br>
                        <a:rPr lang="es-MX" sz="1400" dirty="0" smtClean="0">
                          <a:latin typeface="KG Dark Side" pitchFamily="2" charset="0"/>
                        </a:rPr>
                      </a:br>
                      <a:r>
                        <a:rPr lang="es-MX" sz="1400" dirty="0" smtClean="0">
                          <a:latin typeface="KG Dark Side" pitchFamily="2" charset="0"/>
                        </a:rPr>
                        <a:t>propósito en este nivel es propiciar el contacto y la familiarización de los niños con el</a:t>
                      </a:r>
                      <a:br>
                        <a:rPr lang="es-MX" sz="1400" dirty="0" smtClean="0">
                          <a:latin typeface="KG Dark Side" pitchFamily="2" charset="0"/>
                        </a:rPr>
                      </a:br>
                      <a:r>
                        <a:rPr lang="es-MX" sz="1400" dirty="0" smtClean="0">
                          <a:latin typeface="KG Dark Side" pitchFamily="2" charset="0"/>
                        </a:rPr>
                        <a:t>inglés mediante el involucramiento en prácticas sociales del lenguaje y el desarrollo</a:t>
                      </a:r>
                      <a:br>
                        <a:rPr lang="es-MX" sz="1400" dirty="0" smtClean="0">
                          <a:latin typeface="KG Dark Side" pitchFamily="2" charset="0"/>
                        </a:rPr>
                      </a:br>
                      <a:r>
                        <a:rPr lang="es-MX" sz="1400" dirty="0" smtClean="0">
                          <a:latin typeface="KG Dark Side" pitchFamily="2" charset="0"/>
                        </a:rPr>
                        <a:t>de competencias específicas planificadas, que constituyen la base de aprendizajes</a:t>
                      </a:r>
                      <a:br>
                        <a:rPr lang="es-MX" sz="1400" dirty="0" smtClean="0">
                          <a:latin typeface="KG Dark Side" pitchFamily="2" charset="0"/>
                        </a:rPr>
                      </a:br>
                      <a:r>
                        <a:rPr lang="es-MX" sz="1400" dirty="0" smtClean="0">
                          <a:latin typeface="KG Dark Side" pitchFamily="2" charset="0"/>
                        </a:rPr>
                        <a:t>posteriores</a:t>
                      </a:r>
                      <a:endParaRPr lang="es-MX" sz="1400" dirty="0">
                        <a:latin typeface="KG Dark Side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512" y="4466290"/>
          <a:ext cx="8748464" cy="15544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55776"/>
                <a:gridCol w="6192688"/>
              </a:tblGrid>
              <a:tr h="1420210">
                <a:tc>
                  <a:txBody>
                    <a:bodyPr/>
                    <a:lstStyle/>
                    <a:p>
                      <a:r>
                        <a:rPr lang="es-MX" sz="1600" b="0" dirty="0" smtClean="0">
                          <a:latin typeface="KG Dark Side" pitchFamily="2" charset="0"/>
                        </a:rPr>
                        <a:t>Pensamiento matemático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El énfasis de este campo se plantea con base en la solución de problemas, en la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formulación de argumentos para explicar sus resultados y en el diseño de estrategias y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sus procesos para la toma de decisiones.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6024" y="1571612"/>
          <a:ext cx="8748464" cy="5059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55776"/>
                <a:gridCol w="6192688"/>
              </a:tblGrid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KG Dark Side" pitchFamily="2" charset="0"/>
                        </a:rPr>
                        <a:t>Exploración y comprensión del mundo natural y social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Este campo integra diversos enfoques disciplinares relacionados con aspectos biológicos,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históricos, sociales, políticos, económicos, culturales, geográficos y científicos.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Constituye la base de formación del pensamiento crítico, entendido como los métodos de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aproximación a distintos fenómenos que exigen una explicación objetiva de la realidad.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</a:tr>
              <a:tr h="102012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KG Dark Side" pitchFamily="2" charset="0"/>
                        </a:rPr>
                        <a:t>Desarrollo personal y para la convivencia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La finalidad de este campo de formación es que los estudiantes aprendan a actuar con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juicio crítico a favor de la democracia, la libertad, la paz, el respeto a las personas, a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la legalidad y a los derechos humanos. También implica manejar armónicamente las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relaciones personales y afectivas para desarrollar la identidad personal y, desde ésta,</a:t>
                      </a:r>
                    </a:p>
                    <a:p>
                      <a:r>
                        <a:rPr kumimoji="0" lang="es-MX" sz="1600" b="0" kern="1200" baseline="0" dirty="0" smtClean="0">
                          <a:latin typeface="KG Dark Side" pitchFamily="2" charset="0"/>
                        </a:rPr>
                        <a:t>construir identidad y conciencia social.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16024" y="500042"/>
          <a:ext cx="8748464" cy="8229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55776"/>
                <a:gridCol w="6192688"/>
              </a:tblGrid>
              <a:tr h="706588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KG Dark Side" pitchFamily="2" charset="0"/>
                        </a:rPr>
                        <a:t>Campos</a:t>
                      </a:r>
                      <a:r>
                        <a:rPr lang="es-MX" sz="1600" b="0" baseline="0" dirty="0" smtClean="0">
                          <a:latin typeface="KG Dark Side" pitchFamily="2" charset="0"/>
                        </a:rPr>
                        <a:t> de formación para la educación </a:t>
                      </a:r>
                      <a:endParaRPr lang="es-MX" sz="1600" b="0" dirty="0">
                        <a:latin typeface="KG Dark Sid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066800"/>
          </a:xfrm>
        </p:spPr>
        <p:txBody>
          <a:bodyPr>
            <a:normAutofit/>
          </a:bodyPr>
          <a:lstStyle/>
          <a:p>
            <a:r>
              <a:rPr lang="es-MX" sz="3600" dirty="0" smtClean="0">
                <a:solidFill>
                  <a:schemeClr val="bg1"/>
                </a:solidFill>
                <a:latin typeface="KG Dark Side" pitchFamily="2" charset="0"/>
              </a:rPr>
              <a:t>Mapa conceptual</a:t>
            </a:r>
            <a:endParaRPr lang="es-MX" sz="3600" dirty="0">
              <a:solidFill>
                <a:schemeClr val="bg1"/>
              </a:solidFill>
              <a:latin typeface="KG Dark Side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6506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2400" dirty="0" smtClean="0">
                <a:latin typeface="KG Dark Side" pitchFamily="2" charset="0"/>
              </a:rPr>
              <a:t>Principios</a:t>
            </a:r>
          </a:p>
          <a:p>
            <a:pPr algn="ctr">
              <a:buNone/>
            </a:pPr>
            <a:r>
              <a:rPr lang="es-MX" sz="2400" dirty="0" smtClean="0">
                <a:latin typeface="KG Dark Side" pitchFamily="2" charset="0"/>
              </a:rPr>
              <a:t>pedagógicos</a:t>
            </a:r>
          </a:p>
          <a:p>
            <a:pPr>
              <a:buNone/>
            </a:pPr>
            <a:endParaRPr lang="es-MX" sz="2400" dirty="0" smtClean="0">
              <a:latin typeface="KG Dark Side" pitchFamily="2" charset="0"/>
            </a:endParaRPr>
          </a:p>
          <a:p>
            <a:pPr>
              <a:buNone/>
            </a:pPr>
            <a:r>
              <a:rPr lang="es-MX" sz="1200" dirty="0" smtClean="0">
                <a:latin typeface="KG Dark Side" pitchFamily="2" charset="0"/>
              </a:rPr>
              <a:t>El centro y el referente fundamental del aprendizaje es el estudiante, porque desde etapas tempranas se requiere generar su disposición y capacidad de continuar aprendiendo a lo largo de su vida, desarrollar habilidades superiores del pensamiento para solucionar problemas, pensar críticamente, comprender y explicar situaciones desde diversas áreas del saber, manejar información, innovar y crear en distintos órdenes de la vida.</a:t>
            </a:r>
            <a:endParaRPr lang="es-MX" sz="1200" dirty="0">
              <a:latin typeface="KG Dark Side" pitchFamily="2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5786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2400" dirty="0" smtClean="0">
                <a:latin typeface="KG Dark Side" pitchFamily="2" charset="0"/>
              </a:rPr>
              <a:t>Campos</a:t>
            </a:r>
          </a:p>
          <a:p>
            <a:pPr algn="ctr">
              <a:buNone/>
            </a:pPr>
            <a:r>
              <a:rPr lang="es-MX" sz="2400" dirty="0" smtClean="0">
                <a:latin typeface="KG Dark Side" pitchFamily="2" charset="0"/>
              </a:rPr>
              <a:t>formativos</a:t>
            </a:r>
          </a:p>
          <a:p>
            <a:endParaRPr lang="es-MX" sz="2400" dirty="0" smtClean="0">
              <a:latin typeface="KG Dark Side" pitchFamily="2" charset="0"/>
            </a:endParaRPr>
          </a:p>
          <a:p>
            <a:pPr>
              <a:buNone/>
            </a:pPr>
            <a:r>
              <a:rPr lang="es-MX" sz="1200" dirty="0" smtClean="0">
                <a:latin typeface="KG Dark Side" pitchFamily="2" charset="0"/>
              </a:rPr>
              <a:t>Los campos de formación para la Educación Básica organizan, regulan y articulan los espacios curriculares; tienen un carácter interactivo entre sí, y son congruentes con las competencias para la vida y los rasgos del perfil de egreso</a:t>
            </a:r>
            <a:endParaRPr lang="es-MX" sz="1200" dirty="0">
              <a:latin typeface="KG Dark Side" pitchFamily="2" charset="0"/>
            </a:endParaRPr>
          </a:p>
        </p:txBody>
      </p:sp>
      <p:sp>
        <p:nvSpPr>
          <p:cNvPr id="5" name="4 Flecha izquierda y derecha"/>
          <p:cNvSpPr/>
          <p:nvPr/>
        </p:nvSpPr>
        <p:spPr>
          <a:xfrm>
            <a:off x="3563888" y="4929198"/>
            <a:ext cx="2016224" cy="792088"/>
          </a:xfrm>
          <a:prstGeom prst="left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latin typeface="KG Dark Side" pitchFamily="2" charset="0"/>
              </a:rPr>
              <a:t>Relación </a:t>
            </a:r>
            <a:endParaRPr lang="es-MX" sz="1600" dirty="0">
              <a:latin typeface="KG Dark Side" pitchFamily="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087686" y="5844621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latin typeface="KG Dark Side" pitchFamily="2" charset="0"/>
              </a:rPr>
              <a:t>Buscar una educación de calidad a los estudiantes.</a:t>
            </a:r>
            <a:endParaRPr lang="es-MX" sz="1600" dirty="0">
              <a:latin typeface="KG Dark Side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Microsoft Office PowerPoint</Application>
  <PresentationFormat>Presentación en pantalla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KG Dark Side</vt:lpstr>
      <vt:lpstr>Tema de Office</vt:lpstr>
      <vt:lpstr>UNIDAD 2 Módulo 1</vt:lpstr>
      <vt:lpstr>Los campos de formación para la Educación Básica organizan, regulan y articulan los espacios curriculares; tienen un carácter interactivo entre sí, y son congruentes con las competencias para la vida y los rasgos del perfil de egreso. </vt:lpstr>
      <vt:lpstr>Campos de formación para la educación básica</vt:lpstr>
      <vt:lpstr>Diapositiva 4</vt:lpstr>
      <vt:lpstr>Diapositiva 5</vt:lpstr>
      <vt:lpstr>Mapa conceptual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2 Módulo 1</dc:title>
  <dc:creator>Alejandra</dc:creator>
  <cp:lastModifiedBy>Alejandra</cp:lastModifiedBy>
  <cp:revision>1</cp:revision>
  <dcterms:created xsi:type="dcterms:W3CDTF">2015-02-19T00:42:47Z</dcterms:created>
  <dcterms:modified xsi:type="dcterms:W3CDTF">2015-02-19T00:43:19Z</dcterms:modified>
</cp:coreProperties>
</file>