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0" r:id="rId4"/>
    <p:sldId id="262" r:id="rId5"/>
    <p:sldId id="264" r:id="rId6"/>
    <p:sldId id="263"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8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171665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1046817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289527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59591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283760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128681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370829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340721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2138014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203322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82A4BF-C4B5-4BA4-9937-B61E312E286F}" type="datetimeFigureOut">
              <a:rPr lang="es-MX" smtClean="0"/>
              <a:t>20/02/2015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EFCB17E-BED4-4F98-9C1F-1B158389AF8F}" type="slidenum">
              <a:rPr lang="es-MX" smtClean="0"/>
              <a:t>‹Nº›</a:t>
            </a:fld>
            <a:endParaRPr lang="es-MX"/>
          </a:p>
        </p:txBody>
      </p:sp>
    </p:spTree>
    <p:extLst>
      <p:ext uri="{BB962C8B-B14F-4D97-AF65-F5344CB8AC3E}">
        <p14:creationId xmlns:p14="http://schemas.microsoft.com/office/powerpoint/2010/main" val="36072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2A4BF-C4B5-4BA4-9937-B61E312E286F}" type="datetimeFigureOut">
              <a:rPr lang="es-MX" smtClean="0"/>
              <a:t>20/02/2015</a:t>
            </a:fld>
            <a:endParaRPr lang="es-MX"/>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CB17E-BED4-4F98-9C1F-1B158389AF8F}" type="slidenum">
              <a:rPr lang="es-MX" smtClean="0"/>
              <a:t>‹Nº›</a:t>
            </a:fld>
            <a:endParaRPr lang="es-MX"/>
          </a:p>
        </p:txBody>
      </p:sp>
    </p:spTree>
    <p:extLst>
      <p:ext uri="{BB962C8B-B14F-4D97-AF65-F5344CB8AC3E}">
        <p14:creationId xmlns:p14="http://schemas.microsoft.com/office/powerpoint/2010/main" val="1942076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1115616" y="161855"/>
            <a:ext cx="844893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MX" altLang="es-MX" sz="24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altLang="es-MX"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2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Licenciatura en Educaci</a:t>
            </a:r>
            <a:r>
              <a:rPr kumimoji="0" lang="es-MX" altLang="es-MX" sz="24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altLang="es-MX"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101" name="Imagen 1" descr="http://www.comimsa.edu.mx/sistemainn/sin2/img/educacion%20superior/Escuela%20Normal%20de%20Educaci%C3%B3n%20Preescolar%20del%20Estado%20de%20Coahuila.gif"/>
          <p:cNvPicPr>
            <a:picLocks noChangeArrowheads="1"/>
          </p:cNvPicPr>
          <p:nvPr/>
        </p:nvPicPr>
        <p:blipFill>
          <a:blip r:embed="rId2">
            <a:extLst>
              <a:ext uri="{28A0092B-C50C-407E-A947-70E740481C1C}">
                <a14:useLocalDpi xmlns:a14="http://schemas.microsoft.com/office/drawing/2010/main" val="0"/>
              </a:ext>
            </a:extLst>
          </a:blip>
          <a:srcRect l="23035" r="18501"/>
          <a:stretch>
            <a:fillRect/>
          </a:stretch>
        </p:blipFill>
        <p:spPr bwMode="auto">
          <a:xfrm>
            <a:off x="251520" y="836712"/>
            <a:ext cx="1584176" cy="186196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251520" y="1591219"/>
            <a:ext cx="8904651"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2800" b="1" i="0" u="none" strike="noStrike" cap="none" normalizeH="0" baseline="0" dirty="0" smtClean="0">
                <a:ln>
                  <a:noFill/>
                </a:ln>
                <a:solidFill>
                  <a:schemeClr val="tx1"/>
                </a:solidFill>
                <a:effectLst/>
                <a:latin typeface="Arial" panose="020B0604020202020204" pitchFamily="34" charset="0"/>
                <a:ea typeface="Calibri" pitchFamily="34" charset="0"/>
                <a:cs typeface="Arial" pitchFamily="34" charset="0"/>
              </a:rPr>
              <a:t>ENEP FORTALECIMIENTO</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Unidad II</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sz="2800" b="1" dirty="0" smtClean="0">
                <a:latin typeface="Arial" pitchFamily="34" charset="0"/>
                <a:ea typeface="Calibri" pitchFamily="34" charset="0"/>
                <a:cs typeface="Arial" pitchFamily="34" charset="0"/>
              </a:rPr>
              <a:t>Estructura pedagógica y educativa del Plan de Estudios 2011 de educación básica </a:t>
            </a:r>
            <a:r>
              <a:rPr kumimoji="0" lang="es-MX" altLang="es-MX"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s-MX" altLang="es-MX"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2800" b="1"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Asesor: Ramón de Jesús Reséndiz Sánchez</a:t>
            </a:r>
            <a:endParaRPr lang="es-MX" altLang="es-MX" sz="2800" b="1" dirty="0">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s-MX" altLang="es-MX"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s-MX" altLang="es-MX"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4°  “F”</a:t>
            </a:r>
            <a:endParaRPr lang="es-MX" altLang="es-MX" sz="2800" b="1" dirty="0">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05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Saltillo, Coahuila  20 de febrero de 2015  </a:t>
            </a:r>
            <a:endParaRPr kumimoji="0" lang="es-MX" altLang="es-MX"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82130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latin typeface="Century Gothic" panose="020B0502020202020204" pitchFamily="34" charset="0"/>
              </a:rPr>
              <a:t>Introducción</a:t>
            </a:r>
            <a:endParaRPr lang="es-MX" sz="4000" dirty="0">
              <a:latin typeface="Century Gothic" panose="020B0502020202020204" pitchFamily="34" charset="0"/>
            </a:endParaRPr>
          </a:p>
        </p:txBody>
      </p:sp>
      <p:sp>
        <p:nvSpPr>
          <p:cNvPr id="3" name="2 Marcador de contenido"/>
          <p:cNvSpPr>
            <a:spLocks noGrp="1"/>
          </p:cNvSpPr>
          <p:nvPr>
            <p:ph idx="1"/>
          </p:nvPr>
        </p:nvSpPr>
        <p:spPr>
          <a:xfrm>
            <a:off x="457200" y="1600201"/>
            <a:ext cx="8229600" cy="4997151"/>
          </a:xfrm>
        </p:spPr>
        <p:txBody>
          <a:bodyPr>
            <a:normAutofit/>
          </a:bodyPr>
          <a:lstStyle/>
          <a:p>
            <a:r>
              <a:rPr lang="es-MX" sz="2400" dirty="0" smtClean="0">
                <a:latin typeface="Century Gothic" panose="020B0502020202020204" pitchFamily="34" charset="0"/>
              </a:rPr>
              <a:t>El propósito de la educación preescolar es favorecer el desarrollo integral de los alumnos, para  facilitar este proceso , en el programa de estudio 2011 se dividen en seis campos formativos, los cuales cuentan con diversas competencias que se pretenden desarrollar a lo largo de la educación preescolar, para cumplir este objetivo se toman en cuenta los principios pedagógicos que sustentan este programa</a:t>
            </a:r>
            <a:endParaRPr lang="es-MX" sz="2400" dirty="0">
              <a:latin typeface="Century Gothic" panose="020B0502020202020204" pitchFamily="34" charset="0"/>
            </a:endParaRPr>
          </a:p>
        </p:txBody>
      </p:sp>
    </p:spTree>
    <p:extLst>
      <p:ext uri="{BB962C8B-B14F-4D97-AF65-F5344CB8AC3E}">
        <p14:creationId xmlns:p14="http://schemas.microsoft.com/office/powerpoint/2010/main" val="2314674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39552" y="80628"/>
            <a:ext cx="7680853" cy="972108"/>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accent4">
                  <a:lumMod val="75000"/>
                </a:schemeClr>
              </a:solidFill>
            </a:endParaRPr>
          </a:p>
        </p:txBody>
      </p:sp>
      <p:sp>
        <p:nvSpPr>
          <p:cNvPr id="2" name="1 Título"/>
          <p:cNvSpPr>
            <a:spLocks noGrp="1"/>
          </p:cNvSpPr>
          <p:nvPr>
            <p:ph type="title"/>
          </p:nvPr>
        </p:nvSpPr>
        <p:spPr>
          <a:xfrm>
            <a:off x="443541" y="134634"/>
            <a:ext cx="7872875" cy="918102"/>
          </a:xfrm>
        </p:spPr>
        <p:txBody>
          <a:bodyPr>
            <a:normAutofit/>
          </a:bodyPr>
          <a:lstStyle/>
          <a:p>
            <a:r>
              <a:rPr lang="es-MX" sz="2400" dirty="0" smtClean="0">
                <a:latin typeface="Century Gothic" panose="020B0502020202020204" pitchFamily="34" charset="0"/>
              </a:rPr>
              <a:t>Campos de formación para la educación básica </a:t>
            </a:r>
            <a:endParaRPr lang="es-MX" sz="2400" dirty="0">
              <a:latin typeface="Century Gothic" panose="020B0502020202020204" pitchFamily="34" charset="0"/>
            </a:endParaRPr>
          </a:p>
        </p:txBody>
      </p:sp>
      <p:sp>
        <p:nvSpPr>
          <p:cNvPr id="6" name="5 Rectángulo redondeado"/>
          <p:cNvSpPr/>
          <p:nvPr/>
        </p:nvSpPr>
        <p:spPr>
          <a:xfrm>
            <a:off x="0" y="2402886"/>
            <a:ext cx="4788024" cy="415846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CuadroTexto"/>
          <p:cNvSpPr txBox="1"/>
          <p:nvPr/>
        </p:nvSpPr>
        <p:spPr>
          <a:xfrm>
            <a:off x="539552" y="1700808"/>
            <a:ext cx="2880320" cy="646331"/>
          </a:xfrm>
          <a:prstGeom prst="rect">
            <a:avLst/>
          </a:prstGeom>
          <a:noFill/>
        </p:spPr>
        <p:txBody>
          <a:bodyPr wrap="square" rtlCol="0">
            <a:spAutoFit/>
          </a:bodyPr>
          <a:lstStyle/>
          <a:p>
            <a:pPr algn="ctr"/>
            <a:r>
              <a:rPr lang="es-MX" dirty="0" smtClean="0">
                <a:latin typeface="Century Gothic" panose="020B0502020202020204" pitchFamily="34" charset="0"/>
              </a:rPr>
              <a:t>Lenguaje y comunicación </a:t>
            </a:r>
            <a:endParaRPr lang="es-MX" dirty="0">
              <a:latin typeface="Century Gothic" panose="020B0502020202020204" pitchFamily="34" charset="0"/>
            </a:endParaRPr>
          </a:p>
        </p:txBody>
      </p:sp>
      <p:sp>
        <p:nvSpPr>
          <p:cNvPr id="7" name="6 CuadroTexto"/>
          <p:cNvSpPr txBox="1"/>
          <p:nvPr/>
        </p:nvSpPr>
        <p:spPr>
          <a:xfrm>
            <a:off x="72008" y="2555026"/>
            <a:ext cx="4644008" cy="3970318"/>
          </a:xfrm>
          <a:prstGeom prst="rect">
            <a:avLst/>
          </a:prstGeom>
          <a:noFill/>
        </p:spPr>
        <p:txBody>
          <a:bodyPr wrap="square" rtlCol="0">
            <a:spAutoFit/>
          </a:bodyPr>
          <a:lstStyle/>
          <a:p>
            <a:pPr algn="just"/>
            <a:r>
              <a:rPr lang="es-MX" dirty="0" smtClean="0">
                <a:latin typeface="Century Gothic" panose="020B0502020202020204" pitchFamily="34" charset="0"/>
              </a:rPr>
              <a:t> El lenguaje es una actividad comunicativa, cognitiva y reflexiva para integrarse y conocer culturas, interactuar en sociedad y aprender.</a:t>
            </a:r>
          </a:p>
          <a:p>
            <a:pPr algn="just"/>
            <a:r>
              <a:rPr lang="es-MX" dirty="0" smtClean="0">
                <a:latin typeface="Century Gothic" panose="020B0502020202020204" pitchFamily="34" charset="0"/>
              </a:rPr>
              <a:t>Los niños enriquecen su lenguaje e identifican sus funciones y características en la medida en que tienen variadas oportunidades de comunicación verbal.</a:t>
            </a:r>
          </a:p>
          <a:p>
            <a:pPr algn="just"/>
            <a:r>
              <a:rPr lang="es-MX" dirty="0" smtClean="0">
                <a:latin typeface="Century Gothic" panose="020B0502020202020204" pitchFamily="34" charset="0"/>
              </a:rPr>
              <a:t>La interacción de los pequeños con los textos fomenta su interés por conocer su contenido y es un excelente recurso para encontrarle sentido al proceso de lectura y escritura</a:t>
            </a:r>
            <a:endParaRPr lang="es-MX" dirty="0">
              <a:latin typeface="Century Gothic" panose="020B0502020202020204" pitchFamily="34" charset="0"/>
            </a:endParaRPr>
          </a:p>
        </p:txBody>
      </p:sp>
      <p:sp>
        <p:nvSpPr>
          <p:cNvPr id="9" name="8 Rectángulo redondeado"/>
          <p:cNvSpPr/>
          <p:nvPr/>
        </p:nvSpPr>
        <p:spPr>
          <a:xfrm>
            <a:off x="4884035" y="2438890"/>
            <a:ext cx="4224469" cy="415846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abajo"/>
          <p:cNvSpPr/>
          <p:nvPr/>
        </p:nvSpPr>
        <p:spPr>
          <a:xfrm>
            <a:off x="6372200" y="1124744"/>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5508104" y="1700808"/>
            <a:ext cx="2880320" cy="646331"/>
          </a:xfrm>
          <a:prstGeom prst="rect">
            <a:avLst/>
          </a:prstGeom>
          <a:noFill/>
        </p:spPr>
        <p:txBody>
          <a:bodyPr wrap="square" rtlCol="0">
            <a:spAutoFit/>
          </a:bodyPr>
          <a:lstStyle/>
          <a:p>
            <a:pPr algn="ctr"/>
            <a:r>
              <a:rPr lang="es-MX" dirty="0" smtClean="0">
                <a:latin typeface="Century Gothic" panose="020B0502020202020204" pitchFamily="34" charset="0"/>
              </a:rPr>
              <a:t>Pensamiento matemático </a:t>
            </a:r>
            <a:endParaRPr lang="es-MX" dirty="0">
              <a:latin typeface="Century Gothic" panose="020B0502020202020204" pitchFamily="34" charset="0"/>
            </a:endParaRPr>
          </a:p>
        </p:txBody>
      </p:sp>
      <p:sp>
        <p:nvSpPr>
          <p:cNvPr id="14" name="13 CuadroTexto"/>
          <p:cNvSpPr txBox="1"/>
          <p:nvPr/>
        </p:nvSpPr>
        <p:spPr>
          <a:xfrm>
            <a:off x="5148064" y="2564904"/>
            <a:ext cx="3672408" cy="3970318"/>
          </a:xfrm>
          <a:prstGeom prst="rect">
            <a:avLst/>
          </a:prstGeom>
          <a:noFill/>
        </p:spPr>
        <p:txBody>
          <a:bodyPr wrap="square" rtlCol="0">
            <a:spAutoFit/>
          </a:bodyPr>
          <a:lstStyle/>
          <a:p>
            <a:pPr algn="just"/>
            <a:r>
              <a:rPr lang="es-MX" dirty="0" smtClean="0">
                <a:latin typeface="Century Gothic" panose="020B0502020202020204" pitchFamily="34" charset="0"/>
              </a:rPr>
              <a:t>Los fundamentos del pensamiento matemático están presentes desde edades tempranas,  Como consecuencia de los procesos de desarrollo y de las experiencias que viven al interactuar con su entorno, los niños desarrollan nociones numéricas, espaciales y temporales que les permiten avanzar en la construcción de nociones matemáticas mas complejas.</a:t>
            </a:r>
            <a:endParaRPr lang="es-MX" dirty="0">
              <a:latin typeface="Century Gothic" panose="020B0502020202020204" pitchFamily="34" charset="0"/>
            </a:endParaRPr>
          </a:p>
        </p:txBody>
      </p:sp>
      <p:sp>
        <p:nvSpPr>
          <p:cNvPr id="15" name="14 Flecha abajo"/>
          <p:cNvSpPr/>
          <p:nvPr/>
        </p:nvSpPr>
        <p:spPr>
          <a:xfrm>
            <a:off x="1691680" y="1196752"/>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53890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39552" y="80628"/>
            <a:ext cx="7680853" cy="972108"/>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accent4">
                  <a:lumMod val="75000"/>
                </a:schemeClr>
              </a:solidFill>
            </a:endParaRPr>
          </a:p>
        </p:txBody>
      </p:sp>
      <p:sp>
        <p:nvSpPr>
          <p:cNvPr id="2" name="1 Título"/>
          <p:cNvSpPr>
            <a:spLocks noGrp="1"/>
          </p:cNvSpPr>
          <p:nvPr>
            <p:ph type="title"/>
          </p:nvPr>
        </p:nvSpPr>
        <p:spPr>
          <a:xfrm>
            <a:off x="443541" y="134634"/>
            <a:ext cx="7872875" cy="918102"/>
          </a:xfrm>
        </p:spPr>
        <p:txBody>
          <a:bodyPr>
            <a:normAutofit/>
          </a:bodyPr>
          <a:lstStyle/>
          <a:p>
            <a:r>
              <a:rPr lang="es-MX" sz="2400" dirty="0" smtClean="0">
                <a:latin typeface="Century Gothic" panose="020B0502020202020204" pitchFamily="34" charset="0"/>
              </a:rPr>
              <a:t>Campos de formación para la educación básica </a:t>
            </a:r>
            <a:endParaRPr lang="es-MX" sz="2400" dirty="0">
              <a:latin typeface="Century Gothic" panose="020B0502020202020204" pitchFamily="34" charset="0"/>
            </a:endParaRPr>
          </a:p>
        </p:txBody>
      </p:sp>
      <p:sp>
        <p:nvSpPr>
          <p:cNvPr id="6" name="5 Rectángulo redondeado"/>
          <p:cNvSpPr/>
          <p:nvPr/>
        </p:nvSpPr>
        <p:spPr>
          <a:xfrm>
            <a:off x="-36512" y="2438890"/>
            <a:ext cx="4751512" cy="4302478"/>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CuadroTexto"/>
          <p:cNvSpPr txBox="1"/>
          <p:nvPr/>
        </p:nvSpPr>
        <p:spPr>
          <a:xfrm>
            <a:off x="539552" y="1700808"/>
            <a:ext cx="3240360" cy="646331"/>
          </a:xfrm>
          <a:prstGeom prst="rect">
            <a:avLst/>
          </a:prstGeom>
          <a:noFill/>
        </p:spPr>
        <p:txBody>
          <a:bodyPr wrap="square" rtlCol="0">
            <a:spAutoFit/>
          </a:bodyPr>
          <a:lstStyle/>
          <a:p>
            <a:pPr algn="ctr"/>
            <a:r>
              <a:rPr lang="es-MX" dirty="0" smtClean="0">
                <a:latin typeface="Century Gothic" panose="020B0502020202020204" pitchFamily="34" charset="0"/>
              </a:rPr>
              <a:t>Exploración y conocimiento del mundo  </a:t>
            </a:r>
            <a:endParaRPr lang="es-MX" dirty="0">
              <a:latin typeface="Century Gothic" panose="020B0502020202020204" pitchFamily="34" charset="0"/>
            </a:endParaRPr>
          </a:p>
        </p:txBody>
      </p:sp>
      <p:sp>
        <p:nvSpPr>
          <p:cNvPr id="7" name="6 CuadroTexto"/>
          <p:cNvSpPr txBox="1"/>
          <p:nvPr/>
        </p:nvSpPr>
        <p:spPr>
          <a:xfrm>
            <a:off x="35496" y="2494051"/>
            <a:ext cx="4644008" cy="4247317"/>
          </a:xfrm>
          <a:prstGeom prst="rect">
            <a:avLst/>
          </a:prstGeom>
          <a:noFill/>
        </p:spPr>
        <p:txBody>
          <a:bodyPr wrap="square" rtlCol="0">
            <a:spAutoFit/>
          </a:bodyPr>
          <a:lstStyle/>
          <a:p>
            <a:pPr algn="just"/>
            <a:r>
              <a:rPr lang="es-MX" dirty="0" smtClean="0">
                <a:latin typeface="Century Gothic" panose="020B0502020202020204" pitchFamily="34" charset="0"/>
              </a:rPr>
              <a:t> Este campo favorece el desarrollo de las capacidades y actitudes que caracterizan al pensamiento reflexivo, mediante experiencias que les permitan aprender sobre el mundo natural y social.</a:t>
            </a:r>
          </a:p>
          <a:p>
            <a:pPr algn="just"/>
            <a:r>
              <a:rPr lang="es-MX" dirty="0" smtClean="0">
                <a:latin typeface="Century Gothic" panose="020B0502020202020204" pitchFamily="34" charset="0"/>
              </a:rPr>
              <a:t>La elaboración de categorías y conceptos es una poderosa herramienta mental para la comprensión del mundo.</a:t>
            </a:r>
          </a:p>
          <a:p>
            <a:pPr algn="just"/>
            <a:r>
              <a:rPr lang="es-MX" dirty="0" smtClean="0">
                <a:latin typeface="Century Gothic" panose="020B0502020202020204" pitchFamily="34" charset="0"/>
              </a:rPr>
              <a:t>La comprensión de la diversidad cultural, lingüística y social, así como de los factores que hacen posible la vida en sociedad son nociones que se favorecen en este campo</a:t>
            </a:r>
            <a:endParaRPr lang="es-MX" dirty="0">
              <a:latin typeface="Century Gothic" panose="020B0502020202020204" pitchFamily="34" charset="0"/>
            </a:endParaRPr>
          </a:p>
        </p:txBody>
      </p:sp>
      <p:sp>
        <p:nvSpPr>
          <p:cNvPr id="9" name="8 Rectángulo redondeado"/>
          <p:cNvSpPr/>
          <p:nvPr/>
        </p:nvSpPr>
        <p:spPr>
          <a:xfrm>
            <a:off x="4788025" y="2564904"/>
            <a:ext cx="4320480" cy="424847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abajo"/>
          <p:cNvSpPr/>
          <p:nvPr/>
        </p:nvSpPr>
        <p:spPr>
          <a:xfrm>
            <a:off x="6372200" y="1124744"/>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5508104" y="1700808"/>
            <a:ext cx="2880320" cy="369332"/>
          </a:xfrm>
          <a:prstGeom prst="rect">
            <a:avLst/>
          </a:prstGeom>
          <a:noFill/>
        </p:spPr>
        <p:txBody>
          <a:bodyPr wrap="square" rtlCol="0">
            <a:spAutoFit/>
          </a:bodyPr>
          <a:lstStyle/>
          <a:p>
            <a:pPr algn="ctr"/>
            <a:r>
              <a:rPr lang="es-MX" dirty="0" smtClean="0">
                <a:latin typeface="Century Gothic" panose="020B0502020202020204" pitchFamily="34" charset="0"/>
              </a:rPr>
              <a:t>Desarrollo físico y salud </a:t>
            </a:r>
            <a:endParaRPr lang="es-MX" dirty="0">
              <a:latin typeface="Century Gothic" panose="020B0502020202020204" pitchFamily="34" charset="0"/>
            </a:endParaRPr>
          </a:p>
        </p:txBody>
      </p:sp>
      <p:sp>
        <p:nvSpPr>
          <p:cNvPr id="15" name="14 Flecha abajo"/>
          <p:cNvSpPr/>
          <p:nvPr/>
        </p:nvSpPr>
        <p:spPr>
          <a:xfrm>
            <a:off x="1691680" y="1196752"/>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CuadroTexto"/>
          <p:cNvSpPr txBox="1"/>
          <p:nvPr/>
        </p:nvSpPr>
        <p:spPr>
          <a:xfrm>
            <a:off x="4932040" y="2638067"/>
            <a:ext cx="4211960" cy="4247317"/>
          </a:xfrm>
          <a:prstGeom prst="rect">
            <a:avLst/>
          </a:prstGeom>
          <a:noFill/>
        </p:spPr>
        <p:txBody>
          <a:bodyPr wrap="square" rtlCol="0">
            <a:spAutoFit/>
          </a:bodyPr>
          <a:lstStyle/>
          <a:p>
            <a:pPr algn="just"/>
            <a:r>
              <a:rPr lang="es-MX" dirty="0" smtClean="0">
                <a:latin typeface="Century Gothic" panose="020B0502020202020204" pitchFamily="34" charset="0"/>
              </a:rPr>
              <a:t>Se involucran el </a:t>
            </a:r>
            <a:r>
              <a:rPr lang="es-MX" dirty="0">
                <a:latin typeface="Century Gothic" panose="020B0502020202020204" pitchFamily="34" charset="0"/>
              </a:rPr>
              <a:t>movimiento y la locomoción, la estabilidad y el equilibrio, la manipulación, la proyección y la recepción</a:t>
            </a:r>
            <a:r>
              <a:rPr lang="es-MX" dirty="0" smtClean="0">
                <a:latin typeface="Century Gothic" panose="020B0502020202020204" pitchFamily="34" charset="0"/>
              </a:rPr>
              <a:t>.</a:t>
            </a:r>
          </a:p>
          <a:p>
            <a:pPr algn="just"/>
            <a:r>
              <a:rPr lang="es-MX" dirty="0" smtClean="0">
                <a:latin typeface="Century Gothic" panose="020B0502020202020204" pitchFamily="34" charset="0"/>
              </a:rPr>
              <a:t> </a:t>
            </a:r>
            <a:r>
              <a:rPr lang="es-MX" dirty="0">
                <a:latin typeface="Century Gothic" panose="020B0502020202020204" pitchFamily="34" charset="0"/>
              </a:rPr>
              <a:t>Los pequeños se mueven y exploran el mundo porque tienen deseos de conocerlo. Se desarrollan capacidades motrices gruesas y finas</a:t>
            </a:r>
            <a:r>
              <a:rPr lang="es-MX" dirty="0" smtClean="0">
                <a:latin typeface="Century Gothic" panose="020B0502020202020204" pitchFamily="34" charset="0"/>
              </a:rPr>
              <a:t>.</a:t>
            </a:r>
          </a:p>
          <a:p>
            <a:pPr algn="just"/>
            <a:r>
              <a:rPr lang="es-MX" dirty="0" smtClean="0">
                <a:latin typeface="Century Gothic" panose="020B0502020202020204" pitchFamily="34" charset="0"/>
              </a:rPr>
              <a:t>En el preescolar los niños pueden iniciarse en la actividad física sistemática, experimentar la sensación de bienestar que produce el hecho de mantenerse activos.</a:t>
            </a:r>
            <a:endParaRPr lang="es-MX" dirty="0">
              <a:latin typeface="Century Gothic" panose="020B0502020202020204" pitchFamily="34" charset="0"/>
            </a:endParaRPr>
          </a:p>
        </p:txBody>
      </p:sp>
    </p:spTree>
    <p:extLst>
      <p:ext uri="{BB962C8B-B14F-4D97-AF65-F5344CB8AC3E}">
        <p14:creationId xmlns:p14="http://schemas.microsoft.com/office/powerpoint/2010/main" val="2429365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39552" y="80628"/>
            <a:ext cx="7680853" cy="972108"/>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accent4">
                  <a:lumMod val="75000"/>
                </a:schemeClr>
              </a:solidFill>
            </a:endParaRPr>
          </a:p>
        </p:txBody>
      </p:sp>
      <p:sp>
        <p:nvSpPr>
          <p:cNvPr id="2" name="1 Título"/>
          <p:cNvSpPr>
            <a:spLocks noGrp="1"/>
          </p:cNvSpPr>
          <p:nvPr>
            <p:ph type="title"/>
          </p:nvPr>
        </p:nvSpPr>
        <p:spPr>
          <a:xfrm>
            <a:off x="443541" y="134634"/>
            <a:ext cx="7872875" cy="918102"/>
          </a:xfrm>
        </p:spPr>
        <p:txBody>
          <a:bodyPr>
            <a:normAutofit/>
          </a:bodyPr>
          <a:lstStyle/>
          <a:p>
            <a:r>
              <a:rPr lang="es-MX" sz="2400" dirty="0" smtClean="0">
                <a:latin typeface="Century Gothic" panose="020B0502020202020204" pitchFamily="34" charset="0"/>
              </a:rPr>
              <a:t>Campos de formación para la educación básica </a:t>
            </a:r>
            <a:endParaRPr lang="es-MX" sz="2400" dirty="0">
              <a:latin typeface="Century Gothic" panose="020B0502020202020204" pitchFamily="34" charset="0"/>
            </a:endParaRPr>
          </a:p>
        </p:txBody>
      </p:sp>
      <p:sp>
        <p:nvSpPr>
          <p:cNvPr id="6" name="5 Rectángulo redondeado"/>
          <p:cNvSpPr/>
          <p:nvPr/>
        </p:nvSpPr>
        <p:spPr>
          <a:xfrm>
            <a:off x="-36512" y="2438890"/>
            <a:ext cx="4464496" cy="4086454"/>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CuadroTexto"/>
          <p:cNvSpPr txBox="1"/>
          <p:nvPr/>
        </p:nvSpPr>
        <p:spPr>
          <a:xfrm>
            <a:off x="30415" y="2708920"/>
            <a:ext cx="4397569" cy="3693319"/>
          </a:xfrm>
          <a:prstGeom prst="rect">
            <a:avLst/>
          </a:prstGeom>
          <a:noFill/>
        </p:spPr>
        <p:txBody>
          <a:bodyPr wrap="square" rtlCol="0">
            <a:spAutoFit/>
          </a:bodyPr>
          <a:lstStyle/>
          <a:p>
            <a:pPr algn="just"/>
            <a:r>
              <a:rPr lang="es-MX" dirty="0">
                <a:latin typeface="Century Gothic" panose="020B0502020202020204" pitchFamily="34" charset="0"/>
              </a:rPr>
              <a:t>Se refiere a las actitudes y capacidades relacionadas con el proceso de construcción de la identidad personal y de las competencias emocionales y sociales. En la edad preescolar los niños han logrado identificar las emociones en los demás y en ellos mismos, a expresarlas, controlarlas y darles significado. El establecimiento de relaciones interpersonales fomenta la adopción de conductas pro sociales</a:t>
            </a:r>
            <a:r>
              <a:rPr lang="es-MX" dirty="0"/>
              <a:t>.</a:t>
            </a:r>
            <a:endParaRPr lang="es-MX" dirty="0"/>
          </a:p>
        </p:txBody>
      </p:sp>
      <p:sp>
        <p:nvSpPr>
          <p:cNvPr id="9" name="8 Rectángulo redondeado"/>
          <p:cNvSpPr/>
          <p:nvPr/>
        </p:nvSpPr>
        <p:spPr>
          <a:xfrm>
            <a:off x="4499992" y="2438890"/>
            <a:ext cx="4608513" cy="415846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abajo"/>
          <p:cNvSpPr/>
          <p:nvPr/>
        </p:nvSpPr>
        <p:spPr>
          <a:xfrm>
            <a:off x="6372200" y="1124744"/>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5508104" y="1700808"/>
            <a:ext cx="2880320" cy="646331"/>
          </a:xfrm>
          <a:prstGeom prst="rect">
            <a:avLst/>
          </a:prstGeom>
          <a:noFill/>
        </p:spPr>
        <p:txBody>
          <a:bodyPr wrap="square" rtlCol="0">
            <a:spAutoFit/>
          </a:bodyPr>
          <a:lstStyle/>
          <a:p>
            <a:pPr algn="ctr"/>
            <a:r>
              <a:rPr lang="es-MX" dirty="0" smtClean="0">
                <a:latin typeface="Century Gothic" panose="020B0502020202020204" pitchFamily="34" charset="0"/>
              </a:rPr>
              <a:t>Expresión y apreciación artísticas </a:t>
            </a:r>
            <a:endParaRPr lang="es-MX" dirty="0">
              <a:latin typeface="Century Gothic" panose="020B0502020202020204" pitchFamily="34" charset="0"/>
            </a:endParaRPr>
          </a:p>
        </p:txBody>
      </p:sp>
      <p:sp>
        <p:nvSpPr>
          <p:cNvPr id="15" name="14 Flecha abajo"/>
          <p:cNvSpPr/>
          <p:nvPr/>
        </p:nvSpPr>
        <p:spPr>
          <a:xfrm>
            <a:off x="1691680" y="1196752"/>
            <a:ext cx="504056" cy="576064"/>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CuadroTexto"/>
          <p:cNvSpPr txBox="1"/>
          <p:nvPr/>
        </p:nvSpPr>
        <p:spPr>
          <a:xfrm>
            <a:off x="4572000" y="2627034"/>
            <a:ext cx="4572000" cy="3970318"/>
          </a:xfrm>
          <a:prstGeom prst="rect">
            <a:avLst/>
          </a:prstGeom>
          <a:noFill/>
        </p:spPr>
        <p:txBody>
          <a:bodyPr wrap="square" rtlCol="0">
            <a:spAutoFit/>
          </a:bodyPr>
          <a:lstStyle/>
          <a:p>
            <a:pPr algn="just"/>
            <a:r>
              <a:rPr lang="es-MX" dirty="0" smtClean="0">
                <a:latin typeface="Century Gothic" panose="020B0502020202020204" pitchFamily="34" charset="0"/>
              </a:rPr>
              <a:t>Se orienta en  </a:t>
            </a:r>
            <a:r>
              <a:rPr lang="es-MX" dirty="0">
                <a:latin typeface="Century Gothic" panose="020B0502020202020204" pitchFamily="34" charset="0"/>
              </a:rPr>
              <a:t>potenciar la sensibilidad, la iniciativa, la curiosidad, la espontaneidad, el gusto estético y la creatividad mediante experiencias que propicien la expresión personal a partir de distintos lenguajes. El pensamiento en el arte implica interpretación y representación de la realidad o en la imaginación. La educadora debe saber que es fundamental tener múltiples oportunidades para el juego libre, la manipulación de objetos, texturas, la expresión y la exploración</a:t>
            </a:r>
            <a:endParaRPr lang="es-MX" dirty="0">
              <a:latin typeface="Century Gothic" panose="020B0502020202020204" pitchFamily="34" charset="0"/>
            </a:endParaRPr>
          </a:p>
        </p:txBody>
      </p:sp>
      <p:sp>
        <p:nvSpPr>
          <p:cNvPr id="14" name="13 CuadroTexto"/>
          <p:cNvSpPr txBox="1"/>
          <p:nvPr/>
        </p:nvSpPr>
        <p:spPr>
          <a:xfrm>
            <a:off x="755576" y="1772816"/>
            <a:ext cx="2880320" cy="646331"/>
          </a:xfrm>
          <a:prstGeom prst="rect">
            <a:avLst/>
          </a:prstGeom>
          <a:noFill/>
        </p:spPr>
        <p:txBody>
          <a:bodyPr wrap="square" rtlCol="0">
            <a:spAutoFit/>
          </a:bodyPr>
          <a:lstStyle/>
          <a:p>
            <a:pPr algn="ctr"/>
            <a:r>
              <a:rPr lang="es-MX" dirty="0" smtClean="0">
                <a:latin typeface="Century Gothic" panose="020B0502020202020204" pitchFamily="34" charset="0"/>
              </a:rPr>
              <a:t>Desarrollo personal y social </a:t>
            </a:r>
            <a:endParaRPr lang="es-MX" dirty="0">
              <a:latin typeface="Century Gothic" panose="020B0502020202020204" pitchFamily="34" charset="0"/>
            </a:endParaRPr>
          </a:p>
        </p:txBody>
      </p:sp>
    </p:spTree>
    <p:extLst>
      <p:ext uri="{BB962C8B-B14F-4D97-AF65-F5344CB8AC3E}">
        <p14:creationId xmlns:p14="http://schemas.microsoft.com/office/powerpoint/2010/main" val="2356557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dirty="0" smtClean="0"/>
              <a:t>Conclusión </a:t>
            </a:r>
            <a:endParaRPr lang="es-MX" sz="3600" dirty="0"/>
          </a:p>
        </p:txBody>
      </p:sp>
      <p:sp>
        <p:nvSpPr>
          <p:cNvPr id="3" name="2 Marcador de contenido"/>
          <p:cNvSpPr>
            <a:spLocks noGrp="1"/>
          </p:cNvSpPr>
          <p:nvPr>
            <p:ph idx="1"/>
          </p:nvPr>
        </p:nvSpPr>
        <p:spPr/>
        <p:txBody>
          <a:bodyPr>
            <a:normAutofit fontScale="77500" lnSpcReduction="20000"/>
          </a:bodyPr>
          <a:lstStyle/>
          <a:p>
            <a:pPr algn="just"/>
            <a:r>
              <a:rPr lang="es-MX" dirty="0" smtClean="0">
                <a:latin typeface="Century Gothic" panose="020B0502020202020204" pitchFamily="34" charset="0"/>
              </a:rPr>
              <a:t>Lograr que los alumnos se desarrollen de una manera integral, abarcando cada uno de los campos formativos, dependerá en gran medida de que se tomen en cuenta los principios pedagógicos en los que se basa el plan de estudios 2011, debido a su estrecha relación, pues en los principios pedagógicos se mencionan las características con las que debe contar la practica educativa para lograr cumplir los propósitos de la educación preescolar, mientras que en los campos formativos se mencionan las competencias y aprendizajes esperados que se esperan favorecer.</a:t>
            </a:r>
            <a:endParaRPr lang="es-MX" dirty="0">
              <a:latin typeface="Century Gothic" panose="020B0502020202020204" pitchFamily="34" charset="0"/>
            </a:endParaRPr>
          </a:p>
        </p:txBody>
      </p:sp>
    </p:spTree>
    <p:extLst>
      <p:ext uri="{BB962C8B-B14F-4D97-AF65-F5344CB8AC3E}">
        <p14:creationId xmlns:p14="http://schemas.microsoft.com/office/powerpoint/2010/main" val="22014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671</Words>
  <Application>Microsoft Office PowerPoint</Application>
  <PresentationFormat>Presentación en pantalla (4:3)</PresentationFormat>
  <Paragraphs>43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Introducción</vt:lpstr>
      <vt:lpstr>Campos de formación para la educación básica </vt:lpstr>
      <vt:lpstr>Campos de formación para la educación básica </vt:lpstr>
      <vt:lpstr>Campos de formación para la educación básica </vt:lpstr>
      <vt:lpstr>Conclusión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Citlaly</dc:creator>
  <cp:lastModifiedBy>Citlaly</cp:lastModifiedBy>
  <cp:revision>21</cp:revision>
  <dcterms:created xsi:type="dcterms:W3CDTF">2015-02-20T00:36:22Z</dcterms:created>
  <dcterms:modified xsi:type="dcterms:W3CDTF">2015-02-21T01:10:03Z</dcterms:modified>
</cp:coreProperties>
</file>