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917C2A-7234-4D66-AF32-C25EF3B18CCC}" type="doc">
      <dgm:prSet loTypeId="urn:microsoft.com/office/officeart/2005/8/layout/hProcess10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668F28A8-D8C0-4BCE-A497-967F68F29569}">
      <dgm:prSet phldrT="[Texto]"/>
      <dgm:spPr/>
      <dgm:t>
        <a:bodyPr/>
        <a:lstStyle/>
        <a:p>
          <a:pPr algn="ctr"/>
          <a:r>
            <a:rPr lang="es-MX" sz="2600" dirty="0" smtClean="0"/>
            <a:t>Lenguaje y comunicación</a:t>
          </a:r>
          <a:endParaRPr lang="es-MX" sz="2600" dirty="0"/>
        </a:p>
      </dgm:t>
    </dgm:pt>
    <dgm:pt modelId="{E8C2CED0-96A9-4C7E-A2AB-B90E1F82E553}" type="parTrans" cxnId="{BBBD77FA-2107-4730-9D79-A8A5007008CF}">
      <dgm:prSet/>
      <dgm:spPr/>
      <dgm:t>
        <a:bodyPr/>
        <a:lstStyle/>
        <a:p>
          <a:endParaRPr lang="es-MX"/>
        </a:p>
      </dgm:t>
    </dgm:pt>
    <dgm:pt modelId="{C2898B4B-9D59-4B51-B92D-15618F04AAE9}" type="sibTrans" cxnId="{BBBD77FA-2107-4730-9D79-A8A5007008CF}">
      <dgm:prSet/>
      <dgm:spPr/>
      <dgm:t>
        <a:bodyPr/>
        <a:lstStyle/>
        <a:p>
          <a:endParaRPr lang="es-MX"/>
        </a:p>
      </dgm:t>
    </dgm:pt>
    <dgm:pt modelId="{FA9F7C9F-5F29-425B-BC73-736F876B648A}">
      <dgm:prSet phldrT="[Texto]" custT="1"/>
      <dgm:spPr/>
      <dgm:t>
        <a:bodyPr/>
        <a:lstStyle/>
        <a:p>
          <a:pPr algn="l"/>
          <a:r>
            <a:rPr lang="es-MX" sz="1400" b="0" i="0" dirty="0" smtClean="0"/>
            <a:t>La finalidad del campo de formación Lenguaje y comunicación es el desarrollo de competencias comunicativas a partir del uso y estudio formal del lenguaje.</a:t>
          </a:r>
          <a:endParaRPr lang="es-MX" sz="1400" dirty="0"/>
        </a:p>
      </dgm:t>
    </dgm:pt>
    <dgm:pt modelId="{5BDC1369-5A16-4505-B8B6-4079A4AB699B}" type="parTrans" cxnId="{59C93E7C-554E-4771-8129-DA19F2E05E18}">
      <dgm:prSet/>
      <dgm:spPr/>
      <dgm:t>
        <a:bodyPr/>
        <a:lstStyle/>
        <a:p>
          <a:endParaRPr lang="es-MX"/>
        </a:p>
      </dgm:t>
    </dgm:pt>
    <dgm:pt modelId="{B303B886-B98F-4DFD-B38A-AEA299B471D2}" type="sibTrans" cxnId="{59C93E7C-554E-4771-8129-DA19F2E05E18}">
      <dgm:prSet/>
      <dgm:spPr/>
      <dgm:t>
        <a:bodyPr/>
        <a:lstStyle/>
        <a:p>
          <a:endParaRPr lang="es-MX"/>
        </a:p>
      </dgm:t>
    </dgm:pt>
    <dgm:pt modelId="{2BDB794D-41AD-4F35-B08A-893F1C1EBB36}">
      <dgm:prSet phldrT="[Texto]" custT="1"/>
      <dgm:spPr/>
      <dgm:t>
        <a:bodyPr/>
        <a:lstStyle/>
        <a:p>
          <a:pPr algn="l"/>
          <a:r>
            <a:rPr lang="es-MX" sz="1400" b="0" i="0" dirty="0" smtClean="0"/>
            <a:t>En su conjunto, el campo de formación permite ambientes de interacción a partir del entendimiento y manejo de formas diversas de comprender la tecnología, del mismo modo que el énfasis del lenguaje está en su uso y no en su estructura.</a:t>
          </a:r>
          <a:endParaRPr lang="es-MX" sz="1400" dirty="0"/>
        </a:p>
      </dgm:t>
    </dgm:pt>
    <dgm:pt modelId="{B0F1E397-3C10-46A6-851B-8C9F164C8B8E}" type="parTrans" cxnId="{590C9910-D478-4E1E-A444-18F6F51D4CE5}">
      <dgm:prSet/>
      <dgm:spPr/>
      <dgm:t>
        <a:bodyPr/>
        <a:lstStyle/>
        <a:p>
          <a:endParaRPr lang="es-MX"/>
        </a:p>
      </dgm:t>
    </dgm:pt>
    <dgm:pt modelId="{32573B5C-6CE8-4BD4-9116-CDB688F0AE71}" type="sibTrans" cxnId="{590C9910-D478-4E1E-A444-18F6F51D4CE5}">
      <dgm:prSet/>
      <dgm:spPr/>
      <dgm:t>
        <a:bodyPr/>
        <a:lstStyle/>
        <a:p>
          <a:endParaRPr lang="es-MX"/>
        </a:p>
      </dgm:t>
    </dgm:pt>
    <dgm:pt modelId="{86654CBD-9605-415B-A753-B7CE961EEE1F}">
      <dgm:prSet phldrT="[Texto]"/>
      <dgm:spPr/>
      <dgm:t>
        <a:bodyPr/>
        <a:lstStyle/>
        <a:p>
          <a:r>
            <a:rPr lang="es-MX" b="0" i="0" dirty="0" smtClean="0"/>
            <a:t>El campo de formación Lenguaje y comunicación favorece el desarrollo de competencias comunicativas que parten del uso del lenguaje y su estudio formal, sólo así los estudiantes acceden a formas de pensamiento que les permiten construir conocimientos complejos. A lo largo de la Educación Básica, el campo se desagrega en competencias que les posibilitan interactuar en los diferentes ámbitos, independientemente de cuál sea su lengua materna, o el inglés como segunda lengua, adicionando los procesos del código digital.</a:t>
          </a:r>
          <a:endParaRPr lang="es-MX" dirty="0"/>
        </a:p>
      </dgm:t>
    </dgm:pt>
    <dgm:pt modelId="{A21D9635-3A46-44F8-979F-20ED11DCCCCC}" type="parTrans" cxnId="{6309702E-1594-4EF8-BCD8-282C4A7C3969}">
      <dgm:prSet/>
      <dgm:spPr/>
      <dgm:t>
        <a:bodyPr/>
        <a:lstStyle/>
        <a:p>
          <a:endParaRPr lang="es-MX"/>
        </a:p>
      </dgm:t>
    </dgm:pt>
    <dgm:pt modelId="{3B425B6D-CCCC-4E40-BE64-F9314DB29E80}" type="sibTrans" cxnId="{6309702E-1594-4EF8-BCD8-282C4A7C3969}">
      <dgm:prSet/>
      <dgm:spPr/>
      <dgm:t>
        <a:bodyPr/>
        <a:lstStyle/>
        <a:p>
          <a:endParaRPr lang="es-MX"/>
        </a:p>
      </dgm:t>
    </dgm:pt>
    <dgm:pt modelId="{0207A5ED-D220-4D1B-B197-53964B8AA664}">
      <dgm:prSet phldrT="[Texto]" custT="1"/>
      <dgm:spPr/>
      <dgm:t>
        <a:bodyPr/>
        <a:lstStyle/>
        <a:p>
          <a:endParaRPr lang="es-MX" sz="1200" b="0" i="0" dirty="0" smtClean="0"/>
        </a:p>
        <a:p>
          <a:endParaRPr lang="es-MX" sz="1200" b="0" i="0" dirty="0" smtClean="0"/>
        </a:p>
        <a:p>
          <a:r>
            <a:rPr lang="es-MX" sz="1200" b="0" i="0" dirty="0" smtClean="0"/>
            <a:t>En la Educación Básica, el estudio del lenguaje inicia en preescolar y continúa en primaria y secundaria, propiciando oportunidades para que todos los alumnos avancen, de acuerdo con las particularidades de cada nivel educativo, en el uso del lenguaje y el desarrollo de competencias comunicativas.</a:t>
          </a:r>
          <a:endParaRPr lang="es-MX" sz="1200" dirty="0"/>
        </a:p>
      </dgm:t>
    </dgm:pt>
    <dgm:pt modelId="{3C83ECE8-FAB3-4DD7-8ED5-F694EFC48080}" type="parTrans" cxnId="{4CA7D9A6-5050-44C0-9203-4F9C7F23B193}">
      <dgm:prSet/>
      <dgm:spPr/>
      <dgm:t>
        <a:bodyPr/>
        <a:lstStyle/>
        <a:p>
          <a:endParaRPr lang="es-MX"/>
        </a:p>
      </dgm:t>
    </dgm:pt>
    <dgm:pt modelId="{D15EF113-C1FA-4607-BDC0-A3537337FB03}" type="sibTrans" cxnId="{4CA7D9A6-5050-44C0-9203-4F9C7F23B193}">
      <dgm:prSet/>
      <dgm:spPr/>
      <dgm:t>
        <a:bodyPr/>
        <a:lstStyle/>
        <a:p>
          <a:endParaRPr lang="es-MX"/>
        </a:p>
      </dgm:t>
    </dgm:pt>
    <dgm:pt modelId="{1AE121C6-1ADA-4B34-8402-F73FB3B9DE9F}">
      <dgm:prSet phldrT="[Texto]" custT="1"/>
      <dgm:spPr/>
      <dgm:t>
        <a:bodyPr/>
        <a:lstStyle/>
        <a:p>
          <a:r>
            <a:rPr lang="es-MX" sz="1200" b="0" i="0" dirty="0" smtClean="0"/>
            <a:t>En el nivel de preescolar, los niños interactúan en situaciones comunicativas y emplean formas de expresión oral con propósitos y destinatarios diversos, lo que genera un efecto significativo en su desarrollo emocional, cognitivo, físico y social al permitirles adquirir confianza y seguridad en sí mismos, e integrarse a su cultura y a los distintos grupos sociales en que participan. El desarrollo del lenguaje oral tiene alta prioridad en la educación preescolar.</a:t>
          </a:r>
          <a:endParaRPr lang="es-MX" sz="1200" dirty="0"/>
        </a:p>
      </dgm:t>
    </dgm:pt>
    <dgm:pt modelId="{A34E01ED-0403-4C6F-B21C-91BE4C5F097E}" type="parTrans" cxnId="{15AF8454-4380-4504-A2C3-0E10011736F1}">
      <dgm:prSet/>
      <dgm:spPr/>
      <dgm:t>
        <a:bodyPr/>
        <a:lstStyle/>
        <a:p>
          <a:endParaRPr lang="es-MX"/>
        </a:p>
      </dgm:t>
    </dgm:pt>
    <dgm:pt modelId="{EAFE39C9-C66E-4630-9527-669A6C69170D}" type="sibTrans" cxnId="{15AF8454-4380-4504-A2C3-0E10011736F1}">
      <dgm:prSet/>
      <dgm:spPr/>
      <dgm:t>
        <a:bodyPr/>
        <a:lstStyle/>
        <a:p>
          <a:endParaRPr lang="es-MX"/>
        </a:p>
      </dgm:t>
    </dgm:pt>
    <dgm:pt modelId="{42B288CF-5B9B-48EE-A9AB-A78955D7A977}" type="pres">
      <dgm:prSet presAssocID="{32917C2A-7234-4D66-AF32-C25EF3B18CCC}" presName="Name0" presStyleCnt="0">
        <dgm:presLayoutVars>
          <dgm:dir/>
          <dgm:resizeHandles val="exact"/>
        </dgm:presLayoutVars>
      </dgm:prSet>
      <dgm:spPr/>
    </dgm:pt>
    <dgm:pt modelId="{90DBAA9A-2E0C-4711-8EF1-20633A09A5EF}" type="pres">
      <dgm:prSet presAssocID="{668F28A8-D8C0-4BCE-A497-967F68F29569}" presName="composite" presStyleCnt="0"/>
      <dgm:spPr/>
    </dgm:pt>
    <dgm:pt modelId="{2855EDC7-FDE5-40C6-B554-B55B46B5F780}" type="pres">
      <dgm:prSet presAssocID="{668F28A8-D8C0-4BCE-A497-967F68F29569}" presName="imagSh" presStyleLbl="bgImgPlace1" presStyleIdx="0" presStyleCnt="3"/>
      <dgm:spPr/>
    </dgm:pt>
    <dgm:pt modelId="{6A2EADA5-242D-4C58-B282-D262F0F2BE96}" type="pres">
      <dgm:prSet presAssocID="{668F28A8-D8C0-4BCE-A497-967F68F29569}" presName="txNode" presStyleLbl="node1" presStyleIdx="0" presStyleCnt="3" custScaleY="21124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7922F23-ECF0-43FF-8827-0936BD06443F}" type="pres">
      <dgm:prSet presAssocID="{C2898B4B-9D59-4B51-B92D-15618F04AAE9}" presName="sibTrans" presStyleLbl="sibTrans2D1" presStyleIdx="0" presStyleCnt="2"/>
      <dgm:spPr/>
    </dgm:pt>
    <dgm:pt modelId="{8ED8FB26-E332-41CC-B217-2CE93F5C0C2C}" type="pres">
      <dgm:prSet presAssocID="{C2898B4B-9D59-4B51-B92D-15618F04AAE9}" presName="connTx" presStyleLbl="sibTrans2D1" presStyleIdx="0" presStyleCnt="2"/>
      <dgm:spPr/>
    </dgm:pt>
    <dgm:pt modelId="{8CE483A8-B58B-44A2-AAB8-F247BD9C941C}" type="pres">
      <dgm:prSet presAssocID="{86654CBD-9605-415B-A753-B7CE961EEE1F}" presName="composite" presStyleCnt="0"/>
      <dgm:spPr/>
    </dgm:pt>
    <dgm:pt modelId="{5D424C6C-C41F-4191-B701-0FC8B3ACDBFF}" type="pres">
      <dgm:prSet presAssocID="{86654CBD-9605-415B-A753-B7CE961EEE1F}" presName="imagSh" presStyleLbl="bgImgPlace1" presStyleIdx="1" presStyleCnt="3"/>
      <dgm:spPr/>
    </dgm:pt>
    <dgm:pt modelId="{5B34BCA1-D863-440D-8AAD-51495E4E0C0A}" type="pres">
      <dgm:prSet presAssocID="{86654CBD-9605-415B-A753-B7CE961EEE1F}" presName="txNode" presStyleLbl="node1" presStyleIdx="1" presStyleCnt="3" custScaleY="17919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F3C301A-3FA7-4162-8D13-D61F90FAC591}" type="pres">
      <dgm:prSet presAssocID="{3B425B6D-CCCC-4E40-BE64-F9314DB29E80}" presName="sibTrans" presStyleLbl="sibTrans2D1" presStyleIdx="1" presStyleCnt="2"/>
      <dgm:spPr/>
    </dgm:pt>
    <dgm:pt modelId="{E43F7F4B-90B2-464D-841D-BA68E6441684}" type="pres">
      <dgm:prSet presAssocID="{3B425B6D-CCCC-4E40-BE64-F9314DB29E80}" presName="connTx" presStyleLbl="sibTrans2D1" presStyleIdx="1" presStyleCnt="2"/>
      <dgm:spPr/>
    </dgm:pt>
    <dgm:pt modelId="{BBEAE420-8F59-4733-8141-2AB561F21851}" type="pres">
      <dgm:prSet presAssocID="{0207A5ED-D220-4D1B-B197-53964B8AA664}" presName="composite" presStyleCnt="0"/>
      <dgm:spPr/>
    </dgm:pt>
    <dgm:pt modelId="{E18FF869-1251-400D-8D0C-C79715954990}" type="pres">
      <dgm:prSet presAssocID="{0207A5ED-D220-4D1B-B197-53964B8AA664}" presName="imagSh" presStyleLbl="bgImgPlace1" presStyleIdx="2" presStyleCnt="3"/>
      <dgm:spPr/>
    </dgm:pt>
    <dgm:pt modelId="{214EDF3A-747B-4B07-8B1E-AF8D199DF27B}" type="pres">
      <dgm:prSet presAssocID="{0207A5ED-D220-4D1B-B197-53964B8AA664}" presName="txNode" presStyleLbl="node1" presStyleIdx="2" presStyleCnt="3" custScaleY="21467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BBD77FA-2107-4730-9D79-A8A5007008CF}" srcId="{32917C2A-7234-4D66-AF32-C25EF3B18CCC}" destId="{668F28A8-D8C0-4BCE-A497-967F68F29569}" srcOrd="0" destOrd="0" parTransId="{E8C2CED0-96A9-4C7E-A2AB-B90E1F82E553}" sibTransId="{C2898B4B-9D59-4B51-B92D-15618F04AAE9}"/>
    <dgm:cxn modelId="{59C93E7C-554E-4771-8129-DA19F2E05E18}" srcId="{668F28A8-D8C0-4BCE-A497-967F68F29569}" destId="{FA9F7C9F-5F29-425B-BC73-736F876B648A}" srcOrd="0" destOrd="0" parTransId="{5BDC1369-5A16-4505-B8B6-4079A4AB699B}" sibTransId="{B303B886-B98F-4DFD-B38A-AEA299B471D2}"/>
    <dgm:cxn modelId="{F3A9E3B5-B10A-4BCE-AA28-C0827434257C}" type="presOf" srcId="{FA9F7C9F-5F29-425B-BC73-736F876B648A}" destId="{6A2EADA5-242D-4C58-B282-D262F0F2BE96}" srcOrd="0" destOrd="1" presId="urn:microsoft.com/office/officeart/2005/8/layout/hProcess10"/>
    <dgm:cxn modelId="{4CA7D9A6-5050-44C0-9203-4F9C7F23B193}" srcId="{32917C2A-7234-4D66-AF32-C25EF3B18CCC}" destId="{0207A5ED-D220-4D1B-B197-53964B8AA664}" srcOrd="2" destOrd="0" parTransId="{3C83ECE8-FAB3-4DD7-8ED5-F694EFC48080}" sibTransId="{D15EF113-C1FA-4607-BDC0-A3537337FB03}"/>
    <dgm:cxn modelId="{15AF8454-4380-4504-A2C3-0E10011736F1}" srcId="{0207A5ED-D220-4D1B-B197-53964B8AA664}" destId="{1AE121C6-1ADA-4B34-8402-F73FB3B9DE9F}" srcOrd="0" destOrd="0" parTransId="{A34E01ED-0403-4C6F-B21C-91BE4C5F097E}" sibTransId="{EAFE39C9-C66E-4630-9527-669A6C69170D}"/>
    <dgm:cxn modelId="{85252C18-B296-4BE1-9973-BDB4C5AF8B26}" type="presOf" srcId="{86654CBD-9605-415B-A753-B7CE961EEE1F}" destId="{5B34BCA1-D863-440D-8AAD-51495E4E0C0A}" srcOrd="0" destOrd="0" presId="urn:microsoft.com/office/officeart/2005/8/layout/hProcess10"/>
    <dgm:cxn modelId="{A20169E0-9F85-49C5-AA64-5E7C8AAE26F9}" type="presOf" srcId="{2BDB794D-41AD-4F35-B08A-893F1C1EBB36}" destId="{6A2EADA5-242D-4C58-B282-D262F0F2BE96}" srcOrd="0" destOrd="2" presId="urn:microsoft.com/office/officeart/2005/8/layout/hProcess10"/>
    <dgm:cxn modelId="{CA011DDC-7162-4A57-BCEE-0B2472BADB8C}" type="presOf" srcId="{668F28A8-D8C0-4BCE-A497-967F68F29569}" destId="{6A2EADA5-242D-4C58-B282-D262F0F2BE96}" srcOrd="0" destOrd="0" presId="urn:microsoft.com/office/officeart/2005/8/layout/hProcess10"/>
    <dgm:cxn modelId="{6309702E-1594-4EF8-BCD8-282C4A7C3969}" srcId="{32917C2A-7234-4D66-AF32-C25EF3B18CCC}" destId="{86654CBD-9605-415B-A753-B7CE961EEE1F}" srcOrd="1" destOrd="0" parTransId="{A21D9635-3A46-44F8-979F-20ED11DCCCCC}" sibTransId="{3B425B6D-CCCC-4E40-BE64-F9314DB29E80}"/>
    <dgm:cxn modelId="{BB9C6EF8-A461-468A-877F-7B21B97F7B8C}" type="presOf" srcId="{3B425B6D-CCCC-4E40-BE64-F9314DB29E80}" destId="{E43F7F4B-90B2-464D-841D-BA68E6441684}" srcOrd="1" destOrd="0" presId="urn:microsoft.com/office/officeart/2005/8/layout/hProcess10"/>
    <dgm:cxn modelId="{2CCA0C91-164F-4ECF-BA23-D48DACEB99F5}" type="presOf" srcId="{32917C2A-7234-4D66-AF32-C25EF3B18CCC}" destId="{42B288CF-5B9B-48EE-A9AB-A78955D7A977}" srcOrd="0" destOrd="0" presId="urn:microsoft.com/office/officeart/2005/8/layout/hProcess10"/>
    <dgm:cxn modelId="{DBD2E232-60A8-4008-A76E-C136BED33CAD}" type="presOf" srcId="{C2898B4B-9D59-4B51-B92D-15618F04AAE9}" destId="{17922F23-ECF0-43FF-8827-0936BD06443F}" srcOrd="0" destOrd="0" presId="urn:microsoft.com/office/officeart/2005/8/layout/hProcess10"/>
    <dgm:cxn modelId="{6335ADD6-374A-4CCC-BB13-6E1426877AFC}" type="presOf" srcId="{1AE121C6-1ADA-4B34-8402-F73FB3B9DE9F}" destId="{214EDF3A-747B-4B07-8B1E-AF8D199DF27B}" srcOrd="0" destOrd="1" presId="urn:microsoft.com/office/officeart/2005/8/layout/hProcess10"/>
    <dgm:cxn modelId="{72D7AA78-2317-4D2A-9B87-DFD4E573CD20}" type="presOf" srcId="{3B425B6D-CCCC-4E40-BE64-F9314DB29E80}" destId="{8F3C301A-3FA7-4162-8D13-D61F90FAC591}" srcOrd="0" destOrd="0" presId="urn:microsoft.com/office/officeart/2005/8/layout/hProcess10"/>
    <dgm:cxn modelId="{590C9910-D478-4E1E-A444-18F6F51D4CE5}" srcId="{668F28A8-D8C0-4BCE-A497-967F68F29569}" destId="{2BDB794D-41AD-4F35-B08A-893F1C1EBB36}" srcOrd="1" destOrd="0" parTransId="{B0F1E397-3C10-46A6-851B-8C9F164C8B8E}" sibTransId="{32573B5C-6CE8-4BD4-9116-CDB688F0AE71}"/>
    <dgm:cxn modelId="{08CF6B31-D139-4F33-BE12-F207DC5EB09A}" type="presOf" srcId="{0207A5ED-D220-4D1B-B197-53964B8AA664}" destId="{214EDF3A-747B-4B07-8B1E-AF8D199DF27B}" srcOrd="0" destOrd="0" presId="urn:microsoft.com/office/officeart/2005/8/layout/hProcess10"/>
    <dgm:cxn modelId="{33A2925E-460A-441F-A203-5E61EEED3032}" type="presOf" srcId="{C2898B4B-9D59-4B51-B92D-15618F04AAE9}" destId="{8ED8FB26-E332-41CC-B217-2CE93F5C0C2C}" srcOrd="1" destOrd="0" presId="urn:microsoft.com/office/officeart/2005/8/layout/hProcess10"/>
    <dgm:cxn modelId="{BE0F642C-2641-4CD4-9240-9F821E310817}" type="presParOf" srcId="{42B288CF-5B9B-48EE-A9AB-A78955D7A977}" destId="{90DBAA9A-2E0C-4711-8EF1-20633A09A5EF}" srcOrd="0" destOrd="0" presId="urn:microsoft.com/office/officeart/2005/8/layout/hProcess10"/>
    <dgm:cxn modelId="{14EE0FE0-C72C-4133-8D75-180BB5F76DB0}" type="presParOf" srcId="{90DBAA9A-2E0C-4711-8EF1-20633A09A5EF}" destId="{2855EDC7-FDE5-40C6-B554-B55B46B5F780}" srcOrd="0" destOrd="0" presId="urn:microsoft.com/office/officeart/2005/8/layout/hProcess10"/>
    <dgm:cxn modelId="{96E44752-F561-4E15-AA1E-AECBB51A5549}" type="presParOf" srcId="{90DBAA9A-2E0C-4711-8EF1-20633A09A5EF}" destId="{6A2EADA5-242D-4C58-B282-D262F0F2BE96}" srcOrd="1" destOrd="0" presId="urn:microsoft.com/office/officeart/2005/8/layout/hProcess10"/>
    <dgm:cxn modelId="{A8D95D89-9434-4E13-BA0D-77B0ED121E77}" type="presParOf" srcId="{42B288CF-5B9B-48EE-A9AB-A78955D7A977}" destId="{17922F23-ECF0-43FF-8827-0936BD06443F}" srcOrd="1" destOrd="0" presId="urn:microsoft.com/office/officeart/2005/8/layout/hProcess10"/>
    <dgm:cxn modelId="{0318B865-6C33-42F6-BB0E-698CE87502D9}" type="presParOf" srcId="{17922F23-ECF0-43FF-8827-0936BD06443F}" destId="{8ED8FB26-E332-41CC-B217-2CE93F5C0C2C}" srcOrd="0" destOrd="0" presId="urn:microsoft.com/office/officeart/2005/8/layout/hProcess10"/>
    <dgm:cxn modelId="{1EAD2374-BC48-4C14-98A6-4ADFBA9E2C1E}" type="presParOf" srcId="{42B288CF-5B9B-48EE-A9AB-A78955D7A977}" destId="{8CE483A8-B58B-44A2-AAB8-F247BD9C941C}" srcOrd="2" destOrd="0" presId="urn:microsoft.com/office/officeart/2005/8/layout/hProcess10"/>
    <dgm:cxn modelId="{CEE328B5-7ED1-43D5-B6EA-8604D0DF6FFD}" type="presParOf" srcId="{8CE483A8-B58B-44A2-AAB8-F247BD9C941C}" destId="{5D424C6C-C41F-4191-B701-0FC8B3ACDBFF}" srcOrd="0" destOrd="0" presId="urn:microsoft.com/office/officeart/2005/8/layout/hProcess10"/>
    <dgm:cxn modelId="{8E468CCA-4782-4EEF-B52E-F3DE4E0C6548}" type="presParOf" srcId="{8CE483A8-B58B-44A2-AAB8-F247BD9C941C}" destId="{5B34BCA1-D863-440D-8AAD-51495E4E0C0A}" srcOrd="1" destOrd="0" presId="urn:microsoft.com/office/officeart/2005/8/layout/hProcess10"/>
    <dgm:cxn modelId="{2AD3D8DE-A53D-425A-B188-F94A9247119E}" type="presParOf" srcId="{42B288CF-5B9B-48EE-A9AB-A78955D7A977}" destId="{8F3C301A-3FA7-4162-8D13-D61F90FAC591}" srcOrd="3" destOrd="0" presId="urn:microsoft.com/office/officeart/2005/8/layout/hProcess10"/>
    <dgm:cxn modelId="{A29325F7-CE34-4FB6-9075-6AD1103CD4E1}" type="presParOf" srcId="{8F3C301A-3FA7-4162-8D13-D61F90FAC591}" destId="{E43F7F4B-90B2-464D-841D-BA68E6441684}" srcOrd="0" destOrd="0" presId="urn:microsoft.com/office/officeart/2005/8/layout/hProcess10"/>
    <dgm:cxn modelId="{473F3F60-3A8F-4F32-BF4B-CA5479A94D70}" type="presParOf" srcId="{42B288CF-5B9B-48EE-A9AB-A78955D7A977}" destId="{BBEAE420-8F59-4733-8141-2AB561F21851}" srcOrd="4" destOrd="0" presId="urn:microsoft.com/office/officeart/2005/8/layout/hProcess10"/>
    <dgm:cxn modelId="{9F22CA94-779A-48B1-ABC3-CF5D530C3684}" type="presParOf" srcId="{BBEAE420-8F59-4733-8141-2AB561F21851}" destId="{E18FF869-1251-400D-8D0C-C79715954990}" srcOrd="0" destOrd="0" presId="urn:microsoft.com/office/officeart/2005/8/layout/hProcess10"/>
    <dgm:cxn modelId="{248BBED4-A7D9-4385-A262-084FAB88BD7D}" type="presParOf" srcId="{BBEAE420-8F59-4733-8141-2AB561F21851}" destId="{214EDF3A-747B-4B07-8B1E-AF8D199DF27B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917C2A-7234-4D66-AF32-C25EF3B18CCC}" type="doc">
      <dgm:prSet loTypeId="urn:microsoft.com/office/officeart/2005/8/layout/hProcess10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668F28A8-D8C0-4BCE-A497-967F68F29569}">
      <dgm:prSet phldrT="[Texto]"/>
      <dgm:spPr/>
      <dgm:t>
        <a:bodyPr/>
        <a:lstStyle/>
        <a:p>
          <a:pPr algn="ctr"/>
          <a:r>
            <a:rPr lang="es-MX" sz="2600" dirty="0" smtClean="0"/>
            <a:t>Pensamiento matemático</a:t>
          </a:r>
          <a:endParaRPr lang="es-MX" sz="2600" dirty="0"/>
        </a:p>
      </dgm:t>
    </dgm:pt>
    <dgm:pt modelId="{E8C2CED0-96A9-4C7E-A2AB-B90E1F82E553}" type="parTrans" cxnId="{BBBD77FA-2107-4730-9D79-A8A5007008CF}">
      <dgm:prSet/>
      <dgm:spPr/>
      <dgm:t>
        <a:bodyPr/>
        <a:lstStyle/>
        <a:p>
          <a:endParaRPr lang="es-MX"/>
        </a:p>
      </dgm:t>
    </dgm:pt>
    <dgm:pt modelId="{C2898B4B-9D59-4B51-B92D-15618F04AAE9}" type="sibTrans" cxnId="{BBBD77FA-2107-4730-9D79-A8A5007008CF}">
      <dgm:prSet/>
      <dgm:spPr/>
      <dgm:t>
        <a:bodyPr/>
        <a:lstStyle/>
        <a:p>
          <a:endParaRPr lang="es-MX"/>
        </a:p>
      </dgm:t>
    </dgm:pt>
    <dgm:pt modelId="{2BDB794D-41AD-4F35-B08A-893F1C1EBB36}">
      <dgm:prSet phldrT="[Texto]" custT="1"/>
      <dgm:spPr/>
      <dgm:t>
        <a:bodyPr/>
        <a:lstStyle/>
        <a:p>
          <a:pPr algn="l"/>
          <a:r>
            <a:rPr lang="es-MX" sz="1200" b="0" i="0" dirty="0" smtClean="0"/>
            <a:t>El énfasis de este campo se plantea con base en la solución de problemas, en la formulación de argumentos para explicar sus resultados y en el diseño de estrategias y sus procesos para la toma de decisiones. En síntesis, se trata de pasar de la aplicación mecánica de un algoritmo a la representación algebraica. Esta visión curricular del pensamiento matemático busca despertar el interés de los alumnos, desde la escuela y a edades tempranas, hasta las carreras ingenieriles, fenómeno que contribuye a la producción de conocimientos que requieren las nuevas condiciones de intercambio y competencia a nivel mundial.</a:t>
          </a:r>
          <a:endParaRPr lang="es-MX" sz="1200" dirty="0"/>
        </a:p>
      </dgm:t>
    </dgm:pt>
    <dgm:pt modelId="{B0F1E397-3C10-46A6-851B-8C9F164C8B8E}" type="parTrans" cxnId="{590C9910-D478-4E1E-A444-18F6F51D4CE5}">
      <dgm:prSet/>
      <dgm:spPr/>
      <dgm:t>
        <a:bodyPr/>
        <a:lstStyle/>
        <a:p>
          <a:endParaRPr lang="es-MX"/>
        </a:p>
      </dgm:t>
    </dgm:pt>
    <dgm:pt modelId="{32573B5C-6CE8-4BD4-9116-CDB688F0AE71}" type="sibTrans" cxnId="{590C9910-D478-4E1E-A444-18F6F51D4CE5}">
      <dgm:prSet/>
      <dgm:spPr/>
      <dgm:t>
        <a:bodyPr/>
        <a:lstStyle/>
        <a:p>
          <a:endParaRPr lang="es-MX"/>
        </a:p>
      </dgm:t>
    </dgm:pt>
    <dgm:pt modelId="{86654CBD-9605-415B-A753-B7CE961EEE1F}">
      <dgm:prSet phldrT="[Texto]"/>
      <dgm:spPr/>
      <dgm:t>
        <a:bodyPr/>
        <a:lstStyle/>
        <a:p>
          <a:r>
            <a:rPr lang="es-MX" b="0" i="0" dirty="0" smtClean="0"/>
            <a:t>El desarrollo del pensamiento matemático inicia en preescolar y su finalidad es que los niños usen los principios del conteo; reconozcan la importancia y utilidad de los números en la vida cotidiana, y se inicien en la resolución de problemas y en la aplicación de estrategias que impliquen agregar, reunir, quitar, igualar y comparar colecciones. Estas acciones crean nociones del algoritmo para sumar o restar.</a:t>
          </a:r>
          <a:endParaRPr lang="es-MX" dirty="0"/>
        </a:p>
      </dgm:t>
    </dgm:pt>
    <dgm:pt modelId="{A21D9635-3A46-44F8-979F-20ED11DCCCCC}" type="parTrans" cxnId="{6309702E-1594-4EF8-BCD8-282C4A7C3969}">
      <dgm:prSet/>
      <dgm:spPr/>
      <dgm:t>
        <a:bodyPr/>
        <a:lstStyle/>
        <a:p>
          <a:endParaRPr lang="es-MX"/>
        </a:p>
      </dgm:t>
    </dgm:pt>
    <dgm:pt modelId="{3B425B6D-CCCC-4E40-BE64-F9314DB29E80}" type="sibTrans" cxnId="{6309702E-1594-4EF8-BCD8-282C4A7C3969}">
      <dgm:prSet/>
      <dgm:spPr/>
      <dgm:t>
        <a:bodyPr/>
        <a:lstStyle/>
        <a:p>
          <a:endParaRPr lang="es-MX"/>
        </a:p>
      </dgm:t>
    </dgm:pt>
    <dgm:pt modelId="{0207A5ED-D220-4D1B-B197-53964B8AA664}">
      <dgm:prSet phldrT="[Texto]" custT="1"/>
      <dgm:spPr/>
      <dgm:t>
        <a:bodyPr/>
        <a:lstStyle/>
        <a:p>
          <a:r>
            <a:rPr lang="es-MX" sz="1600" b="0" i="0" dirty="0" smtClean="0"/>
            <a:t>Este campo formativo favorece el desarrollo de nociones espaciales, como un proceso en el cual se establecen relaciones entre los niños y el espacio, y con los objetos y entre los objetos. Relaciones que dan lugar al reconocimiento de atributos y a la comparación.</a:t>
          </a:r>
        </a:p>
      </dgm:t>
    </dgm:pt>
    <dgm:pt modelId="{3C83ECE8-FAB3-4DD7-8ED5-F694EFC48080}" type="parTrans" cxnId="{4CA7D9A6-5050-44C0-9203-4F9C7F23B193}">
      <dgm:prSet/>
      <dgm:spPr/>
      <dgm:t>
        <a:bodyPr/>
        <a:lstStyle/>
        <a:p>
          <a:endParaRPr lang="es-MX"/>
        </a:p>
      </dgm:t>
    </dgm:pt>
    <dgm:pt modelId="{D15EF113-C1FA-4607-BDC0-A3537337FB03}" type="sibTrans" cxnId="{4CA7D9A6-5050-44C0-9203-4F9C7F23B193}">
      <dgm:prSet/>
      <dgm:spPr/>
      <dgm:t>
        <a:bodyPr/>
        <a:lstStyle/>
        <a:p>
          <a:endParaRPr lang="es-MX"/>
        </a:p>
      </dgm:t>
    </dgm:pt>
    <dgm:pt modelId="{BD39B50D-5663-4EA2-B5EC-487906C05EDF}">
      <dgm:prSet/>
      <dgm:spPr/>
      <dgm:t>
        <a:bodyPr/>
        <a:lstStyle/>
        <a:p>
          <a:endParaRPr lang="es-MX" sz="3600" b="0" i="0" dirty="0"/>
        </a:p>
      </dgm:t>
    </dgm:pt>
    <dgm:pt modelId="{CE3D07F5-91B8-4BDC-A984-5FE706D4BDE3}" type="parTrans" cxnId="{DF292108-EBCC-4C38-90FB-466E3342489B}">
      <dgm:prSet/>
      <dgm:spPr/>
      <dgm:t>
        <a:bodyPr/>
        <a:lstStyle/>
        <a:p>
          <a:endParaRPr lang="es-MX"/>
        </a:p>
      </dgm:t>
    </dgm:pt>
    <dgm:pt modelId="{FBEB2C50-A7EA-4146-BE5B-728A1538C4A5}" type="sibTrans" cxnId="{DF292108-EBCC-4C38-90FB-466E3342489B}">
      <dgm:prSet/>
      <dgm:spPr/>
      <dgm:t>
        <a:bodyPr/>
        <a:lstStyle/>
        <a:p>
          <a:endParaRPr lang="es-MX"/>
        </a:p>
      </dgm:t>
    </dgm:pt>
    <dgm:pt modelId="{42B288CF-5B9B-48EE-A9AB-A78955D7A977}" type="pres">
      <dgm:prSet presAssocID="{32917C2A-7234-4D66-AF32-C25EF3B18CCC}" presName="Name0" presStyleCnt="0">
        <dgm:presLayoutVars>
          <dgm:dir/>
          <dgm:resizeHandles val="exact"/>
        </dgm:presLayoutVars>
      </dgm:prSet>
      <dgm:spPr/>
    </dgm:pt>
    <dgm:pt modelId="{90DBAA9A-2E0C-4711-8EF1-20633A09A5EF}" type="pres">
      <dgm:prSet presAssocID="{668F28A8-D8C0-4BCE-A497-967F68F29569}" presName="composite" presStyleCnt="0"/>
      <dgm:spPr/>
    </dgm:pt>
    <dgm:pt modelId="{2855EDC7-FDE5-40C6-B554-B55B46B5F780}" type="pres">
      <dgm:prSet presAssocID="{668F28A8-D8C0-4BCE-A497-967F68F29569}" presName="imagSh" presStyleLbl="bgImgPlace1" presStyleIdx="0" presStyleCnt="3"/>
      <dgm:spPr/>
    </dgm:pt>
    <dgm:pt modelId="{6A2EADA5-242D-4C58-B282-D262F0F2BE96}" type="pres">
      <dgm:prSet presAssocID="{668F28A8-D8C0-4BCE-A497-967F68F29569}" presName="txNode" presStyleLbl="node1" presStyleIdx="0" presStyleCnt="3" custScaleY="21124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7922F23-ECF0-43FF-8827-0936BD06443F}" type="pres">
      <dgm:prSet presAssocID="{C2898B4B-9D59-4B51-B92D-15618F04AAE9}" presName="sibTrans" presStyleLbl="sibTrans2D1" presStyleIdx="0" presStyleCnt="2"/>
      <dgm:spPr/>
    </dgm:pt>
    <dgm:pt modelId="{8ED8FB26-E332-41CC-B217-2CE93F5C0C2C}" type="pres">
      <dgm:prSet presAssocID="{C2898B4B-9D59-4B51-B92D-15618F04AAE9}" presName="connTx" presStyleLbl="sibTrans2D1" presStyleIdx="0" presStyleCnt="2"/>
      <dgm:spPr/>
    </dgm:pt>
    <dgm:pt modelId="{8CE483A8-B58B-44A2-AAB8-F247BD9C941C}" type="pres">
      <dgm:prSet presAssocID="{86654CBD-9605-415B-A753-B7CE961EEE1F}" presName="composite" presStyleCnt="0"/>
      <dgm:spPr/>
    </dgm:pt>
    <dgm:pt modelId="{5D424C6C-C41F-4191-B701-0FC8B3ACDBFF}" type="pres">
      <dgm:prSet presAssocID="{86654CBD-9605-415B-A753-B7CE961EEE1F}" presName="imagSh" presStyleLbl="bgImgPlace1" presStyleIdx="1" presStyleCnt="3"/>
      <dgm:spPr/>
    </dgm:pt>
    <dgm:pt modelId="{5B34BCA1-D863-440D-8AAD-51495E4E0C0A}" type="pres">
      <dgm:prSet presAssocID="{86654CBD-9605-415B-A753-B7CE961EEE1F}" presName="txNode" presStyleLbl="node1" presStyleIdx="1" presStyleCnt="3" custScaleY="17919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F3C301A-3FA7-4162-8D13-D61F90FAC591}" type="pres">
      <dgm:prSet presAssocID="{3B425B6D-CCCC-4E40-BE64-F9314DB29E80}" presName="sibTrans" presStyleLbl="sibTrans2D1" presStyleIdx="1" presStyleCnt="2"/>
      <dgm:spPr/>
    </dgm:pt>
    <dgm:pt modelId="{E43F7F4B-90B2-464D-841D-BA68E6441684}" type="pres">
      <dgm:prSet presAssocID="{3B425B6D-CCCC-4E40-BE64-F9314DB29E80}" presName="connTx" presStyleLbl="sibTrans2D1" presStyleIdx="1" presStyleCnt="2"/>
      <dgm:spPr/>
    </dgm:pt>
    <dgm:pt modelId="{BBEAE420-8F59-4733-8141-2AB561F21851}" type="pres">
      <dgm:prSet presAssocID="{0207A5ED-D220-4D1B-B197-53964B8AA664}" presName="composite" presStyleCnt="0"/>
      <dgm:spPr/>
    </dgm:pt>
    <dgm:pt modelId="{E18FF869-1251-400D-8D0C-C79715954990}" type="pres">
      <dgm:prSet presAssocID="{0207A5ED-D220-4D1B-B197-53964B8AA664}" presName="imagSh" presStyleLbl="bgImgPlace1" presStyleIdx="2" presStyleCnt="3"/>
      <dgm:spPr/>
    </dgm:pt>
    <dgm:pt modelId="{214EDF3A-747B-4B07-8B1E-AF8D199DF27B}" type="pres">
      <dgm:prSet presAssocID="{0207A5ED-D220-4D1B-B197-53964B8AA664}" presName="txNode" presStyleLbl="node1" presStyleIdx="2" presStyleCnt="3" custScaleY="14824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AF5E516-F78E-43D0-9D94-33EF94460FC9}" type="presOf" srcId="{2BDB794D-41AD-4F35-B08A-893F1C1EBB36}" destId="{6A2EADA5-242D-4C58-B282-D262F0F2BE96}" srcOrd="0" destOrd="1" presId="urn:microsoft.com/office/officeart/2005/8/layout/hProcess10"/>
    <dgm:cxn modelId="{BBBD77FA-2107-4730-9D79-A8A5007008CF}" srcId="{32917C2A-7234-4D66-AF32-C25EF3B18CCC}" destId="{668F28A8-D8C0-4BCE-A497-967F68F29569}" srcOrd="0" destOrd="0" parTransId="{E8C2CED0-96A9-4C7E-A2AB-B90E1F82E553}" sibTransId="{C2898B4B-9D59-4B51-B92D-15618F04AAE9}"/>
    <dgm:cxn modelId="{D90BED97-D8D1-4F73-9A20-F41E97A9422F}" type="presOf" srcId="{3B425B6D-CCCC-4E40-BE64-F9314DB29E80}" destId="{8F3C301A-3FA7-4162-8D13-D61F90FAC591}" srcOrd="0" destOrd="0" presId="urn:microsoft.com/office/officeart/2005/8/layout/hProcess10"/>
    <dgm:cxn modelId="{4CA7D9A6-5050-44C0-9203-4F9C7F23B193}" srcId="{32917C2A-7234-4D66-AF32-C25EF3B18CCC}" destId="{0207A5ED-D220-4D1B-B197-53964B8AA664}" srcOrd="2" destOrd="0" parTransId="{3C83ECE8-FAB3-4DD7-8ED5-F694EFC48080}" sibTransId="{D15EF113-C1FA-4607-BDC0-A3537337FB03}"/>
    <dgm:cxn modelId="{6309702E-1594-4EF8-BCD8-282C4A7C3969}" srcId="{32917C2A-7234-4D66-AF32-C25EF3B18CCC}" destId="{86654CBD-9605-415B-A753-B7CE961EEE1F}" srcOrd="1" destOrd="0" parTransId="{A21D9635-3A46-44F8-979F-20ED11DCCCCC}" sibTransId="{3B425B6D-CCCC-4E40-BE64-F9314DB29E80}"/>
    <dgm:cxn modelId="{D65A325B-3834-4345-B80C-9C64450363FC}" type="presOf" srcId="{86654CBD-9605-415B-A753-B7CE961EEE1F}" destId="{5B34BCA1-D863-440D-8AAD-51495E4E0C0A}" srcOrd="0" destOrd="0" presId="urn:microsoft.com/office/officeart/2005/8/layout/hProcess10"/>
    <dgm:cxn modelId="{2A9F642F-E997-4EEC-BBD7-4FB8B190163E}" type="presOf" srcId="{3B425B6D-CCCC-4E40-BE64-F9314DB29E80}" destId="{E43F7F4B-90B2-464D-841D-BA68E6441684}" srcOrd="1" destOrd="0" presId="urn:microsoft.com/office/officeart/2005/8/layout/hProcess10"/>
    <dgm:cxn modelId="{46126138-DE4A-4509-BBA5-AD82964F23B9}" type="presOf" srcId="{C2898B4B-9D59-4B51-B92D-15618F04AAE9}" destId="{17922F23-ECF0-43FF-8827-0936BD06443F}" srcOrd="0" destOrd="0" presId="urn:microsoft.com/office/officeart/2005/8/layout/hProcess10"/>
    <dgm:cxn modelId="{63D476CE-0875-4392-9DFF-BC46AB1A8128}" type="presOf" srcId="{668F28A8-D8C0-4BCE-A497-967F68F29569}" destId="{6A2EADA5-242D-4C58-B282-D262F0F2BE96}" srcOrd="0" destOrd="0" presId="urn:microsoft.com/office/officeart/2005/8/layout/hProcess10"/>
    <dgm:cxn modelId="{FC17A12A-7DF6-41AE-89A4-188249EE4C82}" type="presOf" srcId="{BD39B50D-5663-4EA2-B5EC-487906C05EDF}" destId="{6A2EADA5-242D-4C58-B282-D262F0F2BE96}" srcOrd="0" destOrd="2" presId="urn:microsoft.com/office/officeart/2005/8/layout/hProcess10"/>
    <dgm:cxn modelId="{14DC05B7-CCE0-48FE-A48A-2B49EE8214C9}" type="presOf" srcId="{C2898B4B-9D59-4B51-B92D-15618F04AAE9}" destId="{8ED8FB26-E332-41CC-B217-2CE93F5C0C2C}" srcOrd="1" destOrd="0" presId="urn:microsoft.com/office/officeart/2005/8/layout/hProcess10"/>
    <dgm:cxn modelId="{590C9910-D478-4E1E-A444-18F6F51D4CE5}" srcId="{668F28A8-D8C0-4BCE-A497-967F68F29569}" destId="{2BDB794D-41AD-4F35-B08A-893F1C1EBB36}" srcOrd="0" destOrd="0" parTransId="{B0F1E397-3C10-46A6-851B-8C9F164C8B8E}" sibTransId="{32573B5C-6CE8-4BD4-9116-CDB688F0AE71}"/>
    <dgm:cxn modelId="{F2CB1832-3BC9-4E10-8436-8FD53F371E95}" type="presOf" srcId="{0207A5ED-D220-4D1B-B197-53964B8AA664}" destId="{214EDF3A-747B-4B07-8B1E-AF8D199DF27B}" srcOrd="0" destOrd="0" presId="urn:microsoft.com/office/officeart/2005/8/layout/hProcess10"/>
    <dgm:cxn modelId="{59DE0C3C-DE12-4ECD-A326-04BDAC6D05AE}" type="presOf" srcId="{32917C2A-7234-4D66-AF32-C25EF3B18CCC}" destId="{42B288CF-5B9B-48EE-A9AB-A78955D7A977}" srcOrd="0" destOrd="0" presId="urn:microsoft.com/office/officeart/2005/8/layout/hProcess10"/>
    <dgm:cxn modelId="{DF292108-EBCC-4C38-90FB-466E3342489B}" srcId="{668F28A8-D8C0-4BCE-A497-967F68F29569}" destId="{BD39B50D-5663-4EA2-B5EC-487906C05EDF}" srcOrd="1" destOrd="0" parTransId="{CE3D07F5-91B8-4BDC-A984-5FE706D4BDE3}" sibTransId="{FBEB2C50-A7EA-4146-BE5B-728A1538C4A5}"/>
    <dgm:cxn modelId="{33DCDA51-582D-44DF-B308-35FC97483489}" type="presParOf" srcId="{42B288CF-5B9B-48EE-A9AB-A78955D7A977}" destId="{90DBAA9A-2E0C-4711-8EF1-20633A09A5EF}" srcOrd="0" destOrd="0" presId="urn:microsoft.com/office/officeart/2005/8/layout/hProcess10"/>
    <dgm:cxn modelId="{513CA4B2-E4BE-4FFF-A5F6-E61893139AEA}" type="presParOf" srcId="{90DBAA9A-2E0C-4711-8EF1-20633A09A5EF}" destId="{2855EDC7-FDE5-40C6-B554-B55B46B5F780}" srcOrd="0" destOrd="0" presId="urn:microsoft.com/office/officeart/2005/8/layout/hProcess10"/>
    <dgm:cxn modelId="{C4097F42-1D1D-461C-9730-3F58B090FB0E}" type="presParOf" srcId="{90DBAA9A-2E0C-4711-8EF1-20633A09A5EF}" destId="{6A2EADA5-242D-4C58-B282-D262F0F2BE96}" srcOrd="1" destOrd="0" presId="urn:microsoft.com/office/officeart/2005/8/layout/hProcess10"/>
    <dgm:cxn modelId="{B4F2CA90-67C5-41F1-BDFC-3964A39C682B}" type="presParOf" srcId="{42B288CF-5B9B-48EE-A9AB-A78955D7A977}" destId="{17922F23-ECF0-43FF-8827-0936BD06443F}" srcOrd="1" destOrd="0" presId="urn:microsoft.com/office/officeart/2005/8/layout/hProcess10"/>
    <dgm:cxn modelId="{0C8FE82F-183A-4CE6-8D51-9E51D6D5CC1B}" type="presParOf" srcId="{17922F23-ECF0-43FF-8827-0936BD06443F}" destId="{8ED8FB26-E332-41CC-B217-2CE93F5C0C2C}" srcOrd="0" destOrd="0" presId="urn:microsoft.com/office/officeart/2005/8/layout/hProcess10"/>
    <dgm:cxn modelId="{445CC8B9-BDE3-4D9C-A03C-8D807713F2B5}" type="presParOf" srcId="{42B288CF-5B9B-48EE-A9AB-A78955D7A977}" destId="{8CE483A8-B58B-44A2-AAB8-F247BD9C941C}" srcOrd="2" destOrd="0" presId="urn:microsoft.com/office/officeart/2005/8/layout/hProcess10"/>
    <dgm:cxn modelId="{4BD975B3-44FA-42CE-96A3-4B3541EBA838}" type="presParOf" srcId="{8CE483A8-B58B-44A2-AAB8-F247BD9C941C}" destId="{5D424C6C-C41F-4191-B701-0FC8B3ACDBFF}" srcOrd="0" destOrd="0" presId="urn:microsoft.com/office/officeart/2005/8/layout/hProcess10"/>
    <dgm:cxn modelId="{95746DB8-66FA-421D-A479-32EC40CAF574}" type="presParOf" srcId="{8CE483A8-B58B-44A2-AAB8-F247BD9C941C}" destId="{5B34BCA1-D863-440D-8AAD-51495E4E0C0A}" srcOrd="1" destOrd="0" presId="urn:microsoft.com/office/officeart/2005/8/layout/hProcess10"/>
    <dgm:cxn modelId="{24777273-6A88-42BB-A800-2EAD535CD633}" type="presParOf" srcId="{42B288CF-5B9B-48EE-A9AB-A78955D7A977}" destId="{8F3C301A-3FA7-4162-8D13-D61F90FAC591}" srcOrd="3" destOrd="0" presId="urn:microsoft.com/office/officeart/2005/8/layout/hProcess10"/>
    <dgm:cxn modelId="{B96E0496-4E46-4EC4-8FD1-84111EA24557}" type="presParOf" srcId="{8F3C301A-3FA7-4162-8D13-D61F90FAC591}" destId="{E43F7F4B-90B2-464D-841D-BA68E6441684}" srcOrd="0" destOrd="0" presId="urn:microsoft.com/office/officeart/2005/8/layout/hProcess10"/>
    <dgm:cxn modelId="{DC27425F-CE15-47B5-B36A-319EC9C0466A}" type="presParOf" srcId="{42B288CF-5B9B-48EE-A9AB-A78955D7A977}" destId="{BBEAE420-8F59-4733-8141-2AB561F21851}" srcOrd="4" destOrd="0" presId="urn:microsoft.com/office/officeart/2005/8/layout/hProcess10"/>
    <dgm:cxn modelId="{9945F9C3-44C0-4155-94F9-318E36AD1F12}" type="presParOf" srcId="{BBEAE420-8F59-4733-8141-2AB561F21851}" destId="{E18FF869-1251-400D-8D0C-C79715954990}" srcOrd="0" destOrd="0" presId="urn:microsoft.com/office/officeart/2005/8/layout/hProcess10"/>
    <dgm:cxn modelId="{BB78EA04-AA05-43FA-9816-A0FEC6FA4468}" type="presParOf" srcId="{BBEAE420-8F59-4733-8141-2AB561F21851}" destId="{214EDF3A-747B-4B07-8B1E-AF8D199DF27B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917C2A-7234-4D66-AF32-C25EF3B18CCC}" type="doc">
      <dgm:prSet loTypeId="urn:microsoft.com/office/officeart/2005/8/layout/hProcess10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668F28A8-D8C0-4BCE-A497-967F68F29569}">
      <dgm:prSet phldrT="[Texto]"/>
      <dgm:spPr/>
      <dgm:t>
        <a:bodyPr/>
        <a:lstStyle/>
        <a:p>
          <a:pPr algn="ctr"/>
          <a:r>
            <a:rPr lang="es-MX" sz="2600" dirty="0" smtClean="0"/>
            <a:t>Exploración y comprensión del mundo natural y social</a:t>
          </a:r>
          <a:endParaRPr lang="es-MX" sz="2600" dirty="0"/>
        </a:p>
      </dgm:t>
    </dgm:pt>
    <dgm:pt modelId="{E8C2CED0-96A9-4C7E-A2AB-B90E1F82E553}" type="parTrans" cxnId="{BBBD77FA-2107-4730-9D79-A8A5007008CF}">
      <dgm:prSet/>
      <dgm:spPr/>
      <dgm:t>
        <a:bodyPr/>
        <a:lstStyle/>
        <a:p>
          <a:endParaRPr lang="es-MX"/>
        </a:p>
      </dgm:t>
    </dgm:pt>
    <dgm:pt modelId="{C2898B4B-9D59-4B51-B92D-15618F04AAE9}" type="sibTrans" cxnId="{BBBD77FA-2107-4730-9D79-A8A5007008CF}">
      <dgm:prSet/>
      <dgm:spPr/>
      <dgm:t>
        <a:bodyPr/>
        <a:lstStyle/>
        <a:p>
          <a:endParaRPr lang="es-MX"/>
        </a:p>
      </dgm:t>
    </dgm:pt>
    <dgm:pt modelId="{86654CBD-9605-415B-A753-B7CE961EEE1F}">
      <dgm:prSet phldrT="[Texto]"/>
      <dgm:spPr/>
      <dgm:t>
        <a:bodyPr/>
        <a:lstStyle/>
        <a:p>
          <a:pPr algn="l"/>
          <a:r>
            <a:rPr lang="es-MX" b="0" i="0" dirty="0" smtClean="0"/>
            <a:t>Asimismo, adiciona la perspectiva de explorar y entender el entorno mediante el acercamiento sistemático y gradual a los procesos sociales y fenómenos naturales, en espacios curriculares especializados conforme se avanza en los grados escolares, sin menoscabo de la visión multidimensional del currículo.</a:t>
          </a:r>
        </a:p>
        <a:p>
          <a:pPr algn="ctr"/>
          <a:endParaRPr lang="es-MX" dirty="0"/>
        </a:p>
      </dgm:t>
    </dgm:pt>
    <dgm:pt modelId="{A21D9635-3A46-44F8-979F-20ED11DCCCCC}" type="parTrans" cxnId="{6309702E-1594-4EF8-BCD8-282C4A7C3969}">
      <dgm:prSet/>
      <dgm:spPr/>
      <dgm:t>
        <a:bodyPr/>
        <a:lstStyle/>
        <a:p>
          <a:endParaRPr lang="es-MX"/>
        </a:p>
      </dgm:t>
    </dgm:pt>
    <dgm:pt modelId="{3B425B6D-CCCC-4E40-BE64-F9314DB29E80}" type="sibTrans" cxnId="{6309702E-1594-4EF8-BCD8-282C4A7C3969}">
      <dgm:prSet/>
      <dgm:spPr/>
      <dgm:t>
        <a:bodyPr/>
        <a:lstStyle/>
        <a:p>
          <a:endParaRPr lang="es-MX"/>
        </a:p>
      </dgm:t>
    </dgm:pt>
    <dgm:pt modelId="{0207A5ED-D220-4D1B-B197-53964B8AA664}">
      <dgm:prSet phldrT="[Texto]" custT="1"/>
      <dgm:spPr/>
      <dgm:t>
        <a:bodyPr/>
        <a:lstStyle/>
        <a:p>
          <a:r>
            <a:rPr lang="es-MX" sz="1400" b="0" i="0" dirty="0" smtClean="0"/>
            <a:t>En preescolar, el campo formativo se centra en el desarrollo del pensamiento reflexivo, y busca que los niños pongan en práctica la observación, formulación de preguntas, resolución de problemas y la elaboración de explicaciones, inferencias y argumentos sustentados en las experiencias directas; en la observación y el análisis de los fenómenos y procesos perceptibles que les ayudan a avanzar y construir nuevos aprendizajes sobre la base de los conocimientos que poseen y de la nueva información que incorporan.</a:t>
          </a:r>
        </a:p>
      </dgm:t>
    </dgm:pt>
    <dgm:pt modelId="{3C83ECE8-FAB3-4DD7-8ED5-F694EFC48080}" type="parTrans" cxnId="{4CA7D9A6-5050-44C0-9203-4F9C7F23B193}">
      <dgm:prSet/>
      <dgm:spPr/>
      <dgm:t>
        <a:bodyPr/>
        <a:lstStyle/>
        <a:p>
          <a:endParaRPr lang="es-MX"/>
        </a:p>
      </dgm:t>
    </dgm:pt>
    <dgm:pt modelId="{D15EF113-C1FA-4607-BDC0-A3537337FB03}" type="sibTrans" cxnId="{4CA7D9A6-5050-44C0-9203-4F9C7F23B193}">
      <dgm:prSet/>
      <dgm:spPr/>
      <dgm:t>
        <a:bodyPr/>
        <a:lstStyle/>
        <a:p>
          <a:endParaRPr lang="es-MX"/>
        </a:p>
      </dgm:t>
    </dgm:pt>
    <dgm:pt modelId="{BD39B50D-5663-4EA2-B5EC-487906C05EDF}">
      <dgm:prSet custT="1"/>
      <dgm:spPr/>
      <dgm:t>
        <a:bodyPr/>
        <a:lstStyle/>
        <a:p>
          <a:r>
            <a:rPr lang="es-MX" sz="1200" b="0" i="0" dirty="0" smtClean="0"/>
            <a:t>Este campo integra diversos enfoques disciplinares relacionados con aspectos biológicos, históricos, sociales, políticos, económicos, culturales, geográficos y científicos. Constituye la base de formación del pensamiento crítico, entendido como los métodos de aproximación a distintos fenómenos que exigen una explicación objetiva de la realidad.</a:t>
          </a:r>
          <a:endParaRPr lang="es-MX" sz="1200" b="0" i="0" dirty="0"/>
        </a:p>
      </dgm:t>
    </dgm:pt>
    <dgm:pt modelId="{CE3D07F5-91B8-4BDC-A984-5FE706D4BDE3}" type="parTrans" cxnId="{DF292108-EBCC-4C38-90FB-466E3342489B}">
      <dgm:prSet/>
      <dgm:spPr/>
      <dgm:t>
        <a:bodyPr/>
        <a:lstStyle/>
        <a:p>
          <a:endParaRPr lang="es-MX"/>
        </a:p>
      </dgm:t>
    </dgm:pt>
    <dgm:pt modelId="{FBEB2C50-A7EA-4146-BE5B-728A1538C4A5}" type="sibTrans" cxnId="{DF292108-EBCC-4C38-90FB-466E3342489B}">
      <dgm:prSet/>
      <dgm:spPr/>
      <dgm:t>
        <a:bodyPr/>
        <a:lstStyle/>
        <a:p>
          <a:endParaRPr lang="es-MX"/>
        </a:p>
      </dgm:t>
    </dgm:pt>
    <dgm:pt modelId="{879614B4-E4A0-43C4-A6A0-FE950685DCCD}">
      <dgm:prSet custT="1"/>
      <dgm:spPr/>
      <dgm:t>
        <a:bodyPr/>
        <a:lstStyle/>
        <a:p>
          <a:r>
            <a:rPr lang="es-MX" sz="1200" b="0" i="0" dirty="0" smtClean="0"/>
            <a:t>En cuanto al mundo social, su estudio se orienta al reconocimiento de la diversidad social y cultural que caracterizan a nuestro país y al mundo, como elementos que fortalecen la identidad personal en el contexto de una sociedad global donde el ser nacional es una prioridad.</a:t>
          </a:r>
          <a:endParaRPr lang="es-MX" sz="1200" b="0" i="0" dirty="0"/>
        </a:p>
      </dgm:t>
    </dgm:pt>
    <dgm:pt modelId="{C0D5765E-49E0-45E1-8255-D97E4FF539CD}" type="parTrans" cxnId="{AA0FB8BF-6220-4FF3-8F70-568F525750A3}">
      <dgm:prSet/>
      <dgm:spPr/>
      <dgm:t>
        <a:bodyPr/>
        <a:lstStyle/>
        <a:p>
          <a:endParaRPr lang="es-MX"/>
        </a:p>
      </dgm:t>
    </dgm:pt>
    <dgm:pt modelId="{BBEF26B2-A771-4B9A-A364-E44E61A18540}" type="sibTrans" cxnId="{AA0FB8BF-6220-4FF3-8F70-568F525750A3}">
      <dgm:prSet/>
      <dgm:spPr/>
      <dgm:t>
        <a:bodyPr/>
        <a:lstStyle/>
        <a:p>
          <a:endParaRPr lang="es-MX"/>
        </a:p>
      </dgm:t>
    </dgm:pt>
    <dgm:pt modelId="{42B288CF-5B9B-48EE-A9AB-A78955D7A977}" type="pres">
      <dgm:prSet presAssocID="{32917C2A-7234-4D66-AF32-C25EF3B18CCC}" presName="Name0" presStyleCnt="0">
        <dgm:presLayoutVars>
          <dgm:dir/>
          <dgm:resizeHandles val="exact"/>
        </dgm:presLayoutVars>
      </dgm:prSet>
      <dgm:spPr/>
    </dgm:pt>
    <dgm:pt modelId="{90DBAA9A-2E0C-4711-8EF1-20633A09A5EF}" type="pres">
      <dgm:prSet presAssocID="{668F28A8-D8C0-4BCE-A497-967F68F29569}" presName="composite" presStyleCnt="0"/>
      <dgm:spPr/>
    </dgm:pt>
    <dgm:pt modelId="{2855EDC7-FDE5-40C6-B554-B55B46B5F780}" type="pres">
      <dgm:prSet presAssocID="{668F28A8-D8C0-4BCE-A497-967F68F29569}" presName="imagSh" presStyleLbl="bgImgPlace1" presStyleIdx="0" presStyleCnt="3"/>
      <dgm:spPr/>
    </dgm:pt>
    <dgm:pt modelId="{6A2EADA5-242D-4C58-B282-D262F0F2BE96}" type="pres">
      <dgm:prSet presAssocID="{668F28A8-D8C0-4BCE-A497-967F68F29569}" presName="txNode" presStyleLbl="node1" presStyleIdx="0" presStyleCnt="3" custScaleY="21124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7922F23-ECF0-43FF-8827-0936BD06443F}" type="pres">
      <dgm:prSet presAssocID="{C2898B4B-9D59-4B51-B92D-15618F04AAE9}" presName="sibTrans" presStyleLbl="sibTrans2D1" presStyleIdx="0" presStyleCnt="2"/>
      <dgm:spPr/>
    </dgm:pt>
    <dgm:pt modelId="{8ED8FB26-E332-41CC-B217-2CE93F5C0C2C}" type="pres">
      <dgm:prSet presAssocID="{C2898B4B-9D59-4B51-B92D-15618F04AAE9}" presName="connTx" presStyleLbl="sibTrans2D1" presStyleIdx="0" presStyleCnt="2"/>
      <dgm:spPr/>
    </dgm:pt>
    <dgm:pt modelId="{8CE483A8-B58B-44A2-AAB8-F247BD9C941C}" type="pres">
      <dgm:prSet presAssocID="{86654CBD-9605-415B-A753-B7CE961EEE1F}" presName="composite" presStyleCnt="0"/>
      <dgm:spPr/>
    </dgm:pt>
    <dgm:pt modelId="{5D424C6C-C41F-4191-B701-0FC8B3ACDBFF}" type="pres">
      <dgm:prSet presAssocID="{86654CBD-9605-415B-A753-B7CE961EEE1F}" presName="imagSh" presStyleLbl="bgImgPlace1" presStyleIdx="1" presStyleCnt="3"/>
      <dgm:spPr/>
    </dgm:pt>
    <dgm:pt modelId="{5B34BCA1-D863-440D-8AAD-51495E4E0C0A}" type="pres">
      <dgm:prSet presAssocID="{86654CBD-9605-415B-A753-B7CE961EEE1F}" presName="txNode" presStyleLbl="node1" presStyleIdx="1" presStyleCnt="3" custScaleY="17919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F3C301A-3FA7-4162-8D13-D61F90FAC591}" type="pres">
      <dgm:prSet presAssocID="{3B425B6D-CCCC-4E40-BE64-F9314DB29E80}" presName="sibTrans" presStyleLbl="sibTrans2D1" presStyleIdx="1" presStyleCnt="2"/>
      <dgm:spPr/>
    </dgm:pt>
    <dgm:pt modelId="{E43F7F4B-90B2-464D-841D-BA68E6441684}" type="pres">
      <dgm:prSet presAssocID="{3B425B6D-CCCC-4E40-BE64-F9314DB29E80}" presName="connTx" presStyleLbl="sibTrans2D1" presStyleIdx="1" presStyleCnt="2"/>
      <dgm:spPr/>
    </dgm:pt>
    <dgm:pt modelId="{BBEAE420-8F59-4733-8141-2AB561F21851}" type="pres">
      <dgm:prSet presAssocID="{0207A5ED-D220-4D1B-B197-53964B8AA664}" presName="composite" presStyleCnt="0"/>
      <dgm:spPr/>
    </dgm:pt>
    <dgm:pt modelId="{E18FF869-1251-400D-8D0C-C79715954990}" type="pres">
      <dgm:prSet presAssocID="{0207A5ED-D220-4D1B-B197-53964B8AA664}" presName="imagSh" presStyleLbl="bgImgPlace1" presStyleIdx="2" presStyleCnt="3"/>
      <dgm:spPr/>
    </dgm:pt>
    <dgm:pt modelId="{214EDF3A-747B-4B07-8B1E-AF8D199DF27B}" type="pres">
      <dgm:prSet presAssocID="{0207A5ED-D220-4D1B-B197-53964B8AA664}" presName="txNode" presStyleLbl="node1" presStyleIdx="2" presStyleCnt="3" custScaleY="176368" custLinFactNeighborX="-8488" custLinFactNeighborY="-1792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15B6E26-B329-4369-9A6C-9DD17696C452}" type="presOf" srcId="{C2898B4B-9D59-4B51-B92D-15618F04AAE9}" destId="{17922F23-ECF0-43FF-8827-0936BD06443F}" srcOrd="0" destOrd="0" presId="urn:microsoft.com/office/officeart/2005/8/layout/hProcess10"/>
    <dgm:cxn modelId="{86953ADC-56BA-4742-B7DE-CB316425A53C}" type="presOf" srcId="{3B425B6D-CCCC-4E40-BE64-F9314DB29E80}" destId="{8F3C301A-3FA7-4162-8D13-D61F90FAC591}" srcOrd="0" destOrd="0" presId="urn:microsoft.com/office/officeart/2005/8/layout/hProcess10"/>
    <dgm:cxn modelId="{0E5A5AC4-F687-4877-86C2-5E4B3F037B19}" type="presOf" srcId="{86654CBD-9605-415B-A753-B7CE961EEE1F}" destId="{5B34BCA1-D863-440D-8AAD-51495E4E0C0A}" srcOrd="0" destOrd="0" presId="urn:microsoft.com/office/officeart/2005/8/layout/hProcess10"/>
    <dgm:cxn modelId="{D1476E28-9758-4884-9247-B8499000EE2E}" type="presOf" srcId="{668F28A8-D8C0-4BCE-A497-967F68F29569}" destId="{6A2EADA5-242D-4C58-B282-D262F0F2BE96}" srcOrd="0" destOrd="0" presId="urn:microsoft.com/office/officeart/2005/8/layout/hProcess10"/>
    <dgm:cxn modelId="{2A9B49E3-3A1B-4243-A466-CB9DFA4D36A6}" type="presOf" srcId="{0207A5ED-D220-4D1B-B197-53964B8AA664}" destId="{214EDF3A-747B-4B07-8B1E-AF8D199DF27B}" srcOrd="0" destOrd="0" presId="urn:microsoft.com/office/officeart/2005/8/layout/hProcess10"/>
    <dgm:cxn modelId="{F578E8B7-6C2E-4D5E-B5E1-3D0EF9537B0E}" type="presOf" srcId="{C2898B4B-9D59-4B51-B92D-15618F04AAE9}" destId="{8ED8FB26-E332-41CC-B217-2CE93F5C0C2C}" srcOrd="1" destOrd="0" presId="urn:microsoft.com/office/officeart/2005/8/layout/hProcess10"/>
    <dgm:cxn modelId="{05372294-5E71-4965-8716-A7443A2E9D7E}" type="presOf" srcId="{879614B4-E4A0-43C4-A6A0-FE950685DCCD}" destId="{6A2EADA5-242D-4C58-B282-D262F0F2BE96}" srcOrd="0" destOrd="2" presId="urn:microsoft.com/office/officeart/2005/8/layout/hProcess10"/>
    <dgm:cxn modelId="{4CA7D9A6-5050-44C0-9203-4F9C7F23B193}" srcId="{32917C2A-7234-4D66-AF32-C25EF3B18CCC}" destId="{0207A5ED-D220-4D1B-B197-53964B8AA664}" srcOrd="2" destOrd="0" parTransId="{3C83ECE8-FAB3-4DD7-8ED5-F694EFC48080}" sibTransId="{D15EF113-C1FA-4607-BDC0-A3537337FB03}"/>
    <dgm:cxn modelId="{53E9BF2A-4BFF-4408-9818-E3CC527C50C3}" type="presOf" srcId="{BD39B50D-5663-4EA2-B5EC-487906C05EDF}" destId="{6A2EADA5-242D-4C58-B282-D262F0F2BE96}" srcOrd="0" destOrd="1" presId="urn:microsoft.com/office/officeart/2005/8/layout/hProcess10"/>
    <dgm:cxn modelId="{1E441085-F0F3-42ED-A461-F0A005F00AAD}" type="presOf" srcId="{3B425B6D-CCCC-4E40-BE64-F9314DB29E80}" destId="{E43F7F4B-90B2-464D-841D-BA68E6441684}" srcOrd="1" destOrd="0" presId="urn:microsoft.com/office/officeart/2005/8/layout/hProcess10"/>
    <dgm:cxn modelId="{DF758A15-AC04-424C-8946-58C6E0CA69FF}" type="presOf" srcId="{32917C2A-7234-4D66-AF32-C25EF3B18CCC}" destId="{42B288CF-5B9B-48EE-A9AB-A78955D7A977}" srcOrd="0" destOrd="0" presId="urn:microsoft.com/office/officeart/2005/8/layout/hProcess10"/>
    <dgm:cxn modelId="{AA0FB8BF-6220-4FF3-8F70-568F525750A3}" srcId="{668F28A8-D8C0-4BCE-A497-967F68F29569}" destId="{879614B4-E4A0-43C4-A6A0-FE950685DCCD}" srcOrd="1" destOrd="0" parTransId="{C0D5765E-49E0-45E1-8255-D97E4FF539CD}" sibTransId="{BBEF26B2-A771-4B9A-A364-E44E61A18540}"/>
    <dgm:cxn modelId="{6309702E-1594-4EF8-BCD8-282C4A7C3969}" srcId="{32917C2A-7234-4D66-AF32-C25EF3B18CCC}" destId="{86654CBD-9605-415B-A753-B7CE961EEE1F}" srcOrd="1" destOrd="0" parTransId="{A21D9635-3A46-44F8-979F-20ED11DCCCCC}" sibTransId="{3B425B6D-CCCC-4E40-BE64-F9314DB29E80}"/>
    <dgm:cxn modelId="{BBBD77FA-2107-4730-9D79-A8A5007008CF}" srcId="{32917C2A-7234-4D66-AF32-C25EF3B18CCC}" destId="{668F28A8-D8C0-4BCE-A497-967F68F29569}" srcOrd="0" destOrd="0" parTransId="{E8C2CED0-96A9-4C7E-A2AB-B90E1F82E553}" sibTransId="{C2898B4B-9D59-4B51-B92D-15618F04AAE9}"/>
    <dgm:cxn modelId="{DF292108-EBCC-4C38-90FB-466E3342489B}" srcId="{668F28A8-D8C0-4BCE-A497-967F68F29569}" destId="{BD39B50D-5663-4EA2-B5EC-487906C05EDF}" srcOrd="0" destOrd="0" parTransId="{CE3D07F5-91B8-4BDC-A984-5FE706D4BDE3}" sibTransId="{FBEB2C50-A7EA-4146-BE5B-728A1538C4A5}"/>
    <dgm:cxn modelId="{9C4D5A51-D5E2-40C9-984E-5E5A42F10B94}" type="presParOf" srcId="{42B288CF-5B9B-48EE-A9AB-A78955D7A977}" destId="{90DBAA9A-2E0C-4711-8EF1-20633A09A5EF}" srcOrd="0" destOrd="0" presId="urn:microsoft.com/office/officeart/2005/8/layout/hProcess10"/>
    <dgm:cxn modelId="{DFDC0EEF-F5BB-4344-8EB3-FD76BB7583AF}" type="presParOf" srcId="{90DBAA9A-2E0C-4711-8EF1-20633A09A5EF}" destId="{2855EDC7-FDE5-40C6-B554-B55B46B5F780}" srcOrd="0" destOrd="0" presId="urn:microsoft.com/office/officeart/2005/8/layout/hProcess10"/>
    <dgm:cxn modelId="{FF7F59A6-D670-4E54-9462-A0A697659D75}" type="presParOf" srcId="{90DBAA9A-2E0C-4711-8EF1-20633A09A5EF}" destId="{6A2EADA5-242D-4C58-B282-D262F0F2BE96}" srcOrd="1" destOrd="0" presId="urn:microsoft.com/office/officeart/2005/8/layout/hProcess10"/>
    <dgm:cxn modelId="{CBBA6AF5-695F-4964-AAD3-A943BB98FE28}" type="presParOf" srcId="{42B288CF-5B9B-48EE-A9AB-A78955D7A977}" destId="{17922F23-ECF0-43FF-8827-0936BD06443F}" srcOrd="1" destOrd="0" presId="urn:microsoft.com/office/officeart/2005/8/layout/hProcess10"/>
    <dgm:cxn modelId="{FD6E0406-BA68-4B14-A9F2-AB7E1C6CB01B}" type="presParOf" srcId="{17922F23-ECF0-43FF-8827-0936BD06443F}" destId="{8ED8FB26-E332-41CC-B217-2CE93F5C0C2C}" srcOrd="0" destOrd="0" presId="urn:microsoft.com/office/officeart/2005/8/layout/hProcess10"/>
    <dgm:cxn modelId="{86AF4853-9D9D-4F6B-AEA8-5BC8245115F8}" type="presParOf" srcId="{42B288CF-5B9B-48EE-A9AB-A78955D7A977}" destId="{8CE483A8-B58B-44A2-AAB8-F247BD9C941C}" srcOrd="2" destOrd="0" presId="urn:microsoft.com/office/officeart/2005/8/layout/hProcess10"/>
    <dgm:cxn modelId="{279CA84E-987D-4DA3-8055-748E5B62F9A3}" type="presParOf" srcId="{8CE483A8-B58B-44A2-AAB8-F247BD9C941C}" destId="{5D424C6C-C41F-4191-B701-0FC8B3ACDBFF}" srcOrd="0" destOrd="0" presId="urn:microsoft.com/office/officeart/2005/8/layout/hProcess10"/>
    <dgm:cxn modelId="{82DAA01D-A5C4-4A1E-B6FA-972AD2013A57}" type="presParOf" srcId="{8CE483A8-B58B-44A2-AAB8-F247BD9C941C}" destId="{5B34BCA1-D863-440D-8AAD-51495E4E0C0A}" srcOrd="1" destOrd="0" presId="urn:microsoft.com/office/officeart/2005/8/layout/hProcess10"/>
    <dgm:cxn modelId="{B29E96B7-6A1D-4ACB-B8F8-06664B1146CA}" type="presParOf" srcId="{42B288CF-5B9B-48EE-A9AB-A78955D7A977}" destId="{8F3C301A-3FA7-4162-8D13-D61F90FAC591}" srcOrd="3" destOrd="0" presId="urn:microsoft.com/office/officeart/2005/8/layout/hProcess10"/>
    <dgm:cxn modelId="{352FB4AF-01C8-4D1C-978F-159F4E0A3072}" type="presParOf" srcId="{8F3C301A-3FA7-4162-8D13-D61F90FAC591}" destId="{E43F7F4B-90B2-464D-841D-BA68E6441684}" srcOrd="0" destOrd="0" presId="urn:microsoft.com/office/officeart/2005/8/layout/hProcess10"/>
    <dgm:cxn modelId="{F2E990AE-A2E4-4F54-B0FF-1DD0928E9701}" type="presParOf" srcId="{42B288CF-5B9B-48EE-A9AB-A78955D7A977}" destId="{BBEAE420-8F59-4733-8141-2AB561F21851}" srcOrd="4" destOrd="0" presId="urn:microsoft.com/office/officeart/2005/8/layout/hProcess10"/>
    <dgm:cxn modelId="{60524E36-FB81-48CC-BE2E-56556765822A}" type="presParOf" srcId="{BBEAE420-8F59-4733-8141-2AB561F21851}" destId="{E18FF869-1251-400D-8D0C-C79715954990}" srcOrd="0" destOrd="0" presId="urn:microsoft.com/office/officeart/2005/8/layout/hProcess10"/>
    <dgm:cxn modelId="{E1987276-D636-4882-A95B-790E3C4A6503}" type="presParOf" srcId="{BBEAE420-8F59-4733-8141-2AB561F21851}" destId="{214EDF3A-747B-4B07-8B1E-AF8D199DF27B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917C2A-7234-4D66-AF32-C25EF3B18CCC}" type="doc">
      <dgm:prSet loTypeId="urn:microsoft.com/office/officeart/2005/8/layout/hProcess10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668F28A8-D8C0-4BCE-A497-967F68F29569}">
      <dgm:prSet phldrT="[Texto]"/>
      <dgm:spPr/>
      <dgm:t>
        <a:bodyPr/>
        <a:lstStyle/>
        <a:p>
          <a:pPr algn="ctr"/>
          <a:r>
            <a:rPr lang="es-MX" sz="2600" dirty="0" smtClean="0"/>
            <a:t>Desarrollo personal y para la convivencia</a:t>
          </a:r>
          <a:endParaRPr lang="es-MX" sz="2600" dirty="0"/>
        </a:p>
      </dgm:t>
    </dgm:pt>
    <dgm:pt modelId="{E8C2CED0-96A9-4C7E-A2AB-B90E1F82E553}" type="parTrans" cxnId="{BBBD77FA-2107-4730-9D79-A8A5007008CF}">
      <dgm:prSet/>
      <dgm:spPr/>
      <dgm:t>
        <a:bodyPr/>
        <a:lstStyle/>
        <a:p>
          <a:endParaRPr lang="es-MX"/>
        </a:p>
      </dgm:t>
    </dgm:pt>
    <dgm:pt modelId="{C2898B4B-9D59-4B51-B92D-15618F04AAE9}" type="sibTrans" cxnId="{BBBD77FA-2107-4730-9D79-A8A5007008CF}">
      <dgm:prSet/>
      <dgm:spPr/>
      <dgm:t>
        <a:bodyPr/>
        <a:lstStyle/>
        <a:p>
          <a:endParaRPr lang="es-MX"/>
        </a:p>
      </dgm:t>
    </dgm:pt>
    <dgm:pt modelId="{86654CBD-9605-415B-A753-B7CE961EEE1F}">
      <dgm:prSet phldrT="[Texto]"/>
      <dgm:spPr/>
      <dgm:t>
        <a:bodyPr/>
        <a:lstStyle/>
        <a:p>
          <a:pPr algn="ctr"/>
          <a:r>
            <a:rPr lang="es-MX" b="0" i="0" dirty="0" smtClean="0"/>
            <a:t>En este campo se integran, con la misma perspectiva formativa, los espacios curriculares que atienden el desarrollo del juicio moral, el cuidado de la salud y la integración de la corporeidad. En conjunto, estos espacios favorecen el trabajo colaborativo como sustento de la confianza comunitaria para el siglo XXI.</a:t>
          </a:r>
        </a:p>
        <a:p>
          <a:pPr algn="ctr"/>
          <a:endParaRPr lang="es-MX" dirty="0"/>
        </a:p>
      </dgm:t>
    </dgm:pt>
    <dgm:pt modelId="{A21D9635-3A46-44F8-979F-20ED11DCCCCC}" type="parTrans" cxnId="{6309702E-1594-4EF8-BCD8-282C4A7C3969}">
      <dgm:prSet/>
      <dgm:spPr/>
      <dgm:t>
        <a:bodyPr/>
        <a:lstStyle/>
        <a:p>
          <a:endParaRPr lang="es-MX"/>
        </a:p>
      </dgm:t>
    </dgm:pt>
    <dgm:pt modelId="{3B425B6D-CCCC-4E40-BE64-F9314DB29E80}" type="sibTrans" cxnId="{6309702E-1594-4EF8-BCD8-282C4A7C3969}">
      <dgm:prSet/>
      <dgm:spPr/>
      <dgm:t>
        <a:bodyPr/>
        <a:lstStyle/>
        <a:p>
          <a:endParaRPr lang="es-MX"/>
        </a:p>
      </dgm:t>
    </dgm:pt>
    <dgm:pt modelId="{0207A5ED-D220-4D1B-B197-53964B8AA664}">
      <dgm:prSet phldrT="[Texto]" custT="1"/>
      <dgm:spPr/>
      <dgm:t>
        <a:bodyPr/>
        <a:lstStyle/>
        <a:p>
          <a:r>
            <a:rPr lang="es-MX" sz="1800" b="0" i="0" dirty="0" smtClean="0"/>
            <a:t>El campo se refiere a las actitudes y los procesos de la construcción de la identidad personal y de las competencias emocionales y sociales; la comprensión y regulación de las emociones, y la habilidad para establecer relaciones interpersonales. También promueve la autorregulación al acordar límites a su conducta</a:t>
          </a:r>
          <a:r>
            <a:rPr lang="es-MX" sz="1400" b="0" i="0" dirty="0" smtClean="0"/>
            <a:t>.</a:t>
          </a:r>
        </a:p>
        <a:p>
          <a:endParaRPr lang="es-MX" sz="1400" b="0" i="0" dirty="0" smtClean="0"/>
        </a:p>
      </dgm:t>
    </dgm:pt>
    <dgm:pt modelId="{3C83ECE8-FAB3-4DD7-8ED5-F694EFC48080}" type="parTrans" cxnId="{4CA7D9A6-5050-44C0-9203-4F9C7F23B193}">
      <dgm:prSet/>
      <dgm:spPr/>
      <dgm:t>
        <a:bodyPr/>
        <a:lstStyle/>
        <a:p>
          <a:endParaRPr lang="es-MX"/>
        </a:p>
      </dgm:t>
    </dgm:pt>
    <dgm:pt modelId="{D15EF113-C1FA-4607-BDC0-A3537337FB03}" type="sibTrans" cxnId="{4CA7D9A6-5050-44C0-9203-4F9C7F23B193}">
      <dgm:prSet/>
      <dgm:spPr/>
      <dgm:t>
        <a:bodyPr/>
        <a:lstStyle/>
        <a:p>
          <a:endParaRPr lang="es-MX"/>
        </a:p>
      </dgm:t>
    </dgm:pt>
    <dgm:pt modelId="{BD39B50D-5663-4EA2-B5EC-487906C05EDF}">
      <dgm:prSet custT="1"/>
      <dgm:spPr/>
      <dgm:t>
        <a:bodyPr/>
        <a:lstStyle/>
        <a:p>
          <a:r>
            <a:rPr lang="es-MX" sz="1400" b="0" i="0" dirty="0" smtClean="0"/>
            <a:t>La finalidad de este campo de formación es que los estudiantes aprendan a actuar con juicio crítico a favor de la democracia, la libertad, la paz, el respeto a las personas, a la legalidad y a los derechos humanos. También implica manejar armónicamente las relaciones personales y afectivas para desarrollar la identidad personal y, desde ésta, construir identidad y conciencia social.</a:t>
          </a:r>
          <a:endParaRPr lang="es-MX" sz="1400" b="0" i="0" dirty="0"/>
        </a:p>
      </dgm:t>
    </dgm:pt>
    <dgm:pt modelId="{CE3D07F5-91B8-4BDC-A984-5FE706D4BDE3}" type="parTrans" cxnId="{DF292108-EBCC-4C38-90FB-466E3342489B}">
      <dgm:prSet/>
      <dgm:spPr/>
      <dgm:t>
        <a:bodyPr/>
        <a:lstStyle/>
        <a:p>
          <a:endParaRPr lang="es-MX"/>
        </a:p>
      </dgm:t>
    </dgm:pt>
    <dgm:pt modelId="{FBEB2C50-A7EA-4146-BE5B-728A1538C4A5}" type="sibTrans" cxnId="{DF292108-EBCC-4C38-90FB-466E3342489B}">
      <dgm:prSet/>
      <dgm:spPr/>
      <dgm:t>
        <a:bodyPr/>
        <a:lstStyle/>
        <a:p>
          <a:endParaRPr lang="es-MX"/>
        </a:p>
      </dgm:t>
    </dgm:pt>
    <dgm:pt modelId="{42B288CF-5B9B-48EE-A9AB-A78955D7A977}" type="pres">
      <dgm:prSet presAssocID="{32917C2A-7234-4D66-AF32-C25EF3B18CCC}" presName="Name0" presStyleCnt="0">
        <dgm:presLayoutVars>
          <dgm:dir/>
          <dgm:resizeHandles val="exact"/>
        </dgm:presLayoutVars>
      </dgm:prSet>
      <dgm:spPr/>
    </dgm:pt>
    <dgm:pt modelId="{90DBAA9A-2E0C-4711-8EF1-20633A09A5EF}" type="pres">
      <dgm:prSet presAssocID="{668F28A8-D8C0-4BCE-A497-967F68F29569}" presName="composite" presStyleCnt="0"/>
      <dgm:spPr/>
    </dgm:pt>
    <dgm:pt modelId="{2855EDC7-FDE5-40C6-B554-B55B46B5F780}" type="pres">
      <dgm:prSet presAssocID="{668F28A8-D8C0-4BCE-A497-967F68F29569}" presName="imagSh" presStyleLbl="bgImgPlace1" presStyleIdx="0" presStyleCnt="3"/>
      <dgm:spPr/>
    </dgm:pt>
    <dgm:pt modelId="{6A2EADA5-242D-4C58-B282-D262F0F2BE96}" type="pres">
      <dgm:prSet presAssocID="{668F28A8-D8C0-4BCE-A497-967F68F29569}" presName="txNode" presStyleLbl="node1" presStyleIdx="0" presStyleCnt="3" custScaleY="21124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7922F23-ECF0-43FF-8827-0936BD06443F}" type="pres">
      <dgm:prSet presAssocID="{C2898B4B-9D59-4B51-B92D-15618F04AAE9}" presName="sibTrans" presStyleLbl="sibTrans2D1" presStyleIdx="0" presStyleCnt="2"/>
      <dgm:spPr/>
    </dgm:pt>
    <dgm:pt modelId="{8ED8FB26-E332-41CC-B217-2CE93F5C0C2C}" type="pres">
      <dgm:prSet presAssocID="{C2898B4B-9D59-4B51-B92D-15618F04AAE9}" presName="connTx" presStyleLbl="sibTrans2D1" presStyleIdx="0" presStyleCnt="2"/>
      <dgm:spPr/>
    </dgm:pt>
    <dgm:pt modelId="{8CE483A8-B58B-44A2-AAB8-F247BD9C941C}" type="pres">
      <dgm:prSet presAssocID="{86654CBD-9605-415B-A753-B7CE961EEE1F}" presName="composite" presStyleCnt="0"/>
      <dgm:spPr/>
    </dgm:pt>
    <dgm:pt modelId="{5D424C6C-C41F-4191-B701-0FC8B3ACDBFF}" type="pres">
      <dgm:prSet presAssocID="{86654CBD-9605-415B-A753-B7CE961EEE1F}" presName="imagSh" presStyleLbl="bgImgPlace1" presStyleIdx="1" presStyleCnt="3"/>
      <dgm:spPr/>
    </dgm:pt>
    <dgm:pt modelId="{5B34BCA1-D863-440D-8AAD-51495E4E0C0A}" type="pres">
      <dgm:prSet presAssocID="{86654CBD-9605-415B-A753-B7CE961EEE1F}" presName="txNode" presStyleLbl="node1" presStyleIdx="1" presStyleCnt="3" custScaleY="17919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F3C301A-3FA7-4162-8D13-D61F90FAC591}" type="pres">
      <dgm:prSet presAssocID="{3B425B6D-CCCC-4E40-BE64-F9314DB29E80}" presName="sibTrans" presStyleLbl="sibTrans2D1" presStyleIdx="1" presStyleCnt="2"/>
      <dgm:spPr/>
    </dgm:pt>
    <dgm:pt modelId="{E43F7F4B-90B2-464D-841D-BA68E6441684}" type="pres">
      <dgm:prSet presAssocID="{3B425B6D-CCCC-4E40-BE64-F9314DB29E80}" presName="connTx" presStyleLbl="sibTrans2D1" presStyleIdx="1" presStyleCnt="2"/>
      <dgm:spPr/>
    </dgm:pt>
    <dgm:pt modelId="{BBEAE420-8F59-4733-8141-2AB561F21851}" type="pres">
      <dgm:prSet presAssocID="{0207A5ED-D220-4D1B-B197-53964B8AA664}" presName="composite" presStyleCnt="0"/>
      <dgm:spPr/>
    </dgm:pt>
    <dgm:pt modelId="{E18FF869-1251-400D-8D0C-C79715954990}" type="pres">
      <dgm:prSet presAssocID="{0207A5ED-D220-4D1B-B197-53964B8AA664}" presName="imagSh" presStyleLbl="bgImgPlace1" presStyleIdx="2" presStyleCnt="3"/>
      <dgm:spPr/>
    </dgm:pt>
    <dgm:pt modelId="{214EDF3A-747B-4B07-8B1E-AF8D199DF27B}" type="pres">
      <dgm:prSet presAssocID="{0207A5ED-D220-4D1B-B197-53964B8AA664}" presName="txNode" presStyleLbl="node1" presStyleIdx="2" presStyleCnt="3" custScaleY="189449" custLinFactNeighborX="-8488" custLinFactNeighborY="-612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309702E-1594-4EF8-BCD8-282C4A7C3969}" srcId="{32917C2A-7234-4D66-AF32-C25EF3B18CCC}" destId="{86654CBD-9605-415B-A753-B7CE961EEE1F}" srcOrd="1" destOrd="0" parTransId="{A21D9635-3A46-44F8-979F-20ED11DCCCCC}" sibTransId="{3B425B6D-CCCC-4E40-BE64-F9314DB29E80}"/>
    <dgm:cxn modelId="{4CA7D9A6-5050-44C0-9203-4F9C7F23B193}" srcId="{32917C2A-7234-4D66-AF32-C25EF3B18CCC}" destId="{0207A5ED-D220-4D1B-B197-53964B8AA664}" srcOrd="2" destOrd="0" parTransId="{3C83ECE8-FAB3-4DD7-8ED5-F694EFC48080}" sibTransId="{D15EF113-C1FA-4607-BDC0-A3537337FB03}"/>
    <dgm:cxn modelId="{AE2C5D56-3248-4EA2-8EBE-D5CC9AF91271}" type="presOf" srcId="{668F28A8-D8C0-4BCE-A497-967F68F29569}" destId="{6A2EADA5-242D-4C58-B282-D262F0F2BE96}" srcOrd="0" destOrd="0" presId="urn:microsoft.com/office/officeart/2005/8/layout/hProcess10"/>
    <dgm:cxn modelId="{07B7D350-EADF-407E-9816-99B037D28CE1}" type="presOf" srcId="{3B425B6D-CCCC-4E40-BE64-F9314DB29E80}" destId="{E43F7F4B-90B2-464D-841D-BA68E6441684}" srcOrd="1" destOrd="0" presId="urn:microsoft.com/office/officeart/2005/8/layout/hProcess10"/>
    <dgm:cxn modelId="{BBBD77FA-2107-4730-9D79-A8A5007008CF}" srcId="{32917C2A-7234-4D66-AF32-C25EF3B18CCC}" destId="{668F28A8-D8C0-4BCE-A497-967F68F29569}" srcOrd="0" destOrd="0" parTransId="{E8C2CED0-96A9-4C7E-A2AB-B90E1F82E553}" sibTransId="{C2898B4B-9D59-4B51-B92D-15618F04AAE9}"/>
    <dgm:cxn modelId="{DF292108-EBCC-4C38-90FB-466E3342489B}" srcId="{668F28A8-D8C0-4BCE-A497-967F68F29569}" destId="{BD39B50D-5663-4EA2-B5EC-487906C05EDF}" srcOrd="0" destOrd="0" parTransId="{CE3D07F5-91B8-4BDC-A984-5FE706D4BDE3}" sibTransId="{FBEB2C50-A7EA-4146-BE5B-728A1538C4A5}"/>
    <dgm:cxn modelId="{02247C44-0B8A-4214-97F3-D0F3915FEB0C}" type="presOf" srcId="{0207A5ED-D220-4D1B-B197-53964B8AA664}" destId="{214EDF3A-747B-4B07-8B1E-AF8D199DF27B}" srcOrd="0" destOrd="0" presId="urn:microsoft.com/office/officeart/2005/8/layout/hProcess10"/>
    <dgm:cxn modelId="{0ACF5D7E-2EE4-4E5B-B8DB-A21F9F765071}" type="presOf" srcId="{C2898B4B-9D59-4B51-B92D-15618F04AAE9}" destId="{17922F23-ECF0-43FF-8827-0936BD06443F}" srcOrd="0" destOrd="0" presId="urn:microsoft.com/office/officeart/2005/8/layout/hProcess10"/>
    <dgm:cxn modelId="{395F5279-FD63-497F-A290-4DE4A59BAE11}" type="presOf" srcId="{C2898B4B-9D59-4B51-B92D-15618F04AAE9}" destId="{8ED8FB26-E332-41CC-B217-2CE93F5C0C2C}" srcOrd="1" destOrd="0" presId="urn:microsoft.com/office/officeart/2005/8/layout/hProcess10"/>
    <dgm:cxn modelId="{305D896E-81A1-42FF-95DA-03BDC2EE6425}" type="presOf" srcId="{32917C2A-7234-4D66-AF32-C25EF3B18CCC}" destId="{42B288CF-5B9B-48EE-A9AB-A78955D7A977}" srcOrd="0" destOrd="0" presId="urn:microsoft.com/office/officeart/2005/8/layout/hProcess10"/>
    <dgm:cxn modelId="{686037ED-0374-40AD-86F0-AAB8FF9476FB}" type="presOf" srcId="{3B425B6D-CCCC-4E40-BE64-F9314DB29E80}" destId="{8F3C301A-3FA7-4162-8D13-D61F90FAC591}" srcOrd="0" destOrd="0" presId="urn:microsoft.com/office/officeart/2005/8/layout/hProcess10"/>
    <dgm:cxn modelId="{28E2B30B-EB4B-45B2-9136-6D2B4E0247C2}" type="presOf" srcId="{86654CBD-9605-415B-A753-B7CE961EEE1F}" destId="{5B34BCA1-D863-440D-8AAD-51495E4E0C0A}" srcOrd="0" destOrd="0" presId="urn:microsoft.com/office/officeart/2005/8/layout/hProcess10"/>
    <dgm:cxn modelId="{7123A0DC-50E6-4801-A90A-6FF914B75200}" type="presOf" srcId="{BD39B50D-5663-4EA2-B5EC-487906C05EDF}" destId="{6A2EADA5-242D-4C58-B282-D262F0F2BE96}" srcOrd="0" destOrd="1" presId="urn:microsoft.com/office/officeart/2005/8/layout/hProcess10"/>
    <dgm:cxn modelId="{DEB6477C-B41F-47FB-83B6-4622DC0144E5}" type="presParOf" srcId="{42B288CF-5B9B-48EE-A9AB-A78955D7A977}" destId="{90DBAA9A-2E0C-4711-8EF1-20633A09A5EF}" srcOrd="0" destOrd="0" presId="urn:microsoft.com/office/officeart/2005/8/layout/hProcess10"/>
    <dgm:cxn modelId="{0F1EBDC7-9790-499A-AA7D-80E23692BECD}" type="presParOf" srcId="{90DBAA9A-2E0C-4711-8EF1-20633A09A5EF}" destId="{2855EDC7-FDE5-40C6-B554-B55B46B5F780}" srcOrd="0" destOrd="0" presId="urn:microsoft.com/office/officeart/2005/8/layout/hProcess10"/>
    <dgm:cxn modelId="{21456F32-53E4-4B3F-953D-83B92A549A75}" type="presParOf" srcId="{90DBAA9A-2E0C-4711-8EF1-20633A09A5EF}" destId="{6A2EADA5-242D-4C58-B282-D262F0F2BE96}" srcOrd="1" destOrd="0" presId="urn:microsoft.com/office/officeart/2005/8/layout/hProcess10"/>
    <dgm:cxn modelId="{96BA45F4-86B4-4760-875F-459C015BEE18}" type="presParOf" srcId="{42B288CF-5B9B-48EE-A9AB-A78955D7A977}" destId="{17922F23-ECF0-43FF-8827-0936BD06443F}" srcOrd="1" destOrd="0" presId="urn:microsoft.com/office/officeart/2005/8/layout/hProcess10"/>
    <dgm:cxn modelId="{7D453308-6393-4817-8550-598AD4B883F2}" type="presParOf" srcId="{17922F23-ECF0-43FF-8827-0936BD06443F}" destId="{8ED8FB26-E332-41CC-B217-2CE93F5C0C2C}" srcOrd="0" destOrd="0" presId="urn:microsoft.com/office/officeart/2005/8/layout/hProcess10"/>
    <dgm:cxn modelId="{F3C62859-16CA-4123-8679-44FE807CA995}" type="presParOf" srcId="{42B288CF-5B9B-48EE-A9AB-A78955D7A977}" destId="{8CE483A8-B58B-44A2-AAB8-F247BD9C941C}" srcOrd="2" destOrd="0" presId="urn:microsoft.com/office/officeart/2005/8/layout/hProcess10"/>
    <dgm:cxn modelId="{98D21F59-CB0A-4C44-9383-324D04D3A0DC}" type="presParOf" srcId="{8CE483A8-B58B-44A2-AAB8-F247BD9C941C}" destId="{5D424C6C-C41F-4191-B701-0FC8B3ACDBFF}" srcOrd="0" destOrd="0" presId="urn:microsoft.com/office/officeart/2005/8/layout/hProcess10"/>
    <dgm:cxn modelId="{837A8C58-5BEB-4736-9892-D46A4A35FE48}" type="presParOf" srcId="{8CE483A8-B58B-44A2-AAB8-F247BD9C941C}" destId="{5B34BCA1-D863-440D-8AAD-51495E4E0C0A}" srcOrd="1" destOrd="0" presId="urn:microsoft.com/office/officeart/2005/8/layout/hProcess10"/>
    <dgm:cxn modelId="{384CBF06-B3E0-410C-AE41-9B06D5C76285}" type="presParOf" srcId="{42B288CF-5B9B-48EE-A9AB-A78955D7A977}" destId="{8F3C301A-3FA7-4162-8D13-D61F90FAC591}" srcOrd="3" destOrd="0" presId="urn:microsoft.com/office/officeart/2005/8/layout/hProcess10"/>
    <dgm:cxn modelId="{A50BCBB8-E67D-478B-B267-127CC606FE2C}" type="presParOf" srcId="{8F3C301A-3FA7-4162-8D13-D61F90FAC591}" destId="{E43F7F4B-90B2-464D-841D-BA68E6441684}" srcOrd="0" destOrd="0" presId="urn:microsoft.com/office/officeart/2005/8/layout/hProcess10"/>
    <dgm:cxn modelId="{03649AC5-D8EF-4DF5-A9FA-107B3CAE5CC2}" type="presParOf" srcId="{42B288CF-5B9B-48EE-A9AB-A78955D7A977}" destId="{BBEAE420-8F59-4733-8141-2AB561F21851}" srcOrd="4" destOrd="0" presId="urn:microsoft.com/office/officeart/2005/8/layout/hProcess10"/>
    <dgm:cxn modelId="{E95F59FE-F999-454D-A841-E6E8F9008AC8}" type="presParOf" srcId="{BBEAE420-8F59-4733-8141-2AB561F21851}" destId="{E18FF869-1251-400D-8D0C-C79715954990}" srcOrd="0" destOrd="0" presId="urn:microsoft.com/office/officeart/2005/8/layout/hProcess10"/>
    <dgm:cxn modelId="{710D68FE-1DF3-472D-880D-B7D1C96043AE}" type="presParOf" srcId="{BBEAE420-8F59-4733-8141-2AB561F21851}" destId="{214EDF3A-747B-4B07-8B1E-AF8D199DF27B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5EDC7-FDE5-40C6-B554-B55B46B5F780}">
      <dsp:nvSpPr>
        <dsp:cNvPr id="0" name=""/>
        <dsp:cNvSpPr/>
      </dsp:nvSpPr>
      <dsp:spPr>
        <a:xfrm>
          <a:off x="5796" y="133701"/>
          <a:ext cx="2731046" cy="2731046"/>
        </a:xfrm>
        <a:prstGeom prst="roundRect">
          <a:avLst>
            <a:gd name="adj" fmla="val 1000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2EADA5-242D-4C58-B282-D262F0F2BE96}">
      <dsp:nvSpPr>
        <dsp:cNvPr id="0" name=""/>
        <dsp:cNvSpPr/>
      </dsp:nvSpPr>
      <dsp:spPr>
        <a:xfrm>
          <a:off x="450386" y="253308"/>
          <a:ext cx="2731046" cy="576909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Lenguaje y comunicación</a:t>
          </a:r>
          <a:endParaRPr lang="es-MX" sz="26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0" i="0" kern="1200" dirty="0" smtClean="0"/>
            <a:t>La finalidad del campo de formación Lenguaje y comunicación es el desarrollo de competencias comunicativas a partir del uso y estudio formal del lenguaje.</a:t>
          </a:r>
          <a:endParaRPr lang="es-MX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0" i="0" kern="1200" dirty="0" smtClean="0"/>
            <a:t>En su conjunto, el campo de formación permite ambientes de interacción a partir del entendimiento y manejo de formas diversas de comprender la tecnología, del mismo modo que el énfasis del lenguaje está en su uso y no en su estructura.</a:t>
          </a:r>
          <a:endParaRPr lang="es-MX" sz="1400" kern="1200" dirty="0"/>
        </a:p>
      </dsp:txBody>
      <dsp:txXfrm>
        <a:off x="530376" y="333298"/>
        <a:ext cx="2571066" cy="5609110"/>
      </dsp:txXfrm>
    </dsp:sp>
    <dsp:sp modelId="{17922F23-ECF0-43FF-8827-0936BD06443F}">
      <dsp:nvSpPr>
        <dsp:cNvPr id="0" name=""/>
        <dsp:cNvSpPr/>
      </dsp:nvSpPr>
      <dsp:spPr>
        <a:xfrm rot="177473">
          <a:off x="3262553" y="1282439"/>
          <a:ext cx="526761" cy="6562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3262658" y="1409608"/>
        <a:ext cx="368733" cy="393740"/>
      </dsp:txXfrm>
    </dsp:sp>
    <dsp:sp modelId="{5D424C6C-C41F-4191-B701-0FC8B3ACDBFF}">
      <dsp:nvSpPr>
        <dsp:cNvPr id="0" name=""/>
        <dsp:cNvSpPr/>
      </dsp:nvSpPr>
      <dsp:spPr>
        <a:xfrm>
          <a:off x="4239872" y="352479"/>
          <a:ext cx="2731046" cy="2731046"/>
        </a:xfrm>
        <a:prstGeom prst="roundRect">
          <a:avLst>
            <a:gd name="adj" fmla="val 10000"/>
          </a:avLst>
        </a:prstGeom>
        <a:solidFill>
          <a:schemeClr val="accent3">
            <a:tint val="50000"/>
            <a:hueOff val="3386702"/>
            <a:satOff val="-24739"/>
            <a:lumOff val="429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34BCA1-D863-440D-8AAD-51495E4E0C0A}">
      <dsp:nvSpPr>
        <dsp:cNvPr id="0" name=""/>
        <dsp:cNvSpPr/>
      </dsp:nvSpPr>
      <dsp:spPr>
        <a:xfrm>
          <a:off x="4684461" y="909640"/>
          <a:ext cx="2731046" cy="4893981"/>
        </a:xfrm>
        <a:prstGeom prst="roundRect">
          <a:avLst>
            <a:gd name="adj" fmla="val 10000"/>
          </a:avLst>
        </a:prstGeom>
        <a:solidFill>
          <a:schemeClr val="accent3">
            <a:hueOff val="3283952"/>
            <a:satOff val="-25316"/>
            <a:lumOff val="68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i="0" kern="1200" dirty="0" smtClean="0"/>
            <a:t>El campo de formación Lenguaje y comunicación favorece el desarrollo de competencias comunicativas que parten del uso del lenguaje y su estudio formal, sólo así los estudiantes acceden a formas de pensamiento que les permiten construir conocimientos complejos. A lo largo de la Educación Básica, el campo se desagrega en competencias que les posibilitan interactuar en los diferentes ámbitos, independientemente de cuál sea su lengua materna, o el inglés como segunda lengua, adicionando los procesos del código digital.</a:t>
          </a:r>
          <a:endParaRPr lang="es-MX" sz="1400" kern="1200" dirty="0"/>
        </a:p>
      </dsp:txBody>
      <dsp:txXfrm>
        <a:off x="4764451" y="989630"/>
        <a:ext cx="2571066" cy="4734001"/>
      </dsp:txXfrm>
    </dsp:sp>
    <dsp:sp modelId="{8F3C301A-3FA7-4162-8D13-D61F90FAC591}">
      <dsp:nvSpPr>
        <dsp:cNvPr id="0" name=""/>
        <dsp:cNvSpPr/>
      </dsp:nvSpPr>
      <dsp:spPr>
        <a:xfrm rot="21403542">
          <a:off x="7496549" y="1266621"/>
          <a:ext cx="526920" cy="6562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6567904"/>
            <a:satOff val="-50632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100" kern="1200"/>
        </a:p>
      </dsp:txBody>
      <dsp:txXfrm>
        <a:off x="7496678" y="1402381"/>
        <a:ext cx="368844" cy="393740"/>
      </dsp:txXfrm>
    </dsp:sp>
    <dsp:sp modelId="{E18FF869-1251-400D-8D0C-C79715954990}">
      <dsp:nvSpPr>
        <dsp:cNvPr id="0" name=""/>
        <dsp:cNvSpPr/>
      </dsp:nvSpPr>
      <dsp:spPr>
        <a:xfrm>
          <a:off x="8473948" y="110249"/>
          <a:ext cx="2731046" cy="2731046"/>
        </a:xfrm>
        <a:prstGeom prst="roundRect">
          <a:avLst>
            <a:gd name="adj" fmla="val 10000"/>
          </a:avLst>
        </a:prstGeom>
        <a:solidFill>
          <a:schemeClr val="accent3">
            <a:tint val="50000"/>
            <a:hueOff val="6773404"/>
            <a:satOff val="-49479"/>
            <a:lumOff val="859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4EDF3A-747B-4B07-8B1E-AF8D199DF27B}">
      <dsp:nvSpPr>
        <dsp:cNvPr id="0" name=""/>
        <dsp:cNvSpPr/>
      </dsp:nvSpPr>
      <dsp:spPr>
        <a:xfrm>
          <a:off x="8918537" y="182949"/>
          <a:ext cx="2731046" cy="5862902"/>
        </a:xfrm>
        <a:prstGeom prst="roundRect">
          <a:avLst>
            <a:gd name="adj" fmla="val 10000"/>
          </a:avLst>
        </a:prstGeom>
        <a:solidFill>
          <a:schemeClr val="accent3">
            <a:hueOff val="6567904"/>
            <a:satOff val="-50632"/>
            <a:lumOff val="137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b="0" i="0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b="0" i="0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0" i="0" kern="1200" dirty="0" smtClean="0"/>
            <a:t>En la Educación Básica, el estudio del lenguaje inicia en preescolar y continúa en primaria y secundaria, propiciando oportunidades para que todos los alumnos avancen, de acuerdo con las particularidades de cada nivel educativo, en el uso del lenguaje y el desarrollo de competencias comunicativas.</a:t>
          </a:r>
          <a:endParaRPr lang="es-MX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b="0" i="0" kern="1200" dirty="0" smtClean="0"/>
            <a:t>En el nivel de preescolar, los niños interactúan en situaciones comunicativas y emplean formas de expresión oral con propósitos y destinatarios diversos, lo que genera un efecto significativo en su desarrollo emocional, cognitivo, físico y social al permitirles adquirir confianza y seguridad en sí mismos, e integrarse a su cultura y a los distintos grupos sociales en que participan. El desarrollo del lenguaje oral tiene alta prioridad en la educación preescolar.</a:t>
          </a:r>
          <a:endParaRPr lang="es-MX" sz="1200" kern="1200" dirty="0"/>
        </a:p>
      </dsp:txBody>
      <dsp:txXfrm>
        <a:off x="8998527" y="262939"/>
        <a:ext cx="2571066" cy="57029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5EDC7-FDE5-40C6-B554-B55B46B5F780}">
      <dsp:nvSpPr>
        <dsp:cNvPr id="0" name=""/>
        <dsp:cNvSpPr/>
      </dsp:nvSpPr>
      <dsp:spPr>
        <a:xfrm>
          <a:off x="5796" y="133701"/>
          <a:ext cx="2731046" cy="2731046"/>
        </a:xfrm>
        <a:prstGeom prst="roundRect">
          <a:avLst>
            <a:gd name="adj" fmla="val 10000"/>
          </a:avLst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2EADA5-242D-4C58-B282-D262F0F2BE96}">
      <dsp:nvSpPr>
        <dsp:cNvPr id="0" name=""/>
        <dsp:cNvSpPr/>
      </dsp:nvSpPr>
      <dsp:spPr>
        <a:xfrm>
          <a:off x="450386" y="253308"/>
          <a:ext cx="2731046" cy="576909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Pensamiento matemático</a:t>
          </a:r>
          <a:endParaRPr lang="es-MX" sz="2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b="0" i="0" kern="1200" dirty="0" smtClean="0"/>
            <a:t>El énfasis de este campo se plantea con base en la solución de problemas, en la formulación de argumentos para explicar sus resultados y en el diseño de estrategias y sus procesos para la toma de decisiones. En síntesis, se trata de pasar de la aplicación mecánica de un algoritmo a la representación algebraica. Esta visión curricular del pensamiento matemático busca despertar el interés de los alumnos, desde la escuela y a edades tempranas, hasta las carreras ingenieriles, fenómeno que contribuye a la producción de conocimientos que requieren las nuevas condiciones de intercambio y competencia a nivel mundial.</a:t>
          </a:r>
          <a:endParaRPr lang="es-MX" sz="12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3600" b="0" i="0" kern="1200" dirty="0"/>
        </a:p>
      </dsp:txBody>
      <dsp:txXfrm>
        <a:off x="530376" y="333298"/>
        <a:ext cx="2571066" cy="5609110"/>
      </dsp:txXfrm>
    </dsp:sp>
    <dsp:sp modelId="{17922F23-ECF0-43FF-8827-0936BD06443F}">
      <dsp:nvSpPr>
        <dsp:cNvPr id="0" name=""/>
        <dsp:cNvSpPr/>
      </dsp:nvSpPr>
      <dsp:spPr>
        <a:xfrm rot="177473">
          <a:off x="3262553" y="1282439"/>
          <a:ext cx="526761" cy="6562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300" kern="1200"/>
        </a:p>
      </dsp:txBody>
      <dsp:txXfrm>
        <a:off x="3262658" y="1409608"/>
        <a:ext cx="368733" cy="393740"/>
      </dsp:txXfrm>
    </dsp:sp>
    <dsp:sp modelId="{5D424C6C-C41F-4191-B701-0FC8B3ACDBFF}">
      <dsp:nvSpPr>
        <dsp:cNvPr id="0" name=""/>
        <dsp:cNvSpPr/>
      </dsp:nvSpPr>
      <dsp:spPr>
        <a:xfrm>
          <a:off x="4239872" y="352479"/>
          <a:ext cx="2731046" cy="2731046"/>
        </a:xfrm>
        <a:prstGeom prst="roundRect">
          <a:avLst>
            <a:gd name="adj" fmla="val 10000"/>
          </a:avLst>
        </a:prstGeom>
        <a:solidFill>
          <a:schemeClr val="accent5">
            <a:tint val="50000"/>
            <a:hueOff val="3023592"/>
            <a:satOff val="-793"/>
            <a:lumOff val="650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34BCA1-D863-440D-8AAD-51495E4E0C0A}">
      <dsp:nvSpPr>
        <dsp:cNvPr id="0" name=""/>
        <dsp:cNvSpPr/>
      </dsp:nvSpPr>
      <dsp:spPr>
        <a:xfrm>
          <a:off x="4684461" y="909640"/>
          <a:ext cx="2731046" cy="4893981"/>
        </a:xfrm>
        <a:prstGeom prst="roundRect">
          <a:avLst>
            <a:gd name="adj" fmla="val 10000"/>
          </a:avLst>
        </a:prstGeom>
        <a:solidFill>
          <a:schemeClr val="accent5">
            <a:hueOff val="3118619"/>
            <a:satOff val="-2006"/>
            <a:lumOff val="137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i="0" kern="1200" dirty="0" smtClean="0"/>
            <a:t>El desarrollo del pensamiento matemático inicia en preescolar y su finalidad es que los niños usen los principios del conteo; reconozcan la importancia y utilidad de los números en la vida cotidiana, y se inicien en la resolución de problemas y en la aplicación de estrategias que impliquen agregar, reunir, quitar, igualar y comparar colecciones. Estas acciones crean nociones del algoritmo para sumar o restar.</a:t>
          </a:r>
          <a:endParaRPr lang="es-MX" sz="1600" kern="1200" dirty="0"/>
        </a:p>
      </dsp:txBody>
      <dsp:txXfrm>
        <a:off x="4764451" y="989630"/>
        <a:ext cx="2571066" cy="4734001"/>
      </dsp:txXfrm>
    </dsp:sp>
    <dsp:sp modelId="{8F3C301A-3FA7-4162-8D13-D61F90FAC591}">
      <dsp:nvSpPr>
        <dsp:cNvPr id="0" name=""/>
        <dsp:cNvSpPr/>
      </dsp:nvSpPr>
      <dsp:spPr>
        <a:xfrm rot="171468">
          <a:off x="7496651" y="1497443"/>
          <a:ext cx="526715" cy="6562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6237238"/>
            <a:satOff val="-4013"/>
            <a:lumOff val="274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300" kern="1200"/>
        </a:p>
      </dsp:txBody>
      <dsp:txXfrm>
        <a:off x="7496749" y="1624750"/>
        <a:ext cx="368701" cy="393740"/>
      </dsp:txXfrm>
    </dsp:sp>
    <dsp:sp modelId="{E18FF869-1251-400D-8D0C-C79715954990}">
      <dsp:nvSpPr>
        <dsp:cNvPr id="0" name=""/>
        <dsp:cNvSpPr/>
      </dsp:nvSpPr>
      <dsp:spPr>
        <a:xfrm>
          <a:off x="8473948" y="563841"/>
          <a:ext cx="2731046" cy="2731046"/>
        </a:xfrm>
        <a:prstGeom prst="roundRect">
          <a:avLst>
            <a:gd name="adj" fmla="val 10000"/>
          </a:avLst>
        </a:prstGeom>
        <a:solidFill>
          <a:schemeClr val="accent5">
            <a:tint val="50000"/>
            <a:hueOff val="6047184"/>
            <a:satOff val="-1586"/>
            <a:lumOff val="1301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4EDF3A-747B-4B07-8B1E-AF8D199DF27B}">
      <dsp:nvSpPr>
        <dsp:cNvPr id="0" name=""/>
        <dsp:cNvSpPr/>
      </dsp:nvSpPr>
      <dsp:spPr>
        <a:xfrm>
          <a:off x="8918537" y="1543727"/>
          <a:ext cx="2731046" cy="4048531"/>
        </a:xfrm>
        <a:prstGeom prst="roundRect">
          <a:avLst>
            <a:gd name="adj" fmla="val 10000"/>
          </a:avLst>
        </a:prstGeom>
        <a:solidFill>
          <a:schemeClr val="accent5">
            <a:hueOff val="6237238"/>
            <a:satOff val="-4013"/>
            <a:lumOff val="274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i="0" kern="1200" dirty="0" smtClean="0"/>
            <a:t>Este campo formativo favorece el desarrollo de nociones espaciales, como un proceso en el cual se establecen relaciones entre los niños y el espacio, y con los objetos y entre los objetos. Relaciones que dan lugar al reconocimiento de atributos y a la comparación.</a:t>
          </a:r>
        </a:p>
      </dsp:txBody>
      <dsp:txXfrm>
        <a:off x="8998527" y="1623717"/>
        <a:ext cx="2571066" cy="38885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5EDC7-FDE5-40C6-B554-B55B46B5F780}">
      <dsp:nvSpPr>
        <dsp:cNvPr id="0" name=""/>
        <dsp:cNvSpPr/>
      </dsp:nvSpPr>
      <dsp:spPr>
        <a:xfrm>
          <a:off x="5796" y="133701"/>
          <a:ext cx="2731046" cy="273104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2EADA5-242D-4C58-B282-D262F0F2BE96}">
      <dsp:nvSpPr>
        <dsp:cNvPr id="0" name=""/>
        <dsp:cNvSpPr/>
      </dsp:nvSpPr>
      <dsp:spPr>
        <a:xfrm>
          <a:off x="450386" y="253308"/>
          <a:ext cx="2731046" cy="57690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Exploración y comprensión del mundo natural y social</a:t>
          </a:r>
          <a:endParaRPr lang="es-MX" sz="2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b="0" i="0" kern="1200" dirty="0" smtClean="0"/>
            <a:t>Este campo integra diversos enfoques disciplinares relacionados con aspectos biológicos, históricos, sociales, políticos, económicos, culturales, geográficos y científicos. Constituye la base de formación del pensamiento crítico, entendido como los métodos de aproximación a distintos fenómenos que exigen una explicación objetiva de la realidad.</a:t>
          </a:r>
          <a:endParaRPr lang="es-MX" sz="1200" b="0" i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b="0" i="0" kern="1200" dirty="0" smtClean="0"/>
            <a:t>En cuanto al mundo social, su estudio se orienta al reconocimiento de la diversidad social y cultural que caracterizan a nuestro país y al mundo, como elementos que fortalecen la identidad personal en el contexto de una sociedad global donde el ser nacional es una prioridad.</a:t>
          </a:r>
          <a:endParaRPr lang="es-MX" sz="1200" b="0" i="0" kern="1200" dirty="0"/>
        </a:p>
      </dsp:txBody>
      <dsp:txXfrm>
        <a:off x="530376" y="333298"/>
        <a:ext cx="2571066" cy="5609110"/>
      </dsp:txXfrm>
    </dsp:sp>
    <dsp:sp modelId="{17922F23-ECF0-43FF-8827-0936BD06443F}">
      <dsp:nvSpPr>
        <dsp:cNvPr id="0" name=""/>
        <dsp:cNvSpPr/>
      </dsp:nvSpPr>
      <dsp:spPr>
        <a:xfrm rot="177473">
          <a:off x="3262553" y="1282439"/>
          <a:ext cx="526761" cy="6562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>
        <a:off x="3262658" y="1409608"/>
        <a:ext cx="368733" cy="393740"/>
      </dsp:txXfrm>
    </dsp:sp>
    <dsp:sp modelId="{5D424C6C-C41F-4191-B701-0FC8B3ACDBFF}">
      <dsp:nvSpPr>
        <dsp:cNvPr id="0" name=""/>
        <dsp:cNvSpPr/>
      </dsp:nvSpPr>
      <dsp:spPr>
        <a:xfrm>
          <a:off x="4239872" y="352479"/>
          <a:ext cx="2731046" cy="273104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269527"/>
            <a:satOff val="19745"/>
            <a:lumOff val="725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34BCA1-D863-440D-8AAD-51495E4E0C0A}">
      <dsp:nvSpPr>
        <dsp:cNvPr id="0" name=""/>
        <dsp:cNvSpPr/>
      </dsp:nvSpPr>
      <dsp:spPr>
        <a:xfrm>
          <a:off x="4684461" y="909640"/>
          <a:ext cx="2731046" cy="489398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0" i="0" kern="1200" dirty="0" smtClean="0"/>
            <a:t>Asimismo, adiciona la perspectiva de explorar y entender el entorno mediante el acercamiento sistemático y gradual a los procesos sociales y fenómenos naturales, en espacios curriculares especializados conforme se avanza en los grados escolares, sin menoscabo de la visión multidimensional del currículo.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700" kern="1200" dirty="0"/>
        </a:p>
      </dsp:txBody>
      <dsp:txXfrm>
        <a:off x="4764451" y="989630"/>
        <a:ext cx="2571066" cy="4734001"/>
      </dsp:txXfrm>
    </dsp:sp>
    <dsp:sp modelId="{8F3C301A-3FA7-4162-8D13-D61F90FAC591}">
      <dsp:nvSpPr>
        <dsp:cNvPr id="0" name=""/>
        <dsp:cNvSpPr/>
      </dsp:nvSpPr>
      <dsp:spPr>
        <a:xfrm rot="15688">
          <a:off x="7496976" y="1399719"/>
          <a:ext cx="526065" cy="6562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>
        <a:off x="7496977" y="1530605"/>
        <a:ext cx="368246" cy="393740"/>
      </dsp:txXfrm>
    </dsp:sp>
    <dsp:sp modelId="{E18FF869-1251-400D-8D0C-C79715954990}">
      <dsp:nvSpPr>
        <dsp:cNvPr id="0" name=""/>
        <dsp:cNvSpPr/>
      </dsp:nvSpPr>
      <dsp:spPr>
        <a:xfrm>
          <a:off x="8473948" y="371801"/>
          <a:ext cx="2731046" cy="273104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539053"/>
            <a:satOff val="39490"/>
            <a:lumOff val="1451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4EDF3A-747B-4B07-8B1E-AF8D199DF27B}">
      <dsp:nvSpPr>
        <dsp:cNvPr id="0" name=""/>
        <dsp:cNvSpPr/>
      </dsp:nvSpPr>
      <dsp:spPr>
        <a:xfrm>
          <a:off x="8686725" y="478203"/>
          <a:ext cx="2731046" cy="481669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i="0" kern="1200" dirty="0" smtClean="0"/>
            <a:t>En preescolar, el campo formativo se centra en el desarrollo del pensamiento reflexivo, y busca que los niños pongan en práctica la observación, formulación de preguntas, resolución de problemas y la elaboración de explicaciones, inferencias y argumentos sustentados en las experiencias directas; en la observación y el análisis de los fenómenos y procesos perceptibles que les ayudan a avanzar y construir nuevos aprendizajes sobre la base de los conocimientos que poseen y de la nueva información que incorporan.</a:t>
          </a:r>
        </a:p>
      </dsp:txBody>
      <dsp:txXfrm>
        <a:off x="8766715" y="558193"/>
        <a:ext cx="2571066" cy="46567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5EDC7-FDE5-40C6-B554-B55B46B5F780}">
      <dsp:nvSpPr>
        <dsp:cNvPr id="0" name=""/>
        <dsp:cNvSpPr/>
      </dsp:nvSpPr>
      <dsp:spPr>
        <a:xfrm>
          <a:off x="5796" y="133701"/>
          <a:ext cx="2731046" cy="2731046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2EADA5-242D-4C58-B282-D262F0F2BE96}">
      <dsp:nvSpPr>
        <dsp:cNvPr id="0" name=""/>
        <dsp:cNvSpPr/>
      </dsp:nvSpPr>
      <dsp:spPr>
        <a:xfrm>
          <a:off x="450386" y="253308"/>
          <a:ext cx="2731046" cy="576909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Desarrollo personal y para la convivencia</a:t>
          </a:r>
          <a:endParaRPr lang="es-MX" sz="26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0" i="0" kern="1200" dirty="0" smtClean="0"/>
            <a:t>La finalidad de este campo de formación es que los estudiantes aprendan a actuar con juicio crítico a favor de la democracia, la libertad, la paz, el respeto a las personas, a la legalidad y a los derechos humanos. También implica manejar armónicamente las relaciones personales y afectivas para desarrollar la identidad personal y, desde ésta, construir identidad y conciencia social.</a:t>
          </a:r>
          <a:endParaRPr lang="es-MX" sz="1400" b="0" i="0" kern="1200" dirty="0"/>
        </a:p>
      </dsp:txBody>
      <dsp:txXfrm>
        <a:off x="530376" y="333298"/>
        <a:ext cx="2571066" cy="5609110"/>
      </dsp:txXfrm>
    </dsp:sp>
    <dsp:sp modelId="{17922F23-ECF0-43FF-8827-0936BD06443F}">
      <dsp:nvSpPr>
        <dsp:cNvPr id="0" name=""/>
        <dsp:cNvSpPr/>
      </dsp:nvSpPr>
      <dsp:spPr>
        <a:xfrm rot="177473">
          <a:off x="3262553" y="1282439"/>
          <a:ext cx="526761" cy="6562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>
        <a:off x="3262658" y="1409608"/>
        <a:ext cx="368733" cy="393740"/>
      </dsp:txXfrm>
    </dsp:sp>
    <dsp:sp modelId="{5D424C6C-C41F-4191-B701-0FC8B3ACDBFF}">
      <dsp:nvSpPr>
        <dsp:cNvPr id="0" name=""/>
        <dsp:cNvSpPr/>
      </dsp:nvSpPr>
      <dsp:spPr>
        <a:xfrm>
          <a:off x="4239872" y="352479"/>
          <a:ext cx="2731046" cy="2731046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1570854"/>
            <a:satOff val="-2854"/>
            <a:lumOff val="536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34BCA1-D863-440D-8AAD-51495E4E0C0A}">
      <dsp:nvSpPr>
        <dsp:cNvPr id="0" name=""/>
        <dsp:cNvSpPr/>
      </dsp:nvSpPr>
      <dsp:spPr>
        <a:xfrm>
          <a:off x="4684461" y="909640"/>
          <a:ext cx="2731046" cy="4893981"/>
        </a:xfrm>
        <a:prstGeom prst="roundRect">
          <a:avLst>
            <a:gd name="adj" fmla="val 10000"/>
          </a:avLst>
        </a:prstGeom>
        <a:solidFill>
          <a:schemeClr val="accent4">
            <a:hueOff val="1329380"/>
            <a:satOff val="481"/>
            <a:lumOff val="-392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0" i="0" kern="1200" dirty="0" smtClean="0"/>
            <a:t>En este campo se integran, con la misma perspectiva formativa, los espacios curriculares que atienden el desarrollo del juicio moral, el cuidado de la salud y la integración de la corporeidad. En conjunto, estos espacios favorecen el trabajo colaborativo como sustento de la confianza comunitaria para el siglo XXI.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700" kern="1200" dirty="0"/>
        </a:p>
      </dsp:txBody>
      <dsp:txXfrm>
        <a:off x="4764451" y="989630"/>
        <a:ext cx="2571066" cy="4734001"/>
      </dsp:txXfrm>
    </dsp:sp>
    <dsp:sp modelId="{8F3C301A-3FA7-4162-8D13-D61F90FAC591}">
      <dsp:nvSpPr>
        <dsp:cNvPr id="0" name=""/>
        <dsp:cNvSpPr/>
      </dsp:nvSpPr>
      <dsp:spPr>
        <a:xfrm rot="21543179">
          <a:off x="7496943" y="1354270"/>
          <a:ext cx="526131" cy="6562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2658761"/>
            <a:satOff val="962"/>
            <a:lumOff val="-78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>
        <a:off x="7496954" y="1486820"/>
        <a:ext cx="368292" cy="393740"/>
      </dsp:txXfrm>
    </dsp:sp>
    <dsp:sp modelId="{E18FF869-1251-400D-8D0C-C79715954990}">
      <dsp:nvSpPr>
        <dsp:cNvPr id="0" name=""/>
        <dsp:cNvSpPr/>
      </dsp:nvSpPr>
      <dsp:spPr>
        <a:xfrm>
          <a:off x="8473948" y="282489"/>
          <a:ext cx="2731046" cy="2731046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3141709"/>
            <a:satOff val="-5707"/>
            <a:lumOff val="1072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4EDF3A-747B-4B07-8B1E-AF8D199DF27B}">
      <dsp:nvSpPr>
        <dsp:cNvPr id="0" name=""/>
        <dsp:cNvSpPr/>
      </dsp:nvSpPr>
      <dsp:spPr>
        <a:xfrm>
          <a:off x="8686725" y="532530"/>
          <a:ext cx="2731046" cy="5173941"/>
        </a:xfrm>
        <a:prstGeom prst="roundRect">
          <a:avLst>
            <a:gd name="adj" fmla="val 10000"/>
          </a:avLst>
        </a:prstGeom>
        <a:solidFill>
          <a:schemeClr val="accent4">
            <a:hueOff val="2658761"/>
            <a:satOff val="962"/>
            <a:lumOff val="-784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i="0" kern="1200" dirty="0" smtClean="0"/>
            <a:t>El campo se refiere a las actitudes y los procesos de la construcción de la identidad personal y de las competencias emocionales y sociales; la comprensión y regulación de las emociones, y la habilidad para establecer relaciones interpersonales. También promueve la autorregulación al acordar límites a su conducta</a:t>
          </a:r>
          <a:r>
            <a:rPr lang="es-MX" sz="1400" b="0" i="0" kern="1200" dirty="0" smtClean="0"/>
            <a:t>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b="0" i="0" kern="1200" dirty="0" smtClean="0"/>
        </a:p>
      </dsp:txBody>
      <dsp:txXfrm>
        <a:off x="8766715" y="612520"/>
        <a:ext cx="2571066" cy="50139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ESCUELA NORMAL DE EDUCACIÓN PREESCOLAR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1855240"/>
          </a:xfrm>
        </p:spPr>
        <p:txBody>
          <a:bodyPr>
            <a:normAutofit/>
          </a:bodyPr>
          <a:lstStyle/>
          <a:p>
            <a:r>
              <a:rPr lang="es-MX" dirty="0" smtClean="0"/>
              <a:t>CAMPOS FORMATIVOS- CUADRO SINÓPTICO</a:t>
            </a:r>
          </a:p>
          <a:p>
            <a:r>
              <a:rPr lang="es-MX" dirty="0" smtClean="0"/>
              <a:t>CARLA PRISCILA AMARILLAS DE LA CRUZ</a:t>
            </a:r>
          </a:p>
          <a:p>
            <a:r>
              <a:rPr lang="es-MX" dirty="0" smtClean="0"/>
              <a:t>4 C</a:t>
            </a:r>
          </a:p>
          <a:p>
            <a:r>
              <a:rPr lang="es-MX" dirty="0" smtClean="0"/>
              <a:t>NL 3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8301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1545464"/>
            <a:ext cx="8946541" cy="5012027"/>
          </a:xfrm>
        </p:spPr>
        <p:txBody>
          <a:bodyPr>
            <a:normAutofit fontScale="92500" lnSpcReduction="10000"/>
          </a:bodyPr>
          <a:lstStyle/>
          <a:p>
            <a:r>
              <a:rPr lang="es-MX" dirty="0"/>
              <a:t>Los campos de formación para la Educación Básica organizan, regulan y articulan los espacios curriculares; tienen un carácter interactivo entre sí, y son congruentes con las competencias para la vida y los rasgos del perfil de egreso. Además, encauzan la temporalidad del currículo sin romper la naturaleza multidimensional de los propósitos del modelo educativo en su conjunto.</a:t>
            </a:r>
          </a:p>
          <a:p>
            <a:r>
              <a:rPr lang="es-MX" dirty="0"/>
              <a:t>Asimismo, en cada campo de formación se expresan los procesos graduales del aprendizaje, de manera continua e integral, desde el primer año de Educación Básica hasta su conclusión, permitiendo la consecución de los elementos de la ciudadanía global y el carácter nacional y humano de cada estudiante: las herramientas sofisticadas que exige el pensamiento complejo; la comprensión del entorno geográfico e histórico; su visión ética y estética; el cuidado del cuerpo; el desarrollo sustentable, y la objetividad científica y crítica, así como los distintos lenguajes y códigos que permiten ser universales y relacionarse en una sociedad contemporánea dinámica y en permanente transformación.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74638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679663232"/>
              </p:ext>
            </p:extLst>
          </p:nvPr>
        </p:nvGraphicFramePr>
        <p:xfrm>
          <a:off x="257577" y="296214"/>
          <a:ext cx="11655381" cy="6156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769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665849098"/>
              </p:ext>
            </p:extLst>
          </p:nvPr>
        </p:nvGraphicFramePr>
        <p:xfrm>
          <a:off x="257577" y="296214"/>
          <a:ext cx="11655381" cy="6156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7616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882900068"/>
              </p:ext>
            </p:extLst>
          </p:nvPr>
        </p:nvGraphicFramePr>
        <p:xfrm>
          <a:off x="257577" y="296214"/>
          <a:ext cx="11655381" cy="6156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2150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213518890"/>
              </p:ext>
            </p:extLst>
          </p:nvPr>
        </p:nvGraphicFramePr>
        <p:xfrm>
          <a:off x="257577" y="296214"/>
          <a:ext cx="11655381" cy="6156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5025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CONCLUSIÓN: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 conclusión nos podemos percatar de que los campos formativos de la educación básica tienen muchas cosas y conceptos en común y es necesario basarnos en los dos programas para poder favorecer de lleno las competencias que éstos manejan, la educación preescolar es la base de la educación básica y es preciso señalar que es necesario fortalecer los pilares para que el ser humano pueda desenvolverse en la sociedad como éste </a:t>
            </a:r>
            <a:r>
              <a:rPr lang="es-MX" smtClean="0"/>
              <a:t>lo requiera.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2445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39</TotalTime>
  <Words>1209</Words>
  <Application>Microsoft Office PowerPoint</Application>
  <PresentationFormat>Panorámica</PresentationFormat>
  <Paragraphs>31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ESCUELA NORMAL DE EDUCACIÓN PREESCOLAR</vt:lpstr>
      <vt:lpstr>INTRODUCCIÓN</vt:lpstr>
      <vt:lpstr>Presentación de PowerPoint</vt:lpstr>
      <vt:lpstr>Presentación de PowerPoint</vt:lpstr>
      <vt:lpstr>Presentación de PowerPoint</vt:lpstr>
      <vt:lpstr>Presentación de PowerPoint</vt:lpstr>
      <vt:lpstr>CONCLUSIÓN: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jaime jasso hernandez</dc:creator>
  <cp:lastModifiedBy>jaime jasso hernandez</cp:lastModifiedBy>
  <cp:revision>5</cp:revision>
  <dcterms:created xsi:type="dcterms:W3CDTF">2015-02-19T02:34:26Z</dcterms:created>
  <dcterms:modified xsi:type="dcterms:W3CDTF">2015-02-19T03:14:03Z</dcterms:modified>
</cp:coreProperties>
</file>