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9" r:id="rId2"/>
    <p:sldId id="257" r:id="rId3"/>
    <p:sldId id="258" r:id="rId4"/>
    <p:sldId id="260"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75DB9C-C34B-4897-AEE5-E26F58421169}" type="datetimeFigureOut">
              <a:rPr lang="es-MX" smtClean="0"/>
              <a:pPr/>
              <a:t>18/02/2015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ED6AFE-47DE-4B6C-ABFA-3CE9ACA80DEA}"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181AF18-9244-4905-B14B-D081229DA76F}" type="slidenum">
              <a:rPr lang="es-MX" smtClean="0"/>
              <a:pPr/>
              <a:t>1</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8ED6AFE-47DE-4B6C-ABFA-3CE9ACA80DEA}" type="slidenum">
              <a:rPr lang="es-MX" smtClean="0"/>
              <a:pPr/>
              <a:t>2</a:t>
            </a:fld>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48ED6AFE-47DE-4B6C-ABFA-3CE9ACA80DEA}" type="slidenum">
              <a:rPr lang="es-MX" smtClean="0"/>
              <a:pPr/>
              <a:t>3</a:t>
            </a:fld>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48ED6AFE-47DE-4B6C-ABFA-3CE9ACA80DEA}" type="slidenum">
              <a:rPr lang="es-MX" smtClean="0"/>
              <a:pPr/>
              <a:t>4</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EC0CCBE-167C-49A2-B508-79EA46EF60BB}" type="datetimeFigureOut">
              <a:rPr lang="es-MX" smtClean="0"/>
              <a:pPr/>
              <a:t>18/02/2015</a:t>
            </a:fld>
            <a:endParaRPr lang="es-MX"/>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MX"/>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A237B27-3C91-4BDF-A3E1-0DA33B0BD57C}"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EC0CCBE-167C-49A2-B508-79EA46EF60BB}" type="datetimeFigureOut">
              <a:rPr lang="es-MX" smtClean="0"/>
              <a:pPr/>
              <a:t>18/02/2015</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3A237B27-3C91-4BDF-A3E1-0DA33B0BD57C}"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1EC0CCBE-167C-49A2-B508-79EA46EF60BB}" type="datetimeFigureOut">
              <a:rPr lang="es-MX" smtClean="0"/>
              <a:pPr/>
              <a:t>18/02/2015</a:t>
            </a:fld>
            <a:endParaRPr lang="es-MX"/>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MX"/>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A237B27-3C91-4BDF-A3E1-0DA33B0BD57C}"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EC0CCBE-167C-49A2-B508-79EA46EF60BB}" type="datetimeFigureOut">
              <a:rPr lang="es-MX" smtClean="0"/>
              <a:pPr/>
              <a:t>18/02/2015</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3A237B27-3C91-4BDF-A3E1-0DA33B0BD57C}"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EC0CCBE-167C-49A2-B508-79EA46EF60BB}" type="datetimeFigureOut">
              <a:rPr lang="es-MX" smtClean="0"/>
              <a:pPr/>
              <a:t>18/02/2015</a:t>
            </a:fld>
            <a:endParaRPr lang="es-MX"/>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MX"/>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3A237B27-3C91-4BDF-A3E1-0DA33B0BD57C}"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EC0CCBE-167C-49A2-B508-79EA46EF60BB}" type="datetimeFigureOut">
              <a:rPr lang="es-MX" smtClean="0"/>
              <a:pPr/>
              <a:t>18/02/2015</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3A237B27-3C91-4BDF-A3E1-0DA33B0BD57C}"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1EC0CCBE-167C-49A2-B508-79EA46EF60BB}" type="datetimeFigureOut">
              <a:rPr lang="es-MX" smtClean="0"/>
              <a:pPr/>
              <a:t>18/02/2015</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3A237B27-3C91-4BDF-A3E1-0DA33B0BD57C}"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1EC0CCBE-167C-49A2-B508-79EA46EF60BB}" type="datetimeFigureOut">
              <a:rPr lang="es-MX" smtClean="0"/>
              <a:pPr/>
              <a:t>18/02/2015</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3A237B27-3C91-4BDF-A3E1-0DA33B0BD57C}"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1EC0CCBE-167C-49A2-B508-79EA46EF60BB}" type="datetimeFigureOut">
              <a:rPr lang="es-MX" smtClean="0"/>
              <a:pPr/>
              <a:t>18/02/2015</a:t>
            </a:fld>
            <a:endParaRPr lang="es-MX"/>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MX"/>
          </a:p>
        </p:txBody>
      </p:sp>
      <p:sp>
        <p:nvSpPr>
          <p:cNvPr id="4" name="3 Marcador de número de diapositiva"/>
          <p:cNvSpPr>
            <a:spLocks noGrp="1"/>
          </p:cNvSpPr>
          <p:nvPr>
            <p:ph type="sldNum" sz="quarter" idx="12"/>
          </p:nvPr>
        </p:nvSpPr>
        <p:spPr/>
        <p:txBody>
          <a:bodyPr/>
          <a:lstStyle>
            <a:extLst/>
          </a:lstStyle>
          <a:p>
            <a:fld id="{3A237B27-3C91-4BDF-A3E1-0DA33B0BD57C}"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EC0CCBE-167C-49A2-B508-79EA46EF60BB}" type="datetimeFigureOut">
              <a:rPr lang="es-MX" smtClean="0"/>
              <a:pPr/>
              <a:t>18/02/2015</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3A237B27-3C91-4BDF-A3E1-0DA33B0BD57C}"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1EC0CCBE-167C-49A2-B508-79EA46EF60BB}" type="datetimeFigureOut">
              <a:rPr lang="es-MX" smtClean="0"/>
              <a:pPr/>
              <a:t>18/02/2015</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3A237B27-3C91-4BDF-A3E1-0DA33B0BD57C}" type="slidenum">
              <a:rPr lang="es-MX" smtClean="0"/>
              <a:pPr/>
              <a:t>‹Nº›</a:t>
            </a:fld>
            <a:endParaRPr lang="es-MX"/>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EC0CCBE-167C-49A2-B508-79EA46EF60BB}" type="datetimeFigureOut">
              <a:rPr lang="es-MX" smtClean="0"/>
              <a:pPr/>
              <a:t>18/02/2015</a:t>
            </a:fld>
            <a:endParaRPr lang="es-MX"/>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MX"/>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A237B27-3C91-4BDF-A3E1-0DA33B0BD57C}"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16 Título"/>
          <p:cNvSpPr>
            <a:spLocks noGrp="1"/>
          </p:cNvSpPr>
          <p:nvPr>
            <p:ph type="ctrTitle"/>
          </p:nvPr>
        </p:nvSpPr>
        <p:spPr>
          <a:xfrm>
            <a:off x="685800" y="404664"/>
            <a:ext cx="7772400" cy="1470025"/>
          </a:xfrm>
        </p:spPr>
        <p:txBody>
          <a:bodyPr>
            <a:normAutofit/>
          </a:bodyPr>
          <a:lstStyle/>
          <a:p>
            <a:pPr algn="ctr"/>
            <a:r>
              <a:rPr lang="es-MX" dirty="0" smtClean="0"/>
              <a:t>Escuela Normal de Educación Preescolar</a:t>
            </a:r>
            <a:endParaRPr lang="es-MX" dirty="0"/>
          </a:p>
        </p:txBody>
      </p:sp>
      <p:sp>
        <p:nvSpPr>
          <p:cNvPr id="18" name="17 Subtítulo"/>
          <p:cNvSpPr>
            <a:spLocks noGrp="1"/>
          </p:cNvSpPr>
          <p:nvPr>
            <p:ph type="subTitle" idx="1"/>
          </p:nvPr>
        </p:nvSpPr>
        <p:spPr>
          <a:xfrm>
            <a:off x="1331640" y="4437112"/>
            <a:ext cx="6400800" cy="2304256"/>
          </a:xfrm>
        </p:spPr>
        <p:txBody>
          <a:bodyPr>
            <a:normAutofit fontScale="92500" lnSpcReduction="20000"/>
          </a:bodyPr>
          <a:lstStyle/>
          <a:p>
            <a:pPr algn="ctr"/>
            <a:r>
              <a:rPr lang="es-MX" b="1" dirty="0" smtClean="0">
                <a:solidFill>
                  <a:schemeClr val="tx1"/>
                </a:solidFill>
              </a:rPr>
              <a:t>Programa de Fortalecimiento</a:t>
            </a:r>
          </a:p>
          <a:p>
            <a:pPr algn="ctr"/>
            <a:endParaRPr lang="es-MX" b="1" dirty="0" smtClean="0">
              <a:solidFill>
                <a:schemeClr val="tx1"/>
              </a:solidFill>
            </a:endParaRPr>
          </a:p>
          <a:p>
            <a:pPr algn="ctr"/>
            <a:r>
              <a:rPr lang="es-MX" b="1" u="sng" dirty="0" smtClean="0">
                <a:solidFill>
                  <a:schemeClr val="tx1"/>
                </a:solidFill>
              </a:rPr>
              <a:t>Mapa Conceptual</a:t>
            </a:r>
          </a:p>
          <a:p>
            <a:pPr algn="ctr"/>
            <a:endParaRPr lang="es-MX" b="1" dirty="0" smtClean="0">
              <a:solidFill>
                <a:schemeClr val="tx1"/>
              </a:solidFill>
            </a:endParaRPr>
          </a:p>
          <a:p>
            <a:pPr algn="ctr"/>
            <a:r>
              <a:rPr lang="es-MX" b="1" dirty="0" smtClean="0">
                <a:solidFill>
                  <a:schemeClr val="tx1"/>
                </a:solidFill>
              </a:rPr>
              <a:t>Ma. De los </a:t>
            </a:r>
            <a:r>
              <a:rPr lang="es-MX" b="1" dirty="0" err="1" smtClean="0">
                <a:solidFill>
                  <a:schemeClr val="tx1"/>
                </a:solidFill>
              </a:rPr>
              <a:t>Angeles</a:t>
            </a:r>
            <a:r>
              <a:rPr lang="es-MX" b="1" dirty="0" smtClean="0">
                <a:solidFill>
                  <a:schemeClr val="tx1"/>
                </a:solidFill>
              </a:rPr>
              <a:t> </a:t>
            </a:r>
            <a:r>
              <a:rPr lang="es-MX" b="1" dirty="0" err="1" smtClean="0">
                <a:solidFill>
                  <a:schemeClr val="tx1"/>
                </a:solidFill>
              </a:rPr>
              <a:t>Zuno</a:t>
            </a:r>
            <a:r>
              <a:rPr lang="es-MX" b="1" dirty="0" smtClean="0">
                <a:solidFill>
                  <a:schemeClr val="tx1"/>
                </a:solidFill>
              </a:rPr>
              <a:t> </a:t>
            </a:r>
            <a:r>
              <a:rPr lang="es-MX" b="1" dirty="0" err="1" smtClean="0">
                <a:solidFill>
                  <a:schemeClr val="tx1"/>
                </a:solidFill>
              </a:rPr>
              <a:t>Mireles</a:t>
            </a:r>
            <a:endParaRPr lang="es-MX" b="1" dirty="0" smtClean="0">
              <a:solidFill>
                <a:schemeClr val="tx1"/>
              </a:solidFill>
            </a:endParaRPr>
          </a:p>
          <a:p>
            <a:pPr algn="ctr"/>
            <a:endParaRPr lang="es-MX" b="1" dirty="0" smtClean="0">
              <a:solidFill>
                <a:schemeClr val="tx1"/>
              </a:solidFill>
            </a:endParaRPr>
          </a:p>
          <a:p>
            <a:pPr algn="ctr"/>
            <a:r>
              <a:rPr lang="es-MX" b="1" dirty="0" smtClean="0">
                <a:solidFill>
                  <a:schemeClr val="tx1"/>
                </a:solidFill>
              </a:rPr>
              <a:t>4 B                     N.L. 21</a:t>
            </a:r>
            <a:endParaRPr lang="es-MX" b="1" dirty="0">
              <a:solidFill>
                <a:schemeClr val="tx1"/>
              </a:solidFill>
            </a:endParaRPr>
          </a:p>
        </p:txBody>
      </p:sp>
      <p:pic>
        <p:nvPicPr>
          <p:cNvPr id="1026" name="Picture 2" descr="C:\Users\Icatec\Desktop\enep\escuela-normal-de-educacic3b3n-preescolar-del-estado-de-coahuila.gif"/>
          <p:cNvPicPr>
            <a:picLocks noChangeAspect="1" noChangeArrowheads="1"/>
          </p:cNvPicPr>
          <p:nvPr/>
        </p:nvPicPr>
        <p:blipFill>
          <a:blip r:embed="rId3" cstate="print"/>
          <a:srcRect/>
          <a:stretch>
            <a:fillRect/>
          </a:stretch>
        </p:blipFill>
        <p:spPr bwMode="auto">
          <a:xfrm>
            <a:off x="3059832" y="2060848"/>
            <a:ext cx="2736304" cy="2034687"/>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introducción</a:t>
            </a:r>
            <a:endParaRPr lang="es-MX" dirty="0"/>
          </a:p>
        </p:txBody>
      </p:sp>
      <p:sp>
        <p:nvSpPr>
          <p:cNvPr id="3" name="2 Marcador de contenido"/>
          <p:cNvSpPr>
            <a:spLocks noGrp="1"/>
          </p:cNvSpPr>
          <p:nvPr>
            <p:ph idx="1"/>
          </p:nvPr>
        </p:nvSpPr>
        <p:spPr/>
        <p:txBody>
          <a:bodyPr/>
          <a:lstStyle/>
          <a:p>
            <a:pPr algn="ctr"/>
            <a:r>
              <a:rPr lang="es-MX" dirty="0" smtClean="0"/>
              <a:t>Los principios pedagógicos son condiciones esenciales para la implementación del</a:t>
            </a:r>
          </a:p>
          <a:p>
            <a:pPr algn="ctr">
              <a:buNone/>
            </a:pPr>
            <a:r>
              <a:rPr lang="es-MX" dirty="0" smtClean="0"/>
              <a:t>currículo, la transformación de la </a:t>
            </a:r>
            <a:r>
              <a:rPr lang="es-MX" dirty="0" smtClean="0"/>
              <a:t>práctica docente</a:t>
            </a:r>
            <a:r>
              <a:rPr lang="es-MX" dirty="0" smtClean="0"/>
              <a:t>, el logro de los aprendizajes y la</a:t>
            </a:r>
          </a:p>
          <a:p>
            <a:pPr algn="ctr">
              <a:buNone/>
            </a:pPr>
            <a:r>
              <a:rPr lang="es-MX" dirty="0" smtClean="0"/>
              <a:t>mejora de la calidad educativa.</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0844" y="359041"/>
            <a:ext cx="738664" cy="6166303"/>
          </a:xfrm>
          <a:prstGeom prst="rect">
            <a:avLst/>
          </a:prstGeom>
          <a:noFill/>
        </p:spPr>
        <p:txBody>
          <a:bodyPr vert="vert270" wrap="none" rtlCol="0">
            <a:spAutoFit/>
          </a:bodyPr>
          <a:lstStyle/>
          <a:p>
            <a:pPr algn="ctr"/>
            <a:r>
              <a:rPr lang="es-MX"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RELACIÓN ENTRE PRINCIPIOS PEDAGÓGICOS Y CAMPOS</a:t>
            </a:r>
          </a:p>
          <a:p>
            <a:pPr algn="ctr"/>
            <a:r>
              <a:rPr lang="es-MX"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FORMATIVOS DEL PLAN DE ESTUDIOS GUÍA DE LA EDUCADORA</a:t>
            </a:r>
            <a:endParaRPr lang="es-MX"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2 CuadroTexto"/>
          <p:cNvSpPr txBox="1"/>
          <p:nvPr/>
        </p:nvSpPr>
        <p:spPr>
          <a:xfrm>
            <a:off x="1835696" y="188640"/>
            <a:ext cx="1584176" cy="646331"/>
          </a:xfrm>
          <a:prstGeom prst="rect">
            <a:avLst/>
          </a:prstGeom>
          <a:noFill/>
        </p:spPr>
        <p:txBody>
          <a:bodyPr wrap="square" rtlCol="0">
            <a:spAutoFit/>
          </a:bodyPr>
          <a:lstStyle/>
          <a:p>
            <a:pPr algn="ctr"/>
            <a:r>
              <a:rPr lang="es-MX" b="1" dirty="0" smtClean="0"/>
              <a:t>Lenguaje y comunicación</a:t>
            </a:r>
            <a:endParaRPr lang="es-MX" b="1" dirty="0"/>
          </a:p>
        </p:txBody>
      </p:sp>
      <p:sp>
        <p:nvSpPr>
          <p:cNvPr id="4" name="3 CuadroTexto"/>
          <p:cNvSpPr txBox="1"/>
          <p:nvPr/>
        </p:nvSpPr>
        <p:spPr>
          <a:xfrm>
            <a:off x="1763688" y="1198493"/>
            <a:ext cx="1584176" cy="646331"/>
          </a:xfrm>
          <a:prstGeom prst="rect">
            <a:avLst/>
          </a:prstGeom>
          <a:noFill/>
        </p:spPr>
        <p:txBody>
          <a:bodyPr wrap="square" rtlCol="0">
            <a:spAutoFit/>
          </a:bodyPr>
          <a:lstStyle/>
          <a:p>
            <a:pPr algn="ctr"/>
            <a:r>
              <a:rPr lang="es-MX" b="1" dirty="0" smtClean="0"/>
              <a:t>Pensamiento </a:t>
            </a:r>
          </a:p>
          <a:p>
            <a:pPr algn="ctr"/>
            <a:r>
              <a:rPr lang="es-MX" b="1" dirty="0" smtClean="0"/>
              <a:t>Matemático</a:t>
            </a:r>
            <a:endParaRPr lang="es-MX" b="1" dirty="0"/>
          </a:p>
        </p:txBody>
      </p:sp>
      <p:sp>
        <p:nvSpPr>
          <p:cNvPr id="5" name="4 CuadroTexto"/>
          <p:cNvSpPr txBox="1"/>
          <p:nvPr/>
        </p:nvSpPr>
        <p:spPr>
          <a:xfrm>
            <a:off x="1835696" y="2217638"/>
            <a:ext cx="1584176" cy="923330"/>
          </a:xfrm>
          <a:prstGeom prst="rect">
            <a:avLst/>
          </a:prstGeom>
          <a:noFill/>
        </p:spPr>
        <p:txBody>
          <a:bodyPr wrap="square" rtlCol="0">
            <a:spAutoFit/>
          </a:bodyPr>
          <a:lstStyle/>
          <a:p>
            <a:pPr algn="ctr"/>
            <a:r>
              <a:rPr lang="es-MX" b="1" dirty="0" smtClean="0"/>
              <a:t>Exploración y conocimiento del mundo</a:t>
            </a:r>
            <a:endParaRPr lang="es-MX" b="1" dirty="0"/>
          </a:p>
        </p:txBody>
      </p:sp>
      <p:sp>
        <p:nvSpPr>
          <p:cNvPr id="6" name="5 CuadroTexto"/>
          <p:cNvSpPr txBox="1"/>
          <p:nvPr/>
        </p:nvSpPr>
        <p:spPr>
          <a:xfrm>
            <a:off x="1763688" y="3502749"/>
            <a:ext cx="1584176" cy="646331"/>
          </a:xfrm>
          <a:prstGeom prst="rect">
            <a:avLst/>
          </a:prstGeom>
          <a:noFill/>
        </p:spPr>
        <p:txBody>
          <a:bodyPr wrap="square" rtlCol="0">
            <a:spAutoFit/>
          </a:bodyPr>
          <a:lstStyle/>
          <a:p>
            <a:pPr algn="ctr"/>
            <a:r>
              <a:rPr lang="es-MX" b="1" dirty="0" smtClean="0"/>
              <a:t>Desarrollo Físico y Salud</a:t>
            </a:r>
            <a:endParaRPr lang="es-MX" b="1" dirty="0"/>
          </a:p>
        </p:txBody>
      </p:sp>
      <p:sp>
        <p:nvSpPr>
          <p:cNvPr id="7" name="6 CuadroTexto"/>
          <p:cNvSpPr txBox="1"/>
          <p:nvPr/>
        </p:nvSpPr>
        <p:spPr>
          <a:xfrm>
            <a:off x="1835696" y="4449886"/>
            <a:ext cx="1584176" cy="923330"/>
          </a:xfrm>
          <a:prstGeom prst="rect">
            <a:avLst/>
          </a:prstGeom>
          <a:noFill/>
        </p:spPr>
        <p:txBody>
          <a:bodyPr wrap="square" rtlCol="0">
            <a:spAutoFit/>
          </a:bodyPr>
          <a:lstStyle/>
          <a:p>
            <a:pPr algn="ctr"/>
            <a:r>
              <a:rPr lang="es-MX" b="1" dirty="0" smtClean="0"/>
              <a:t>Desarrollo Personal y Social</a:t>
            </a:r>
            <a:endParaRPr lang="es-MX" b="1" dirty="0"/>
          </a:p>
        </p:txBody>
      </p:sp>
      <p:sp>
        <p:nvSpPr>
          <p:cNvPr id="8" name="7 CuadroTexto"/>
          <p:cNvSpPr txBox="1"/>
          <p:nvPr/>
        </p:nvSpPr>
        <p:spPr>
          <a:xfrm>
            <a:off x="1763688" y="5661248"/>
            <a:ext cx="1584176" cy="923330"/>
          </a:xfrm>
          <a:prstGeom prst="rect">
            <a:avLst/>
          </a:prstGeom>
          <a:noFill/>
        </p:spPr>
        <p:txBody>
          <a:bodyPr wrap="square" rtlCol="0">
            <a:spAutoFit/>
          </a:bodyPr>
          <a:lstStyle/>
          <a:p>
            <a:pPr algn="ctr"/>
            <a:r>
              <a:rPr lang="es-MX" b="1" dirty="0" smtClean="0"/>
              <a:t>Expresión y Apreciación Artísticas</a:t>
            </a:r>
            <a:endParaRPr lang="es-MX" b="1" dirty="0"/>
          </a:p>
        </p:txBody>
      </p:sp>
      <p:sp>
        <p:nvSpPr>
          <p:cNvPr id="9" name="8 CuadroTexto"/>
          <p:cNvSpPr txBox="1"/>
          <p:nvPr/>
        </p:nvSpPr>
        <p:spPr>
          <a:xfrm>
            <a:off x="899592" y="1844824"/>
            <a:ext cx="615553" cy="3024418"/>
          </a:xfrm>
          <a:prstGeom prst="rect">
            <a:avLst/>
          </a:prstGeom>
          <a:noFill/>
        </p:spPr>
        <p:txBody>
          <a:bodyPr vert="vert270" wrap="non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s-MX"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Campos Formativos</a:t>
            </a:r>
            <a:endParaRPr lang="es-MX" sz="2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10" name="9 Abrir llave"/>
          <p:cNvSpPr/>
          <p:nvPr/>
        </p:nvSpPr>
        <p:spPr>
          <a:xfrm>
            <a:off x="1475656" y="152636"/>
            <a:ext cx="288032" cy="6516724"/>
          </a:xfrm>
          <a:prstGeom prst="leftBrace">
            <a:avLst/>
          </a:pr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es-MX"/>
          </a:p>
        </p:txBody>
      </p:sp>
      <p:sp>
        <p:nvSpPr>
          <p:cNvPr id="13" name="12 Flecha derecha"/>
          <p:cNvSpPr/>
          <p:nvPr/>
        </p:nvSpPr>
        <p:spPr>
          <a:xfrm>
            <a:off x="683568" y="3284984"/>
            <a:ext cx="360040" cy="288032"/>
          </a:xfrm>
          <a:prstGeom prst="right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s-MX"/>
          </a:p>
        </p:txBody>
      </p:sp>
      <p:sp>
        <p:nvSpPr>
          <p:cNvPr id="14" name="13 CuadroTexto"/>
          <p:cNvSpPr txBox="1"/>
          <p:nvPr/>
        </p:nvSpPr>
        <p:spPr>
          <a:xfrm>
            <a:off x="3419872" y="2278613"/>
            <a:ext cx="5364088" cy="1384995"/>
          </a:xfrm>
          <a:prstGeom prst="rect">
            <a:avLst/>
          </a:prstGeom>
          <a:noFill/>
        </p:spPr>
        <p:txBody>
          <a:bodyPr wrap="square" rtlCol="0">
            <a:spAutoFit/>
          </a:bodyPr>
          <a:lstStyle/>
          <a:p>
            <a:pPr>
              <a:buFont typeface="Arial" pitchFamily="34" charset="0"/>
              <a:buChar char="•"/>
            </a:pPr>
            <a:r>
              <a:rPr lang="es-MX" sz="1200" dirty="0"/>
              <a:t>Centrar la atención en los </a:t>
            </a:r>
            <a:r>
              <a:rPr lang="es-MX" sz="1200" dirty="0" smtClean="0"/>
              <a:t>estudiantes y </a:t>
            </a:r>
            <a:r>
              <a:rPr lang="es-MX" sz="1200" dirty="0"/>
              <a:t>en sus procesos de </a:t>
            </a:r>
            <a:r>
              <a:rPr lang="es-MX" sz="1200" dirty="0" smtClean="0"/>
              <a:t>aprendizaje</a:t>
            </a:r>
          </a:p>
          <a:p>
            <a:pPr>
              <a:buFont typeface="Arial" pitchFamily="34" charset="0"/>
              <a:buChar char="•"/>
            </a:pPr>
            <a:r>
              <a:rPr lang="es-MX" sz="1200" dirty="0"/>
              <a:t>Planificar para potenciar el </a:t>
            </a:r>
            <a:r>
              <a:rPr lang="es-MX" sz="1200" dirty="0" smtClean="0"/>
              <a:t>aprendizaje</a:t>
            </a:r>
          </a:p>
          <a:p>
            <a:pPr>
              <a:buFont typeface="Arial" pitchFamily="34" charset="0"/>
              <a:buChar char="•"/>
            </a:pPr>
            <a:r>
              <a:rPr lang="es-MX" sz="1200" dirty="0" smtClean="0"/>
              <a:t>Poner énfasis en el desarrollo de competencias, el logro de los Estándares</a:t>
            </a:r>
          </a:p>
          <a:p>
            <a:r>
              <a:rPr lang="es-MX" sz="1200" dirty="0"/>
              <a:t> </a:t>
            </a:r>
            <a:r>
              <a:rPr lang="es-MX" sz="1200" dirty="0" smtClean="0"/>
              <a:t> Curriculares y los aprendizajes esperados</a:t>
            </a:r>
          </a:p>
          <a:p>
            <a:pPr>
              <a:buFont typeface="Arial" pitchFamily="34" charset="0"/>
              <a:buChar char="•"/>
            </a:pPr>
            <a:r>
              <a:rPr lang="es-MX" sz="1200" dirty="0"/>
              <a:t>Evaluar para </a:t>
            </a:r>
            <a:r>
              <a:rPr lang="es-MX" sz="1200" dirty="0" smtClean="0"/>
              <a:t>aprender</a:t>
            </a:r>
          </a:p>
          <a:p>
            <a:pPr>
              <a:buFont typeface="Arial" pitchFamily="34" charset="0"/>
              <a:buChar char="•"/>
            </a:pPr>
            <a:r>
              <a:rPr lang="es-MX" sz="1200" dirty="0"/>
              <a:t>Favorecer la inclusión para atender a la diversidad</a:t>
            </a:r>
            <a:endParaRPr lang="es-MX" sz="1200" dirty="0" smtClean="0"/>
          </a:p>
          <a:p>
            <a:pPr>
              <a:buFont typeface="Arial" pitchFamily="34" charset="0"/>
              <a:buChar char="•"/>
            </a:pPr>
            <a:endParaRPr lang="es-MX" sz="1200" dirty="0"/>
          </a:p>
        </p:txBody>
      </p:sp>
      <p:sp>
        <p:nvSpPr>
          <p:cNvPr id="15" name="14 CuadroTexto"/>
          <p:cNvSpPr txBox="1"/>
          <p:nvPr/>
        </p:nvSpPr>
        <p:spPr>
          <a:xfrm>
            <a:off x="3419872" y="4221088"/>
            <a:ext cx="5364088" cy="1200329"/>
          </a:xfrm>
          <a:prstGeom prst="rect">
            <a:avLst/>
          </a:prstGeom>
          <a:noFill/>
        </p:spPr>
        <p:txBody>
          <a:bodyPr wrap="square" rtlCol="0">
            <a:spAutoFit/>
          </a:bodyPr>
          <a:lstStyle/>
          <a:p>
            <a:pPr>
              <a:buFont typeface="Arial" pitchFamily="34" charset="0"/>
              <a:buChar char="•"/>
            </a:pPr>
            <a:r>
              <a:rPr lang="es-MX" sz="1200" dirty="0"/>
              <a:t>Centrar la atención en los </a:t>
            </a:r>
            <a:r>
              <a:rPr lang="es-MX" sz="1200" dirty="0" smtClean="0"/>
              <a:t>estudiantes y </a:t>
            </a:r>
            <a:r>
              <a:rPr lang="es-MX" sz="1200" dirty="0"/>
              <a:t>en sus procesos de </a:t>
            </a:r>
            <a:r>
              <a:rPr lang="es-MX" sz="1200" dirty="0" smtClean="0"/>
              <a:t>aprendizaje</a:t>
            </a:r>
          </a:p>
          <a:p>
            <a:pPr>
              <a:buFont typeface="Arial" pitchFamily="34" charset="0"/>
              <a:buChar char="•"/>
            </a:pPr>
            <a:r>
              <a:rPr lang="es-MX" sz="1200" dirty="0" smtClean="0"/>
              <a:t>Planificar para potenciar el aprendizaje</a:t>
            </a:r>
          </a:p>
          <a:p>
            <a:pPr>
              <a:buFont typeface="Arial" pitchFamily="34" charset="0"/>
              <a:buChar char="•"/>
            </a:pPr>
            <a:r>
              <a:rPr lang="es-MX" sz="1200" dirty="0"/>
              <a:t>Generar ambientes de </a:t>
            </a:r>
            <a:r>
              <a:rPr lang="es-MX" sz="1200" dirty="0" smtClean="0"/>
              <a:t>aprendizaje</a:t>
            </a:r>
          </a:p>
          <a:p>
            <a:pPr>
              <a:buFont typeface="Arial" pitchFamily="34" charset="0"/>
              <a:buChar char="•"/>
            </a:pPr>
            <a:r>
              <a:rPr lang="es-MX" sz="1200" dirty="0"/>
              <a:t>Trabajar en </a:t>
            </a:r>
            <a:r>
              <a:rPr lang="es-MX" sz="1200" dirty="0" smtClean="0"/>
              <a:t>colaboración para </a:t>
            </a:r>
            <a:r>
              <a:rPr lang="es-MX" sz="1200" dirty="0"/>
              <a:t>construir el </a:t>
            </a:r>
            <a:r>
              <a:rPr lang="es-MX" sz="1200" dirty="0" smtClean="0"/>
              <a:t>aprendizaje</a:t>
            </a:r>
          </a:p>
          <a:p>
            <a:pPr>
              <a:buFont typeface="Arial" pitchFamily="34" charset="0"/>
              <a:buChar char="•"/>
            </a:pPr>
            <a:r>
              <a:rPr lang="es-MX" sz="1200" dirty="0"/>
              <a:t>Incorporar temas de relevancia </a:t>
            </a:r>
            <a:r>
              <a:rPr lang="es-MX" sz="1200" dirty="0" smtClean="0"/>
              <a:t>social</a:t>
            </a:r>
          </a:p>
          <a:p>
            <a:pPr>
              <a:buFont typeface="Arial" pitchFamily="34" charset="0"/>
              <a:buChar char="•"/>
            </a:pPr>
            <a:r>
              <a:rPr lang="es-MX" sz="1200" dirty="0"/>
              <a:t>Renovar el pacto entre el </a:t>
            </a:r>
            <a:r>
              <a:rPr lang="es-MX" sz="1200" dirty="0" smtClean="0"/>
              <a:t>estudiante, el </a:t>
            </a:r>
            <a:r>
              <a:rPr lang="es-MX" sz="1200" dirty="0"/>
              <a:t>docente, la familia y la escuela</a:t>
            </a:r>
          </a:p>
        </p:txBody>
      </p:sp>
      <p:sp>
        <p:nvSpPr>
          <p:cNvPr id="21" name="20 CuadroTexto"/>
          <p:cNvSpPr txBox="1"/>
          <p:nvPr/>
        </p:nvSpPr>
        <p:spPr>
          <a:xfrm>
            <a:off x="3491880" y="188640"/>
            <a:ext cx="5400600" cy="646331"/>
          </a:xfrm>
          <a:prstGeom prst="rect">
            <a:avLst/>
          </a:prstGeom>
          <a:noFill/>
        </p:spPr>
        <p:txBody>
          <a:bodyPr wrap="square" rtlCol="0">
            <a:spAutoFit/>
          </a:bodyPr>
          <a:lstStyle/>
          <a:p>
            <a:pPr>
              <a:buFont typeface="Arial" pitchFamily="34" charset="0"/>
              <a:buChar char="•"/>
            </a:pPr>
            <a:r>
              <a:rPr lang="es-MX" sz="1200" dirty="0"/>
              <a:t>Poner énfasis en el desarrollo de </a:t>
            </a:r>
            <a:r>
              <a:rPr lang="es-MX" sz="1200" dirty="0" smtClean="0"/>
              <a:t>competencias, el </a:t>
            </a:r>
            <a:r>
              <a:rPr lang="es-MX" sz="1200" dirty="0"/>
              <a:t>logro de los Estándares </a:t>
            </a:r>
            <a:r>
              <a:rPr lang="es-MX" sz="1200" dirty="0" smtClean="0"/>
              <a:t>Curriculares y los aprendizajes esperados</a:t>
            </a:r>
          </a:p>
          <a:p>
            <a:pPr>
              <a:buFont typeface="Arial" pitchFamily="34" charset="0"/>
              <a:buChar char="•"/>
            </a:pPr>
            <a:r>
              <a:rPr lang="es-MX" sz="1200" dirty="0"/>
              <a:t>Evaluar para aprender</a:t>
            </a:r>
          </a:p>
        </p:txBody>
      </p:sp>
      <p:sp>
        <p:nvSpPr>
          <p:cNvPr id="22" name="21 CuadroTexto"/>
          <p:cNvSpPr txBox="1"/>
          <p:nvPr/>
        </p:nvSpPr>
        <p:spPr>
          <a:xfrm>
            <a:off x="3563888" y="1268760"/>
            <a:ext cx="5580112" cy="830997"/>
          </a:xfrm>
          <a:prstGeom prst="rect">
            <a:avLst/>
          </a:prstGeom>
          <a:noFill/>
        </p:spPr>
        <p:txBody>
          <a:bodyPr wrap="square" rtlCol="0">
            <a:spAutoFit/>
          </a:bodyPr>
          <a:lstStyle/>
          <a:p>
            <a:pPr>
              <a:buFont typeface="Arial" pitchFamily="34" charset="0"/>
              <a:buChar char="•"/>
            </a:pPr>
            <a:r>
              <a:rPr lang="es-MX" sz="1200" dirty="0" smtClean="0"/>
              <a:t>Poner énfasis en el desarrollo de competencias, el logro de los Estándares </a:t>
            </a:r>
            <a:r>
              <a:rPr lang="es-MX" sz="1200" smtClean="0"/>
              <a:t>Curriculares     y </a:t>
            </a:r>
            <a:r>
              <a:rPr lang="es-MX" sz="1200" dirty="0" smtClean="0"/>
              <a:t>los aprendizajes esperados</a:t>
            </a:r>
          </a:p>
          <a:p>
            <a:pPr>
              <a:buFont typeface="Arial" pitchFamily="34" charset="0"/>
              <a:buChar char="•"/>
            </a:pPr>
            <a:r>
              <a:rPr lang="es-MX" sz="1200" dirty="0"/>
              <a:t>Evaluar para aprender</a:t>
            </a:r>
            <a:endParaRPr lang="es-MX" sz="1200" dirty="0" smtClean="0"/>
          </a:p>
          <a:p>
            <a:endParaRPr lang="es-MX" sz="1200" dirty="0"/>
          </a:p>
        </p:txBody>
      </p:sp>
      <p:sp>
        <p:nvSpPr>
          <p:cNvPr id="23" name="22 CuadroTexto"/>
          <p:cNvSpPr txBox="1"/>
          <p:nvPr/>
        </p:nvSpPr>
        <p:spPr>
          <a:xfrm>
            <a:off x="3491880" y="3573016"/>
            <a:ext cx="3168352" cy="276999"/>
          </a:xfrm>
          <a:prstGeom prst="rect">
            <a:avLst/>
          </a:prstGeom>
          <a:noFill/>
        </p:spPr>
        <p:txBody>
          <a:bodyPr wrap="square" rtlCol="0">
            <a:spAutoFit/>
          </a:bodyPr>
          <a:lstStyle/>
          <a:p>
            <a:pPr>
              <a:buFont typeface="Arial" pitchFamily="34" charset="0"/>
              <a:buChar char="•"/>
            </a:pPr>
            <a:r>
              <a:rPr lang="es-MX" sz="1200" dirty="0"/>
              <a:t>Evaluar para aprender</a:t>
            </a:r>
          </a:p>
        </p:txBody>
      </p:sp>
      <p:sp>
        <p:nvSpPr>
          <p:cNvPr id="24" name="23 CuadroTexto"/>
          <p:cNvSpPr txBox="1"/>
          <p:nvPr/>
        </p:nvSpPr>
        <p:spPr>
          <a:xfrm>
            <a:off x="3419872" y="5733256"/>
            <a:ext cx="3168352" cy="276999"/>
          </a:xfrm>
          <a:prstGeom prst="rect">
            <a:avLst/>
          </a:prstGeom>
          <a:noFill/>
        </p:spPr>
        <p:txBody>
          <a:bodyPr wrap="square" rtlCol="0">
            <a:spAutoFit/>
          </a:bodyPr>
          <a:lstStyle/>
          <a:p>
            <a:pPr>
              <a:buFont typeface="Arial" pitchFamily="34" charset="0"/>
              <a:buChar char="•"/>
            </a:pPr>
            <a:r>
              <a:rPr lang="es-MX" sz="1200" dirty="0"/>
              <a:t>Evaluar para aprender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Conclusión </a:t>
            </a:r>
            <a:endParaRPr lang="es-MX" dirty="0"/>
          </a:p>
        </p:txBody>
      </p:sp>
      <p:sp>
        <p:nvSpPr>
          <p:cNvPr id="3" name="2 Marcador de contenido"/>
          <p:cNvSpPr>
            <a:spLocks noGrp="1"/>
          </p:cNvSpPr>
          <p:nvPr>
            <p:ph idx="1"/>
          </p:nvPr>
        </p:nvSpPr>
        <p:spPr/>
        <p:txBody>
          <a:bodyPr/>
          <a:lstStyle/>
          <a:p>
            <a:pPr algn="just"/>
            <a:r>
              <a:rPr lang="es-MX" dirty="0" smtClean="0"/>
              <a:t>Es importante relacionar los principios pedagógicos que sustentan el plan de estudios de educación básica con los campos formativos que se manejan en el plan de estudios 2011. Guía para la educadora para crear un vinculo entre ambos y favorecer la educación integral de los alumnos.</a:t>
            </a:r>
            <a:endParaRPr lang="es-MX"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95</TotalTime>
  <Words>291</Words>
  <Application>Microsoft Office PowerPoint</Application>
  <PresentationFormat>Presentación en pantalla (4:3)</PresentationFormat>
  <Paragraphs>46</Paragraphs>
  <Slides>4</Slides>
  <Notes>4</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Opulento</vt:lpstr>
      <vt:lpstr>Escuela Normal de Educación Preescolar</vt:lpstr>
      <vt:lpstr>introducción</vt:lpstr>
      <vt:lpstr>Diapositiva 3</vt:lpstr>
      <vt:lpstr>Conclusión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Icatec</dc:creator>
  <cp:lastModifiedBy>Icatec</cp:lastModifiedBy>
  <cp:revision>12</cp:revision>
  <dcterms:created xsi:type="dcterms:W3CDTF">2015-02-10T17:23:28Z</dcterms:created>
  <dcterms:modified xsi:type="dcterms:W3CDTF">2015-02-19T02:49:01Z</dcterms:modified>
</cp:coreProperties>
</file>