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61" r:id="rId3"/>
    <p:sldId id="262" r:id="rId4"/>
    <p:sldId id="263" r:id="rId5"/>
  </p:sldIdLst>
  <p:sldSz cx="9144000" cy="6858000" type="letter"/>
  <p:notesSz cx="6858000" cy="9144000"/>
  <p:embeddedFontLst>
    <p:embeddedFont>
      <p:font typeface="Georgia Belle" panose="02000603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ixConnectDots" panose="020B0604020202020204" charset="0"/>
      <p:regular r:id="rId11"/>
    </p:embeddedFont>
    <p:embeddedFont>
      <p:font typeface="KG Red Hands" panose="020B0604020202020204" charset="0"/>
      <p:regular r:id="rId12"/>
    </p:embeddedFont>
    <p:embeddedFont>
      <p:font typeface="KG One Thing" panose="02000503000000020004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KG Behind These Hazel Eyes" panose="020B0604020202020204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4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36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14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61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16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3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9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1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5877-70FE-4D51-A58F-DF5CC9AB2AFF}" type="datetimeFigureOut">
              <a:rPr lang="es-MX" smtClean="0"/>
              <a:t>18/02/2015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FFFA-6FE4-4B92-86C1-D27E64BE65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2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916" y="157651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KG Behind These Hazel Eyes" panose="02000506000000020004" pitchFamily="2" charset="0"/>
                <a:ea typeface="Georgia Belle" panose="02000603000000000000" pitchFamily="2" charset="0"/>
              </a:rPr>
              <a:t>Escuela normal de educación preescolar.</a:t>
            </a:r>
            <a:endParaRPr lang="es-MX" sz="4400" dirty="0">
              <a:latin typeface="KG Behind These Hazel Eyes" panose="02000506000000020004" pitchFamily="2" charset="0"/>
              <a:ea typeface="Georgia Belle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68" y="1641587"/>
            <a:ext cx="2947065" cy="21914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6428" y="3870380"/>
            <a:ext cx="8658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MixConnectDots" panose="02000603000000000000" pitchFamily="2" charset="0"/>
                <a:ea typeface="MixConnectDots" panose="02000603000000000000" pitchFamily="2" charset="0"/>
              </a:rPr>
              <a:t>M</a:t>
            </a:r>
            <a:r>
              <a:rPr lang="es-MX" sz="3200" b="1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apa </a:t>
            </a:r>
            <a:r>
              <a:rPr lang="es-MX" sz="3200" b="1" dirty="0">
                <a:latin typeface="MixConnectDots" panose="02000603000000000000" pitchFamily="2" charset="0"/>
                <a:ea typeface="MixConnectDots" panose="02000603000000000000" pitchFamily="2" charset="0"/>
              </a:rPr>
              <a:t>conceptual sobre la relación entre los principios pedagógicos y los campos formativos</a:t>
            </a:r>
            <a:r>
              <a:rPr lang="es-MX" sz="3200" b="1" i="0" dirty="0" smtClean="0">
                <a:solidFill>
                  <a:srgbClr val="000000"/>
                </a:solidFill>
                <a:effectLst/>
                <a:latin typeface="MixConnectDots" panose="02000603000000000000" pitchFamily="2" charset="0"/>
                <a:ea typeface="MixConnectDots" panose="02000603000000000000" pitchFamily="2" charset="0"/>
              </a:rPr>
              <a:t> </a:t>
            </a:r>
            <a:endParaRPr lang="es-MX" sz="3200" b="1" dirty="0">
              <a:latin typeface="MixConnectDots" panose="02000603000000000000" pitchFamily="2" charset="0"/>
              <a:ea typeface="MixConnectDots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38835" y="5260995"/>
            <a:ext cx="597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KG One Thing" panose="02000503000000020004" pitchFamily="2" charset="0"/>
              </a:rPr>
              <a:t>Alexandra Anahí Aguinaga Reyna</a:t>
            </a:r>
          </a:p>
          <a:p>
            <a:pPr algn="ctr"/>
            <a:r>
              <a:rPr lang="es-MX" sz="3200" dirty="0" smtClean="0">
                <a:latin typeface="KG One Thing" panose="02000503000000020004" pitchFamily="2" charset="0"/>
              </a:rPr>
              <a:t>#1  4 C</a:t>
            </a:r>
            <a:endParaRPr lang="es-MX" sz="3200" dirty="0">
              <a:latin typeface="KG One Thing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7918" y="94130"/>
            <a:ext cx="8794376" cy="99508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rgbClr val="FF7C80"/>
                </a:solidFill>
                <a:latin typeface="KG Red Hands" panose="02000505000000020004" pitchFamily="2" charset="0"/>
              </a:rPr>
              <a:t>Campos Formativos</a:t>
            </a:r>
            <a:endParaRPr lang="es-MX" sz="6000" dirty="0">
              <a:solidFill>
                <a:srgbClr val="FF7C80"/>
              </a:solidFill>
              <a:latin typeface="KG Red Hands" panose="02000505000000020004" pitchFamily="2" charset="0"/>
            </a:endParaRPr>
          </a:p>
        </p:txBody>
      </p:sp>
      <p:sp>
        <p:nvSpPr>
          <p:cNvPr id="3" name="Cerrar llave 2"/>
          <p:cNvSpPr/>
          <p:nvPr/>
        </p:nvSpPr>
        <p:spPr>
          <a:xfrm rot="5400000">
            <a:off x="4276164" y="-3039034"/>
            <a:ext cx="537884" cy="8794377"/>
          </a:xfrm>
          <a:prstGeom prst="rightBrace">
            <a:avLst>
              <a:gd name="adj1" fmla="val 280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694329" y="1668412"/>
            <a:ext cx="2850777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71449" y="2025249"/>
            <a:ext cx="3297892" cy="2616101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Lenguaje y comunicación: </a:t>
            </a:r>
            <a:r>
              <a:rPr lang="es-MX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Lenguaje oral, lenguaje escrito</a:t>
            </a:r>
          </a:p>
          <a:p>
            <a:pPr algn="just"/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“El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uso del lenguaje para favorecer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las competencias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comunicativas en las niñas y los niños debe estar presente como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parte del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trabajo específico e intencionado en este campo formativo, pero también en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todas las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actividades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escolares”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1449" y="5193386"/>
            <a:ext cx="8841443" cy="16004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Centrar la atención en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estudiantes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y en sus procesos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de aprendizaje.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Planificar para potenciar el aprendizaje</a:t>
            </a:r>
            <a:endParaRPr lang="es-MX" sz="1400" dirty="0" smtClean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Poner énfasis en el desarrollo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de competencias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, el logro de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Estándares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Curriculares y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aprendizajes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esperados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Usar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materiales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educativos para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favorecer el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aprendizaje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Evaluar para aprender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Renovar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el pacto entre el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estudiante, el </a:t>
            </a:r>
            <a:r>
              <a:rPr lang="es-MX" sz="14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docente, la familia y la </a:t>
            </a:r>
            <a:r>
              <a:rPr lang="es-MX" sz="14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escuela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84494" y="1964247"/>
            <a:ext cx="5257800" cy="2862322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Pensamiento matemático: </a:t>
            </a:r>
            <a:r>
              <a:rPr lang="es-MX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Número, Forma espacio y medida</a:t>
            </a:r>
          </a:p>
          <a:p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La </a:t>
            </a:r>
            <a:r>
              <a:rPr lang="es-MX" sz="1600" i="1" dirty="0">
                <a:latin typeface="MixConnectDots" panose="02000603000000000000" pitchFamily="2" charset="0"/>
                <a:ea typeface="MixConnectDots" panose="02000603000000000000" pitchFamily="2" charset="0"/>
              </a:rPr>
              <a:t>abstracción numérica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y el </a:t>
            </a:r>
            <a:r>
              <a:rPr lang="es-MX" sz="1600" i="1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razonamiento numérico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son dos habilidades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básicas que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los pequeños pueden adquirir y son fundamentales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en este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campo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formativo.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El desarrollo de las nociones espaciales implica un proceso en el que los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alumnos establecen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relaciones entre ellos y el espacio, con los objetos y entre los objetos,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relaciones que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dan lugar al reconocimiento de atributos y a la comparación, como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base de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los conceptos de forma, espacio y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medida.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545106" y="1668413"/>
            <a:ext cx="2427194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477494" y="4840700"/>
            <a:ext cx="533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KG Red Hands" panose="02000505000000020004" pitchFamily="2" charset="0"/>
              </a:rPr>
              <a:t>Se relaciona con estos principios pedagógicos</a:t>
            </a:r>
            <a:endParaRPr lang="es-MX" sz="1600" dirty="0">
              <a:latin typeface="KG Red Hands" panose="02000505000000020004" pitchFamily="2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7597588" y="4817693"/>
            <a:ext cx="13447" cy="3686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063997" y="4656503"/>
            <a:ext cx="13447" cy="5227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7918" y="94130"/>
            <a:ext cx="8794376" cy="99508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rgbClr val="FF7C80"/>
                </a:solidFill>
                <a:latin typeface="KG Red Hands" panose="02000505000000020004" pitchFamily="2" charset="0"/>
              </a:rPr>
              <a:t>Campos Formativos</a:t>
            </a:r>
            <a:endParaRPr lang="es-MX" sz="6000" dirty="0">
              <a:solidFill>
                <a:srgbClr val="FF7C80"/>
              </a:solidFill>
              <a:latin typeface="KG Red Hands" panose="02000505000000020004" pitchFamily="2" charset="0"/>
            </a:endParaRPr>
          </a:p>
        </p:txBody>
      </p:sp>
      <p:sp>
        <p:nvSpPr>
          <p:cNvPr id="3" name="Cerrar llave 2"/>
          <p:cNvSpPr/>
          <p:nvPr/>
        </p:nvSpPr>
        <p:spPr>
          <a:xfrm rot="5400000">
            <a:off x="4276164" y="-3039034"/>
            <a:ext cx="537884" cy="8794377"/>
          </a:xfrm>
          <a:prstGeom prst="rightBrace">
            <a:avLst>
              <a:gd name="adj1" fmla="val 280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694328" y="1627097"/>
            <a:ext cx="2850777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71449" y="1961079"/>
            <a:ext cx="4266080" cy="2308324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Exploración y conocimiento del mundo: </a:t>
            </a:r>
            <a:r>
              <a:rPr lang="es-MX" sz="16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Mundo natural, Cultura y vida social</a:t>
            </a:r>
          </a:p>
          <a:p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Este campo formativo se dedica, fundamentalmente, a favorecer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en los niños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el desarrollo de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las capacidades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y actitudes que caracterizan al pensamiento</a:t>
            </a:r>
          </a:p>
          <a:p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reflexivo, mediante experiencias que les permitan aprender sobre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el mundo 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natural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y social</a:t>
            </a:r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.</a:t>
            </a:r>
            <a:endParaRPr lang="es-MX" sz="1600" dirty="0" smtClean="0">
              <a:latin typeface="MixConnectDots" panose="02000603000000000000" pitchFamily="2" charset="0"/>
              <a:ea typeface="MixConnectDots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1449" y="4989762"/>
            <a:ext cx="8770845" cy="14927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Generar ambientes de </a:t>
            </a:r>
            <a:r>
              <a:rPr lang="es-ES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Planificar para potenciar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Trabajar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en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colaboración para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construir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</a:t>
            </a:r>
            <a:endParaRPr lang="es-MX" sz="1300" dirty="0" smtClean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Poner énfasis en el desarrollo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de competencias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, el logro de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Estándares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Curriculares y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aprendizajes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esperados </a:t>
            </a:r>
            <a:endParaRPr lang="es-MX" sz="1300" dirty="0" smtClean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Evaluar para aprender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Renovar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el pacto entre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estudiante, el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docente, la familia y la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escuela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545106" y="1668413"/>
            <a:ext cx="2427194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475814" y="4524650"/>
            <a:ext cx="533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KG Red Hands" panose="02000505000000020004" pitchFamily="2" charset="0"/>
              </a:rPr>
              <a:t>Se relaciona con estos principios pedagógicos</a:t>
            </a:r>
            <a:endParaRPr lang="es-MX" sz="1600" dirty="0">
              <a:latin typeface="KG Red Hands" panose="02000505000000020004" pitchFamily="2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954148" y="4269403"/>
            <a:ext cx="13447" cy="5227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76214" y="1961079"/>
            <a:ext cx="4266080" cy="2308324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Desarrollo físico y </a:t>
            </a:r>
            <a:r>
              <a:rPr lang="es-MX" sz="1600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salud:</a:t>
            </a:r>
          </a:p>
          <a:p>
            <a:pPr algn="ctr"/>
            <a:r>
              <a:rPr lang="es-MX" sz="16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Coordinación, fuerza y </a:t>
            </a:r>
            <a:r>
              <a:rPr lang="es-MX" sz="16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equilibrio, </a:t>
            </a:r>
            <a:r>
              <a:rPr lang="es-MX" sz="16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Promoción de la salud</a:t>
            </a:r>
          </a:p>
          <a:p>
            <a:pPr algn="ctr"/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En el desarrollo físico de las niñas y de los niños están involucrados el movimiento y la locomoción, la estabilidad y el equilibrio, la manipulación, la proyección y la recepción, consideradas como capacidades motrices básicas. 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086897" y="4269403"/>
            <a:ext cx="13447" cy="5227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7918" y="94130"/>
            <a:ext cx="8794376" cy="99508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rgbClr val="FF7C80"/>
                </a:solidFill>
                <a:latin typeface="KG Red Hands" panose="02000505000000020004" pitchFamily="2" charset="0"/>
              </a:rPr>
              <a:t>Campos Formativos</a:t>
            </a:r>
            <a:endParaRPr lang="es-MX" sz="6000" dirty="0">
              <a:solidFill>
                <a:srgbClr val="FF7C80"/>
              </a:solidFill>
              <a:latin typeface="KG Red Hands" panose="02000505000000020004" pitchFamily="2" charset="0"/>
            </a:endParaRPr>
          </a:p>
        </p:txBody>
      </p:sp>
      <p:sp>
        <p:nvSpPr>
          <p:cNvPr id="3" name="Cerrar llave 2"/>
          <p:cNvSpPr/>
          <p:nvPr/>
        </p:nvSpPr>
        <p:spPr>
          <a:xfrm rot="5400000">
            <a:off x="4276164" y="-3039034"/>
            <a:ext cx="537884" cy="8794377"/>
          </a:xfrm>
          <a:prstGeom prst="rightBrace">
            <a:avLst>
              <a:gd name="adj1" fmla="val 280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694329" y="1498307"/>
            <a:ext cx="2850777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7917" y="1799999"/>
            <a:ext cx="4266080" cy="2554545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Desarrollo personal y </a:t>
            </a:r>
            <a:r>
              <a:rPr lang="es-MX" sz="1600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social:</a:t>
            </a:r>
          </a:p>
          <a:p>
            <a:pPr algn="ctr"/>
            <a:r>
              <a:rPr lang="es-MX" sz="16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Identidad </a:t>
            </a:r>
            <a:r>
              <a:rPr lang="es-MX" sz="16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personal,  </a:t>
            </a:r>
            <a:r>
              <a:rPr lang="es-MX" sz="16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Relaciones interpersonales</a:t>
            </a:r>
            <a:endParaRPr lang="es-MX" sz="1600" b="1" u="sng" dirty="0" smtClean="0">
              <a:solidFill>
                <a:srgbClr val="002060"/>
              </a:solidFill>
              <a:latin typeface="MixConnectDots" panose="02000603000000000000" pitchFamily="2" charset="0"/>
              <a:ea typeface="MixConnectDots" panose="02000603000000000000" pitchFamily="2" charset="0"/>
            </a:endParaRPr>
          </a:p>
          <a:p>
            <a:pPr algn="ctr"/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Se refiere a las actitudes y capacidades relacionadas con el proceso de construcción de la identidad personal y de las competencias emocionales y sociales. La comprensión y regulación de las emociones y la capacidad para establecer relaciones interpersonales son procesos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relacionados.</a:t>
            </a:r>
            <a:endParaRPr lang="es-MX" sz="1600" dirty="0">
              <a:latin typeface="MixConnectDots" panose="02000603000000000000" pitchFamily="2" charset="0"/>
              <a:ea typeface="MixConnectDots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74" y="4662768"/>
            <a:ext cx="9115426" cy="223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Generar ambientes de </a:t>
            </a:r>
            <a:r>
              <a:rPr lang="es-ES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Planificar para potenciar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Trabajar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en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colaboración para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</a:rPr>
              <a:t>construir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</a:rPr>
              <a:t>aprendizaje</a:t>
            </a:r>
            <a:endParaRPr lang="es-MX" sz="1300" dirty="0" smtClean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Poner énfasis en el desarrollo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de competencias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, el logro de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Estándares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Curriculares y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los aprendizajes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esperados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Usar materiales educativos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para favorecer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aprendizaje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Evaluar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para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aprender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 Incorporar temas de relevancia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social</a:t>
            </a:r>
            <a:endParaRPr lang="es-MX" sz="1300" dirty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Renovar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el pacto entre el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estudiante, el </a:t>
            </a: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docente, la familia y la </a:t>
            </a:r>
            <a:r>
              <a:rPr lang="es-MX" sz="1300" dirty="0" smtClean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escuela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300" dirty="0">
                <a:solidFill>
                  <a:srgbClr val="FF7C80"/>
                </a:solidFill>
                <a:latin typeface="Century Gothic" panose="020B0502020202020204" pitchFamily="34" charset="0"/>
                <a:ea typeface="MixConnectDots" panose="02000603000000000000" pitchFamily="2" charset="0"/>
              </a:rPr>
              <a:t>Reorientar el liderazgo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300" dirty="0" smtClean="0">
              <a:solidFill>
                <a:srgbClr val="FF7C80"/>
              </a:solidFill>
              <a:latin typeface="Century Gothic" panose="020B0502020202020204" pitchFamily="34" charset="0"/>
              <a:ea typeface="MixConnectDots" panose="02000603000000000000" pitchFamily="2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545106" y="1539623"/>
            <a:ext cx="2427194" cy="295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475814" y="4395860"/>
            <a:ext cx="533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KG Red Hands" panose="02000505000000020004" pitchFamily="2" charset="0"/>
              </a:rPr>
              <a:t>Se relaciona con estos principios pedagógicos</a:t>
            </a:r>
            <a:endParaRPr lang="es-MX" sz="1600" dirty="0">
              <a:latin typeface="KG Red Hands" panose="02000505000000020004" pitchFamily="2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954147" y="4239417"/>
            <a:ext cx="20171" cy="4549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545105" y="1832289"/>
            <a:ext cx="4397189" cy="2462213"/>
          </a:xfrm>
          <a:prstGeom prst="rect">
            <a:avLst/>
          </a:prstGeom>
          <a:solidFill>
            <a:srgbClr val="FF7C8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Expresión y apreciación </a:t>
            </a:r>
            <a:r>
              <a:rPr lang="es-MX" sz="1600" b="1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artísticas:</a:t>
            </a:r>
          </a:p>
          <a:p>
            <a:pPr algn="ctr"/>
            <a:r>
              <a:rPr lang="es-MX" sz="14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Expresión y apreciación </a:t>
            </a:r>
            <a:r>
              <a:rPr lang="es-MX" sz="14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musical, Expresión corporal y </a:t>
            </a:r>
            <a:r>
              <a:rPr lang="es-MX" sz="14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apreciación de la </a:t>
            </a:r>
            <a:r>
              <a:rPr lang="es-MX" sz="14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danza, Expresión </a:t>
            </a:r>
            <a:r>
              <a:rPr lang="es-MX" sz="14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y apreciación </a:t>
            </a:r>
            <a:r>
              <a:rPr lang="es-MX" sz="1400" b="1" u="sng" dirty="0" smtClean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visual, Expresión dramática y </a:t>
            </a:r>
            <a:r>
              <a:rPr lang="es-MX" sz="1400" b="1" u="sng" dirty="0">
                <a:solidFill>
                  <a:srgbClr val="002060"/>
                </a:solidFill>
                <a:latin typeface="MixConnectDots" panose="02000603000000000000" pitchFamily="2" charset="0"/>
                <a:ea typeface="MixConnectDots" panose="02000603000000000000" pitchFamily="2" charset="0"/>
              </a:rPr>
              <a:t>apreciación teatral</a:t>
            </a:r>
          </a:p>
          <a:p>
            <a:pPr algn="ctr"/>
            <a:r>
              <a:rPr lang="es-MX" sz="1600" dirty="0">
                <a:latin typeface="MixConnectDots" panose="02000603000000000000" pitchFamily="2" charset="0"/>
                <a:ea typeface="MixConnectDots" panose="02000603000000000000" pitchFamily="2" charset="0"/>
              </a:rPr>
              <a:t>Está orientado a potenciar en las niñas y los niños la sensibilidad, la iniciativa, la curiosidad, la espontaneidad, la imaginación, el gusto estético y la creatividad mediante experiencias que propicien la expresión personal a partir de distintos </a:t>
            </a:r>
            <a:r>
              <a:rPr lang="es-MX" sz="1600" dirty="0" smtClean="0">
                <a:latin typeface="MixConnectDots" panose="02000603000000000000" pitchFamily="2" charset="0"/>
                <a:ea typeface="MixConnectDots" panose="02000603000000000000" pitchFamily="2" charset="0"/>
              </a:rPr>
              <a:t>lenguajes.</a:t>
            </a:r>
            <a:endParaRPr lang="es-MX" sz="1600" dirty="0">
              <a:latin typeface="MixConnectDots" panose="02000603000000000000" pitchFamily="2" charset="0"/>
              <a:ea typeface="MixConnectDots" panose="02000603000000000000" pitchFamily="2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086897" y="4140613"/>
            <a:ext cx="20171" cy="4549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8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600</Words>
  <Application>Microsoft Office PowerPoint</Application>
  <PresentationFormat>Carta (216 x 279 mm)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Georgia Belle</vt:lpstr>
      <vt:lpstr>Calibri</vt:lpstr>
      <vt:lpstr>MixConnectDots</vt:lpstr>
      <vt:lpstr>KG Red Hands</vt:lpstr>
      <vt:lpstr>KG One Thing</vt:lpstr>
      <vt:lpstr>Calibri Light</vt:lpstr>
      <vt:lpstr>Arial</vt:lpstr>
      <vt:lpstr>KG Behind These Hazel Eyes</vt:lpstr>
      <vt:lpstr>Courier New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elizabeth martinez martinez</dc:creator>
  <cp:lastModifiedBy>angelica elizabeth martinez martinez</cp:lastModifiedBy>
  <cp:revision>18</cp:revision>
  <dcterms:created xsi:type="dcterms:W3CDTF">2015-02-10T15:32:16Z</dcterms:created>
  <dcterms:modified xsi:type="dcterms:W3CDTF">2015-02-19T05:30:08Z</dcterms:modified>
</cp:coreProperties>
</file>