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7" r:id="rId2"/>
    <p:sldId id="258" r:id="rId3"/>
    <p:sldId id="260" r:id="rId4"/>
    <p:sldId id="261" r:id="rId5"/>
    <p:sldId id="259" r:id="rId6"/>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3AA27A9-B930-4B3D-96E9-2ED973869A41}"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s-MX"/>
        </a:p>
      </dgm:t>
    </dgm:pt>
    <dgm:pt modelId="{A4ECED32-2FBA-415A-9A82-3DE14AB9736C}">
      <dgm:prSet phldrT="[Texto]"/>
      <dgm:spPr/>
      <dgm:t>
        <a:bodyPr/>
        <a:lstStyle/>
        <a:p>
          <a:r>
            <a:rPr lang="es-MX" dirty="0" smtClean="0">
              <a:latin typeface="Century Gothic" panose="020B0502020202020204" pitchFamily="34" charset="0"/>
            </a:rPr>
            <a:t>Relación</a:t>
          </a:r>
          <a:endParaRPr lang="es-MX" dirty="0">
            <a:latin typeface="Century Gothic" panose="020B0502020202020204" pitchFamily="34" charset="0"/>
          </a:endParaRPr>
        </a:p>
      </dgm:t>
    </dgm:pt>
    <dgm:pt modelId="{D96220CC-65E5-40ED-8E3B-184146B1D111}" type="parTrans" cxnId="{23E7A1E9-C81E-4B88-B332-F19346C6D330}">
      <dgm:prSet/>
      <dgm:spPr/>
      <dgm:t>
        <a:bodyPr/>
        <a:lstStyle/>
        <a:p>
          <a:endParaRPr lang="es-MX"/>
        </a:p>
      </dgm:t>
    </dgm:pt>
    <dgm:pt modelId="{AF0FF49B-1399-4429-9D51-FCA28407F098}" type="sibTrans" cxnId="{23E7A1E9-C81E-4B88-B332-F19346C6D330}">
      <dgm:prSet/>
      <dgm:spPr/>
      <dgm:t>
        <a:bodyPr/>
        <a:lstStyle/>
        <a:p>
          <a:endParaRPr lang="es-MX"/>
        </a:p>
      </dgm:t>
    </dgm:pt>
    <dgm:pt modelId="{8B988562-802B-4C6C-81ED-471683EA4F24}">
      <dgm:prSet phldrT="[Texto]"/>
      <dgm:spPr/>
      <dgm:t>
        <a:bodyPr/>
        <a:lstStyle/>
        <a:p>
          <a:r>
            <a:rPr lang="es-MX" dirty="0" smtClean="0">
              <a:latin typeface="Century Gothic" panose="020B0502020202020204" pitchFamily="34" charset="0"/>
            </a:rPr>
            <a:t>Principios pedagógicos. </a:t>
          </a:r>
        </a:p>
        <a:p>
          <a:r>
            <a:rPr lang="es-MX" dirty="0" smtClean="0">
              <a:latin typeface="Century Gothic" panose="020B0502020202020204" pitchFamily="34" charset="0"/>
            </a:rPr>
            <a:t>El centro del aprendizaje es el estudiante, porque desde etapas tempranas se requiere generar su disposición y capacidad de continuar aprendiendo a lo largo de su vida, desarrollar habilidades superiores del pensamiento para solucionar problemas, pensar críticamente, comprender y explicar situaciones diversas del saber, manejar información, innovar y crear distintos ordenes de la vida.</a:t>
          </a:r>
          <a:endParaRPr lang="es-MX" dirty="0">
            <a:latin typeface="Century Gothic" panose="020B0502020202020204" pitchFamily="34" charset="0"/>
          </a:endParaRPr>
        </a:p>
      </dgm:t>
    </dgm:pt>
    <dgm:pt modelId="{718E3516-8EFB-4650-AB8F-F57294D18E8D}" type="parTrans" cxnId="{44C4831C-EE82-43C8-9191-8763948D7613}">
      <dgm:prSet/>
      <dgm:spPr/>
      <dgm:t>
        <a:bodyPr/>
        <a:lstStyle/>
        <a:p>
          <a:endParaRPr lang="es-MX"/>
        </a:p>
      </dgm:t>
    </dgm:pt>
    <dgm:pt modelId="{7FD4942A-1838-414B-BF2C-31FBC52A8407}" type="sibTrans" cxnId="{44C4831C-EE82-43C8-9191-8763948D7613}">
      <dgm:prSet/>
      <dgm:spPr/>
      <dgm:t>
        <a:bodyPr/>
        <a:lstStyle/>
        <a:p>
          <a:endParaRPr lang="es-MX"/>
        </a:p>
      </dgm:t>
    </dgm:pt>
    <dgm:pt modelId="{E5AD8533-5EEF-4D13-9D5D-FEE0DDCE01BC}">
      <dgm:prSet phldrT="[Texto]"/>
      <dgm:spPr/>
      <dgm:t>
        <a:bodyPr/>
        <a:lstStyle/>
        <a:p>
          <a:r>
            <a:rPr lang="es-MX" dirty="0" smtClean="0">
              <a:latin typeface="Century Gothic" panose="020B0502020202020204" pitchFamily="34" charset="0"/>
            </a:rPr>
            <a:t>Campos  formativos.</a:t>
          </a:r>
        </a:p>
        <a:p>
          <a:r>
            <a:rPr lang="es-MX" dirty="0" smtClean="0">
              <a:latin typeface="Century Gothic" panose="020B0502020202020204" pitchFamily="34" charset="0"/>
            </a:rPr>
            <a:t> Los campos de formación para la Educación Básica organizan, regulan y articulan los espacios curriculares; tienen un carácter interactivo entre sí y son congruentes con las  competencias para vida y los rasgos de perfil de egreso.</a:t>
          </a:r>
          <a:endParaRPr lang="es-MX" dirty="0">
            <a:latin typeface="Century Gothic" panose="020B0502020202020204" pitchFamily="34" charset="0"/>
          </a:endParaRPr>
        </a:p>
      </dgm:t>
    </dgm:pt>
    <dgm:pt modelId="{0CFC1D51-7396-4936-81CA-0F649AE2A10E}" type="parTrans" cxnId="{9D6E2759-1F6B-478A-94EA-9EB95D00CB7A}">
      <dgm:prSet/>
      <dgm:spPr/>
      <dgm:t>
        <a:bodyPr/>
        <a:lstStyle/>
        <a:p>
          <a:endParaRPr lang="es-MX"/>
        </a:p>
      </dgm:t>
    </dgm:pt>
    <dgm:pt modelId="{7FD22A76-2608-43E6-A80F-6A63690CD328}" type="sibTrans" cxnId="{9D6E2759-1F6B-478A-94EA-9EB95D00CB7A}">
      <dgm:prSet/>
      <dgm:spPr/>
      <dgm:t>
        <a:bodyPr/>
        <a:lstStyle/>
        <a:p>
          <a:endParaRPr lang="es-MX"/>
        </a:p>
      </dgm:t>
    </dgm:pt>
    <dgm:pt modelId="{7728667E-8417-464A-9810-CF490365DEC8}" type="pres">
      <dgm:prSet presAssocID="{C3AA27A9-B930-4B3D-96E9-2ED973869A41}" presName="cycle" presStyleCnt="0">
        <dgm:presLayoutVars>
          <dgm:chMax val="1"/>
          <dgm:dir/>
          <dgm:animLvl val="ctr"/>
          <dgm:resizeHandles val="exact"/>
        </dgm:presLayoutVars>
      </dgm:prSet>
      <dgm:spPr/>
      <dgm:t>
        <a:bodyPr/>
        <a:lstStyle/>
        <a:p>
          <a:endParaRPr lang="es-MX"/>
        </a:p>
      </dgm:t>
    </dgm:pt>
    <dgm:pt modelId="{53245E38-9D69-4782-85F0-7FE44CA50A57}" type="pres">
      <dgm:prSet presAssocID="{A4ECED32-2FBA-415A-9A82-3DE14AB9736C}" presName="centerShape" presStyleLbl="node0" presStyleIdx="0" presStyleCnt="1"/>
      <dgm:spPr/>
      <dgm:t>
        <a:bodyPr/>
        <a:lstStyle/>
        <a:p>
          <a:endParaRPr lang="es-MX"/>
        </a:p>
      </dgm:t>
    </dgm:pt>
    <dgm:pt modelId="{9F78B084-3E31-41DC-AFC6-01A051C3B66E}" type="pres">
      <dgm:prSet presAssocID="{718E3516-8EFB-4650-AB8F-F57294D18E8D}" presName="parTrans" presStyleLbl="bgSibTrans2D1" presStyleIdx="0" presStyleCnt="2"/>
      <dgm:spPr/>
      <dgm:t>
        <a:bodyPr/>
        <a:lstStyle/>
        <a:p>
          <a:endParaRPr lang="es-MX"/>
        </a:p>
      </dgm:t>
    </dgm:pt>
    <dgm:pt modelId="{A1F1A20D-9EE7-4574-AD41-48652DC1E097}" type="pres">
      <dgm:prSet presAssocID="{8B988562-802B-4C6C-81ED-471683EA4F24}" presName="node" presStyleLbl="node1" presStyleIdx="0" presStyleCnt="2">
        <dgm:presLayoutVars>
          <dgm:bulletEnabled val="1"/>
        </dgm:presLayoutVars>
      </dgm:prSet>
      <dgm:spPr/>
      <dgm:t>
        <a:bodyPr/>
        <a:lstStyle/>
        <a:p>
          <a:endParaRPr lang="es-MX"/>
        </a:p>
      </dgm:t>
    </dgm:pt>
    <dgm:pt modelId="{C01FD860-E9DD-48A6-9FCA-28736050E588}" type="pres">
      <dgm:prSet presAssocID="{0CFC1D51-7396-4936-81CA-0F649AE2A10E}" presName="parTrans" presStyleLbl="bgSibTrans2D1" presStyleIdx="1" presStyleCnt="2"/>
      <dgm:spPr/>
      <dgm:t>
        <a:bodyPr/>
        <a:lstStyle/>
        <a:p>
          <a:endParaRPr lang="es-MX"/>
        </a:p>
      </dgm:t>
    </dgm:pt>
    <dgm:pt modelId="{B144CB20-C811-45C6-81F5-5FE04167CD1D}" type="pres">
      <dgm:prSet presAssocID="{E5AD8533-5EEF-4D13-9D5D-FEE0DDCE01BC}" presName="node" presStyleLbl="node1" presStyleIdx="1" presStyleCnt="2">
        <dgm:presLayoutVars>
          <dgm:bulletEnabled val="1"/>
        </dgm:presLayoutVars>
      </dgm:prSet>
      <dgm:spPr/>
      <dgm:t>
        <a:bodyPr/>
        <a:lstStyle/>
        <a:p>
          <a:endParaRPr lang="es-MX"/>
        </a:p>
      </dgm:t>
    </dgm:pt>
  </dgm:ptLst>
  <dgm:cxnLst>
    <dgm:cxn modelId="{FD8C0019-EFB5-4CFB-9BBE-7B27D7B30591}" type="presOf" srcId="{0CFC1D51-7396-4936-81CA-0F649AE2A10E}" destId="{C01FD860-E9DD-48A6-9FCA-28736050E588}" srcOrd="0" destOrd="0" presId="urn:microsoft.com/office/officeart/2005/8/layout/radial4"/>
    <dgm:cxn modelId="{7A0C9E52-8DDE-4616-AF2E-CBE8D7E78998}" type="presOf" srcId="{8B988562-802B-4C6C-81ED-471683EA4F24}" destId="{A1F1A20D-9EE7-4574-AD41-48652DC1E097}" srcOrd="0" destOrd="0" presId="urn:microsoft.com/office/officeart/2005/8/layout/radial4"/>
    <dgm:cxn modelId="{67348FE7-F05C-4E2F-8477-6FCB8C2A3912}" type="presOf" srcId="{A4ECED32-2FBA-415A-9A82-3DE14AB9736C}" destId="{53245E38-9D69-4782-85F0-7FE44CA50A57}" srcOrd="0" destOrd="0" presId="urn:microsoft.com/office/officeart/2005/8/layout/radial4"/>
    <dgm:cxn modelId="{44C4831C-EE82-43C8-9191-8763948D7613}" srcId="{A4ECED32-2FBA-415A-9A82-3DE14AB9736C}" destId="{8B988562-802B-4C6C-81ED-471683EA4F24}" srcOrd="0" destOrd="0" parTransId="{718E3516-8EFB-4650-AB8F-F57294D18E8D}" sibTransId="{7FD4942A-1838-414B-BF2C-31FBC52A8407}"/>
    <dgm:cxn modelId="{9D6E2759-1F6B-478A-94EA-9EB95D00CB7A}" srcId="{A4ECED32-2FBA-415A-9A82-3DE14AB9736C}" destId="{E5AD8533-5EEF-4D13-9D5D-FEE0DDCE01BC}" srcOrd="1" destOrd="0" parTransId="{0CFC1D51-7396-4936-81CA-0F649AE2A10E}" sibTransId="{7FD22A76-2608-43E6-A80F-6A63690CD328}"/>
    <dgm:cxn modelId="{23E7A1E9-C81E-4B88-B332-F19346C6D330}" srcId="{C3AA27A9-B930-4B3D-96E9-2ED973869A41}" destId="{A4ECED32-2FBA-415A-9A82-3DE14AB9736C}" srcOrd="0" destOrd="0" parTransId="{D96220CC-65E5-40ED-8E3B-184146B1D111}" sibTransId="{AF0FF49B-1399-4429-9D51-FCA28407F098}"/>
    <dgm:cxn modelId="{31932E75-46E6-442B-AA48-1AE268CE8C66}" type="presOf" srcId="{C3AA27A9-B930-4B3D-96E9-2ED973869A41}" destId="{7728667E-8417-464A-9810-CF490365DEC8}" srcOrd="0" destOrd="0" presId="urn:microsoft.com/office/officeart/2005/8/layout/radial4"/>
    <dgm:cxn modelId="{7B6B1C45-2C81-421D-A059-5AC8AB81C601}" type="presOf" srcId="{E5AD8533-5EEF-4D13-9D5D-FEE0DDCE01BC}" destId="{B144CB20-C811-45C6-81F5-5FE04167CD1D}" srcOrd="0" destOrd="0" presId="urn:microsoft.com/office/officeart/2005/8/layout/radial4"/>
    <dgm:cxn modelId="{87A5FB52-4F88-4F20-937D-425F1902E848}" type="presOf" srcId="{718E3516-8EFB-4650-AB8F-F57294D18E8D}" destId="{9F78B084-3E31-41DC-AFC6-01A051C3B66E}" srcOrd="0" destOrd="0" presId="urn:microsoft.com/office/officeart/2005/8/layout/radial4"/>
    <dgm:cxn modelId="{67E84103-E85B-4BF8-92DC-A1C46C08E0EF}" type="presParOf" srcId="{7728667E-8417-464A-9810-CF490365DEC8}" destId="{53245E38-9D69-4782-85F0-7FE44CA50A57}" srcOrd="0" destOrd="0" presId="urn:microsoft.com/office/officeart/2005/8/layout/radial4"/>
    <dgm:cxn modelId="{D99BAA60-5595-4ADD-9EF4-E176BD4B16B8}" type="presParOf" srcId="{7728667E-8417-464A-9810-CF490365DEC8}" destId="{9F78B084-3E31-41DC-AFC6-01A051C3B66E}" srcOrd="1" destOrd="0" presId="urn:microsoft.com/office/officeart/2005/8/layout/radial4"/>
    <dgm:cxn modelId="{4A3C1457-469B-4F03-AC8C-8DC08394E5A6}" type="presParOf" srcId="{7728667E-8417-464A-9810-CF490365DEC8}" destId="{A1F1A20D-9EE7-4574-AD41-48652DC1E097}" srcOrd="2" destOrd="0" presId="urn:microsoft.com/office/officeart/2005/8/layout/radial4"/>
    <dgm:cxn modelId="{8DEB3F2B-DC57-499C-AF62-5DDE51D18B0D}" type="presParOf" srcId="{7728667E-8417-464A-9810-CF490365DEC8}" destId="{C01FD860-E9DD-48A6-9FCA-28736050E588}" srcOrd="3" destOrd="0" presId="urn:microsoft.com/office/officeart/2005/8/layout/radial4"/>
    <dgm:cxn modelId="{FD9A7384-1AA7-4043-B82A-2CB4579E41BD}" type="presParOf" srcId="{7728667E-8417-464A-9810-CF490365DEC8}" destId="{B144CB20-C811-45C6-81F5-5FE04167CD1D}" srcOrd="4"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3245E38-9D69-4782-85F0-7FE44CA50A57}">
      <dsp:nvSpPr>
        <dsp:cNvPr id="0" name=""/>
        <dsp:cNvSpPr/>
      </dsp:nvSpPr>
      <dsp:spPr>
        <a:xfrm>
          <a:off x="3700489" y="1678168"/>
          <a:ext cx="2657421" cy="2657421"/>
        </a:xfrm>
        <a:prstGeom prst="ellipse">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90" tIns="21590" rIns="21590" bIns="21590" numCol="1" spcCol="1270" anchor="ctr" anchorCtr="0">
          <a:noAutofit/>
        </a:bodyPr>
        <a:lstStyle/>
        <a:p>
          <a:pPr lvl="0" algn="ctr" defTabSz="1511300">
            <a:lnSpc>
              <a:spcPct val="90000"/>
            </a:lnSpc>
            <a:spcBef>
              <a:spcPct val="0"/>
            </a:spcBef>
            <a:spcAft>
              <a:spcPct val="35000"/>
            </a:spcAft>
          </a:pPr>
          <a:r>
            <a:rPr lang="es-MX" sz="3400" kern="1200" dirty="0" smtClean="0">
              <a:latin typeface="Century Gothic" panose="020B0502020202020204" pitchFamily="34" charset="0"/>
            </a:rPr>
            <a:t>Relación</a:t>
          </a:r>
          <a:endParaRPr lang="es-MX" sz="3400" kern="1200" dirty="0">
            <a:latin typeface="Century Gothic" panose="020B0502020202020204" pitchFamily="34" charset="0"/>
          </a:endParaRPr>
        </a:p>
      </dsp:txBody>
      <dsp:txXfrm>
        <a:off x="4089659" y="2067338"/>
        <a:ext cx="1879081" cy="1879081"/>
      </dsp:txXfrm>
    </dsp:sp>
    <dsp:sp modelId="{9F78B084-3E31-41DC-AFC6-01A051C3B66E}">
      <dsp:nvSpPr>
        <dsp:cNvPr id="0" name=""/>
        <dsp:cNvSpPr/>
      </dsp:nvSpPr>
      <dsp:spPr>
        <a:xfrm rot="12900000">
          <a:off x="1993914" y="1214912"/>
          <a:ext cx="2033811" cy="757365"/>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1F1A20D-9EE7-4574-AD41-48652DC1E097}">
      <dsp:nvSpPr>
        <dsp:cNvPr id="0" name=""/>
        <dsp:cNvSpPr/>
      </dsp:nvSpPr>
      <dsp:spPr>
        <a:xfrm>
          <a:off x="915544" y="501"/>
          <a:ext cx="2524550" cy="2019640"/>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400050">
            <a:lnSpc>
              <a:spcPct val="90000"/>
            </a:lnSpc>
            <a:spcBef>
              <a:spcPct val="0"/>
            </a:spcBef>
            <a:spcAft>
              <a:spcPct val="35000"/>
            </a:spcAft>
          </a:pPr>
          <a:r>
            <a:rPr lang="es-MX" sz="900" kern="1200" dirty="0" smtClean="0">
              <a:latin typeface="Century Gothic" panose="020B0502020202020204" pitchFamily="34" charset="0"/>
            </a:rPr>
            <a:t>Principios pedagógicos. </a:t>
          </a:r>
        </a:p>
        <a:p>
          <a:pPr lvl="0" algn="ctr" defTabSz="400050">
            <a:lnSpc>
              <a:spcPct val="90000"/>
            </a:lnSpc>
            <a:spcBef>
              <a:spcPct val="0"/>
            </a:spcBef>
            <a:spcAft>
              <a:spcPct val="35000"/>
            </a:spcAft>
          </a:pPr>
          <a:r>
            <a:rPr lang="es-MX" sz="900" kern="1200" dirty="0" smtClean="0">
              <a:latin typeface="Century Gothic" panose="020B0502020202020204" pitchFamily="34" charset="0"/>
            </a:rPr>
            <a:t>El centro del aprendizaje es el estudiante, porque desde etapas tempranas se requiere generar su disposición y capacidad de continuar aprendiendo a lo largo de su vida, desarrollar habilidades superiores del pensamiento para solucionar problemas, pensar críticamente, comprender y explicar situaciones diversas del saber, manejar información, innovar y crear distintos ordenes de la vida.</a:t>
          </a:r>
          <a:endParaRPr lang="es-MX" sz="900" kern="1200" dirty="0">
            <a:latin typeface="Century Gothic" panose="020B0502020202020204" pitchFamily="34" charset="0"/>
          </a:endParaRPr>
        </a:p>
      </dsp:txBody>
      <dsp:txXfrm>
        <a:off x="974697" y="59654"/>
        <a:ext cx="2406244" cy="1901334"/>
      </dsp:txXfrm>
    </dsp:sp>
    <dsp:sp modelId="{C01FD860-E9DD-48A6-9FCA-28736050E588}">
      <dsp:nvSpPr>
        <dsp:cNvPr id="0" name=""/>
        <dsp:cNvSpPr/>
      </dsp:nvSpPr>
      <dsp:spPr>
        <a:xfrm rot="19500000">
          <a:off x="6030673" y="1214912"/>
          <a:ext cx="2033811" cy="757365"/>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144CB20-C811-45C6-81F5-5FE04167CD1D}">
      <dsp:nvSpPr>
        <dsp:cNvPr id="0" name=""/>
        <dsp:cNvSpPr/>
      </dsp:nvSpPr>
      <dsp:spPr>
        <a:xfrm>
          <a:off x="6618305" y="501"/>
          <a:ext cx="2524550" cy="2019640"/>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145" tIns="17145" rIns="17145" bIns="17145" numCol="1" spcCol="1270" anchor="ctr" anchorCtr="0">
          <a:noAutofit/>
        </a:bodyPr>
        <a:lstStyle/>
        <a:p>
          <a:pPr lvl="0" algn="ctr" defTabSz="400050">
            <a:lnSpc>
              <a:spcPct val="90000"/>
            </a:lnSpc>
            <a:spcBef>
              <a:spcPct val="0"/>
            </a:spcBef>
            <a:spcAft>
              <a:spcPct val="35000"/>
            </a:spcAft>
          </a:pPr>
          <a:r>
            <a:rPr lang="es-MX" sz="900" kern="1200" dirty="0" smtClean="0">
              <a:latin typeface="Century Gothic" panose="020B0502020202020204" pitchFamily="34" charset="0"/>
            </a:rPr>
            <a:t>Campos  formativos.</a:t>
          </a:r>
        </a:p>
        <a:p>
          <a:pPr lvl="0" algn="ctr" defTabSz="400050">
            <a:lnSpc>
              <a:spcPct val="90000"/>
            </a:lnSpc>
            <a:spcBef>
              <a:spcPct val="0"/>
            </a:spcBef>
            <a:spcAft>
              <a:spcPct val="35000"/>
            </a:spcAft>
          </a:pPr>
          <a:r>
            <a:rPr lang="es-MX" sz="900" kern="1200" dirty="0" smtClean="0">
              <a:latin typeface="Century Gothic" panose="020B0502020202020204" pitchFamily="34" charset="0"/>
            </a:rPr>
            <a:t> Los campos de formación para la Educación Básica organizan, regulan y articulan los espacios curriculares; tienen un carácter interactivo entre sí y son congruentes con las  competencias para vida y los rasgos de perfil de egreso.</a:t>
          </a:r>
          <a:endParaRPr lang="es-MX" sz="900" kern="1200" dirty="0">
            <a:latin typeface="Century Gothic" panose="020B0502020202020204" pitchFamily="34" charset="0"/>
          </a:endParaRPr>
        </a:p>
      </dsp:txBody>
      <dsp:txXfrm>
        <a:off x="6677458" y="59654"/>
        <a:ext cx="2406244" cy="1901334"/>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2EDF1370-06A4-44AA-B2EC-901FB21A1694}" type="datetimeFigureOut">
              <a:rPr lang="es-MX" smtClean="0"/>
              <a:t>18/02/2015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9B0B1AD-48D3-47A3-8181-3A863387375C}" type="slidenum">
              <a:rPr lang="es-MX" smtClean="0"/>
              <a:t>‹Nº›</a:t>
            </a:fld>
            <a:endParaRPr lang="es-MX"/>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360079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EDF1370-06A4-44AA-B2EC-901FB21A1694}" type="datetimeFigureOut">
              <a:rPr lang="es-MX" smtClean="0"/>
              <a:t>18/02/2015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9B0B1AD-48D3-47A3-8181-3A863387375C}" type="slidenum">
              <a:rPr lang="es-MX" smtClean="0"/>
              <a:t>‹Nº›</a:t>
            </a:fld>
            <a:endParaRPr lang="es-MX"/>
          </a:p>
        </p:txBody>
      </p:sp>
    </p:spTree>
    <p:extLst>
      <p:ext uri="{BB962C8B-B14F-4D97-AF65-F5344CB8AC3E}">
        <p14:creationId xmlns:p14="http://schemas.microsoft.com/office/powerpoint/2010/main" val="232002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EDF1370-06A4-44AA-B2EC-901FB21A1694}" type="datetimeFigureOut">
              <a:rPr lang="es-MX" smtClean="0"/>
              <a:t>18/02/2015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9B0B1AD-48D3-47A3-8181-3A863387375C}" type="slidenum">
              <a:rPr lang="es-MX" smtClean="0"/>
              <a:t>‹Nº›</a:t>
            </a:fld>
            <a:endParaRPr lang="es-MX"/>
          </a:p>
        </p:txBody>
      </p:sp>
    </p:spTree>
    <p:extLst>
      <p:ext uri="{BB962C8B-B14F-4D97-AF65-F5344CB8AC3E}">
        <p14:creationId xmlns:p14="http://schemas.microsoft.com/office/powerpoint/2010/main" val="1479318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EDF1370-06A4-44AA-B2EC-901FB21A1694}" type="datetimeFigureOut">
              <a:rPr lang="es-MX" smtClean="0"/>
              <a:t>18/02/2015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9B0B1AD-48D3-47A3-8181-3A863387375C}" type="slidenum">
              <a:rPr lang="es-MX" smtClean="0"/>
              <a:t>‹Nº›</a:t>
            </a:fld>
            <a:endParaRPr lang="es-MX"/>
          </a:p>
        </p:txBody>
      </p:sp>
    </p:spTree>
    <p:extLst>
      <p:ext uri="{BB962C8B-B14F-4D97-AF65-F5344CB8AC3E}">
        <p14:creationId xmlns:p14="http://schemas.microsoft.com/office/powerpoint/2010/main" val="912353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2EDF1370-06A4-44AA-B2EC-901FB21A1694}" type="datetimeFigureOut">
              <a:rPr lang="es-MX" smtClean="0"/>
              <a:t>18/02/2015</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9B0B1AD-48D3-47A3-8181-3A863387375C}" type="slidenum">
              <a:rPr lang="es-MX" smtClean="0"/>
              <a:t>‹Nº›</a:t>
            </a:fld>
            <a:endParaRPr lang="es-MX"/>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61031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2EDF1370-06A4-44AA-B2EC-901FB21A1694}" type="datetimeFigureOut">
              <a:rPr lang="es-MX" smtClean="0"/>
              <a:t>18/02/2015</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9B0B1AD-48D3-47A3-8181-3A863387375C}" type="slidenum">
              <a:rPr lang="es-MX" smtClean="0"/>
              <a:t>‹Nº›</a:t>
            </a:fld>
            <a:endParaRPr lang="es-MX"/>
          </a:p>
        </p:txBody>
      </p:sp>
    </p:spTree>
    <p:extLst>
      <p:ext uri="{BB962C8B-B14F-4D97-AF65-F5344CB8AC3E}">
        <p14:creationId xmlns:p14="http://schemas.microsoft.com/office/powerpoint/2010/main" val="3373883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2EDF1370-06A4-44AA-B2EC-901FB21A1694}" type="datetimeFigureOut">
              <a:rPr lang="es-MX" smtClean="0"/>
              <a:t>18/02/2015</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09B0B1AD-48D3-47A3-8181-3A863387375C}" type="slidenum">
              <a:rPr lang="es-MX" smtClean="0"/>
              <a:t>‹Nº›</a:t>
            </a:fld>
            <a:endParaRPr lang="es-MX"/>
          </a:p>
        </p:txBody>
      </p:sp>
    </p:spTree>
    <p:extLst>
      <p:ext uri="{BB962C8B-B14F-4D97-AF65-F5344CB8AC3E}">
        <p14:creationId xmlns:p14="http://schemas.microsoft.com/office/powerpoint/2010/main" val="1191587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2EDF1370-06A4-44AA-B2EC-901FB21A1694}" type="datetimeFigureOut">
              <a:rPr lang="es-MX" smtClean="0"/>
              <a:t>18/02/2015</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09B0B1AD-48D3-47A3-8181-3A863387375C}" type="slidenum">
              <a:rPr lang="es-MX" smtClean="0"/>
              <a:t>‹Nº›</a:t>
            </a:fld>
            <a:endParaRPr lang="es-MX"/>
          </a:p>
        </p:txBody>
      </p:sp>
    </p:spTree>
    <p:extLst>
      <p:ext uri="{BB962C8B-B14F-4D97-AF65-F5344CB8AC3E}">
        <p14:creationId xmlns:p14="http://schemas.microsoft.com/office/powerpoint/2010/main" val="1337877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EDF1370-06A4-44AA-B2EC-901FB21A1694}" type="datetimeFigureOut">
              <a:rPr lang="es-MX" smtClean="0"/>
              <a:t>18/02/2015</a:t>
            </a:fld>
            <a:endParaRPr lang="es-MX"/>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s-MX"/>
          </a:p>
        </p:txBody>
      </p:sp>
      <p:sp>
        <p:nvSpPr>
          <p:cNvPr id="9" name="Slide Number Placeholder 8"/>
          <p:cNvSpPr>
            <a:spLocks noGrp="1"/>
          </p:cNvSpPr>
          <p:nvPr>
            <p:ph type="sldNum" sz="quarter" idx="12"/>
          </p:nvPr>
        </p:nvSpPr>
        <p:spPr/>
        <p:txBody>
          <a:bodyPr/>
          <a:lstStyle/>
          <a:p>
            <a:fld id="{09B0B1AD-48D3-47A3-8181-3A863387375C}" type="slidenum">
              <a:rPr lang="es-MX" smtClean="0"/>
              <a:t>‹Nº›</a:t>
            </a:fld>
            <a:endParaRPr lang="es-MX"/>
          </a:p>
        </p:txBody>
      </p:sp>
    </p:spTree>
    <p:extLst>
      <p:ext uri="{BB962C8B-B14F-4D97-AF65-F5344CB8AC3E}">
        <p14:creationId xmlns:p14="http://schemas.microsoft.com/office/powerpoint/2010/main" val="10256103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2EDF1370-06A4-44AA-B2EC-901FB21A1694}" type="datetimeFigureOut">
              <a:rPr lang="es-MX" smtClean="0"/>
              <a:t>18/02/2015</a:t>
            </a:fld>
            <a:endParaRPr lang="es-MX"/>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s-MX"/>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9B0B1AD-48D3-47A3-8181-3A863387375C}" type="slidenum">
              <a:rPr lang="es-MX" smtClean="0"/>
              <a:t>‹Nº›</a:t>
            </a:fld>
            <a:endParaRPr lang="es-MX"/>
          </a:p>
        </p:txBody>
      </p:sp>
    </p:spTree>
    <p:extLst>
      <p:ext uri="{BB962C8B-B14F-4D97-AF65-F5344CB8AC3E}">
        <p14:creationId xmlns:p14="http://schemas.microsoft.com/office/powerpoint/2010/main" val="1049376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2EDF1370-06A4-44AA-B2EC-901FB21A1694}" type="datetimeFigureOut">
              <a:rPr lang="es-MX" smtClean="0"/>
              <a:t>18/02/2015</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9B0B1AD-48D3-47A3-8181-3A863387375C}" type="slidenum">
              <a:rPr lang="es-MX" smtClean="0"/>
              <a:t>‹Nº›</a:t>
            </a:fld>
            <a:endParaRPr lang="es-MX"/>
          </a:p>
        </p:txBody>
      </p:sp>
    </p:spTree>
    <p:extLst>
      <p:ext uri="{BB962C8B-B14F-4D97-AF65-F5344CB8AC3E}">
        <p14:creationId xmlns:p14="http://schemas.microsoft.com/office/powerpoint/2010/main" val="927054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2EDF1370-06A4-44AA-B2EC-901FB21A1694}" type="datetimeFigureOut">
              <a:rPr lang="es-MX" smtClean="0"/>
              <a:t>18/02/2015</a:t>
            </a:fld>
            <a:endParaRPr lang="es-MX"/>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s-MX"/>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9B0B1AD-48D3-47A3-8181-3A863387375C}" type="slidenum">
              <a:rPr lang="es-MX" smtClean="0"/>
              <a:t>‹Nº›</a:t>
            </a:fld>
            <a:endParaRPr lang="es-MX"/>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773102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s-MX" dirty="0" smtClean="0"/>
              <a:t>Modulo 1</a:t>
            </a:r>
            <a:endParaRPr lang="es-MX" dirty="0"/>
          </a:p>
        </p:txBody>
      </p:sp>
      <p:sp>
        <p:nvSpPr>
          <p:cNvPr id="3" name="Subtítulo 2"/>
          <p:cNvSpPr>
            <a:spLocks noGrp="1"/>
          </p:cNvSpPr>
          <p:nvPr>
            <p:ph type="subTitle" idx="1"/>
          </p:nvPr>
        </p:nvSpPr>
        <p:spPr/>
        <p:txBody>
          <a:bodyPr>
            <a:normAutofit fontScale="92500" lnSpcReduction="20000"/>
          </a:bodyPr>
          <a:lstStyle/>
          <a:p>
            <a:r>
              <a:rPr lang="es-MX" dirty="0"/>
              <a:t>UNIDAD II Estructura pedagógica y educativa del Plan de estudios 2011 de educación básica. Conocer y analizar los principios pedagógicos del Plan de estudios 2011 de educación básica</a:t>
            </a:r>
          </a:p>
        </p:txBody>
      </p:sp>
    </p:spTree>
    <p:extLst>
      <p:ext uri="{BB962C8B-B14F-4D97-AF65-F5344CB8AC3E}">
        <p14:creationId xmlns:p14="http://schemas.microsoft.com/office/powerpoint/2010/main" val="1289018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Marcador de contenido 4"/>
          <p:cNvGraphicFramePr>
            <a:graphicFrameLocks noGrp="1"/>
          </p:cNvGraphicFramePr>
          <p:nvPr>
            <p:ph idx="1"/>
            <p:extLst>
              <p:ext uri="{D42A27DB-BD31-4B8C-83A1-F6EECF244321}">
                <p14:modId xmlns:p14="http://schemas.microsoft.com/office/powerpoint/2010/main" val="1564437172"/>
              </p:ext>
            </p:extLst>
          </p:nvPr>
        </p:nvGraphicFramePr>
        <p:xfrm>
          <a:off x="968492" y="377576"/>
          <a:ext cx="10058400" cy="43360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CuadroTexto 6"/>
          <p:cNvSpPr txBox="1"/>
          <p:nvPr/>
        </p:nvSpPr>
        <p:spPr>
          <a:xfrm>
            <a:off x="3812147" y="4997003"/>
            <a:ext cx="4597757" cy="646331"/>
          </a:xfrm>
          <a:prstGeom prst="rect">
            <a:avLst/>
          </a:prstGeom>
          <a:noFill/>
        </p:spPr>
        <p:txBody>
          <a:bodyPr wrap="square" rtlCol="0">
            <a:spAutoFit/>
          </a:bodyPr>
          <a:lstStyle/>
          <a:p>
            <a:pPr algn="ctr"/>
            <a:r>
              <a:rPr lang="es-MX" dirty="0" smtClean="0">
                <a:effectLst>
                  <a:outerShdw blurRad="38100" dist="38100" dir="2700000" algn="tl">
                    <a:srgbClr val="000000">
                      <a:alpha val="43137"/>
                    </a:srgbClr>
                  </a:outerShdw>
                </a:effectLst>
                <a:latin typeface="Century Gothic" panose="020B0502020202020204" pitchFamily="34" charset="0"/>
              </a:rPr>
              <a:t>Ofrecer educación de calidad para los alumnos</a:t>
            </a:r>
            <a:endParaRPr lang="es-MX" dirty="0">
              <a:effectLst>
                <a:outerShdw blurRad="38100" dist="38100" dir="2700000" algn="tl">
                  <a:srgbClr val="000000">
                    <a:alpha val="43137"/>
                  </a:srgbClr>
                </a:outerShdw>
              </a:effectLst>
              <a:latin typeface="Century Gothic" panose="020B0502020202020204" pitchFamily="34" charset="0"/>
            </a:endParaRPr>
          </a:p>
        </p:txBody>
      </p:sp>
    </p:spTree>
    <p:extLst>
      <p:ext uri="{BB962C8B-B14F-4D97-AF65-F5344CB8AC3E}">
        <p14:creationId xmlns:p14="http://schemas.microsoft.com/office/powerpoint/2010/main" val="36019026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t>Campos de formación para la educación</a:t>
            </a:r>
            <a:endParaRPr lang="es-MX" dirty="0"/>
          </a:p>
        </p:txBody>
      </p:sp>
      <p:graphicFrame>
        <p:nvGraphicFramePr>
          <p:cNvPr id="4" name="Marcador de contenido 3"/>
          <p:cNvGraphicFramePr>
            <a:graphicFrameLocks noGrp="1"/>
          </p:cNvGraphicFramePr>
          <p:nvPr>
            <p:ph idx="1"/>
            <p:extLst>
              <p:ext uri="{D42A27DB-BD31-4B8C-83A1-F6EECF244321}">
                <p14:modId xmlns:p14="http://schemas.microsoft.com/office/powerpoint/2010/main" val="3729585184"/>
              </p:ext>
            </p:extLst>
          </p:nvPr>
        </p:nvGraphicFramePr>
        <p:xfrm>
          <a:off x="1096963" y="1846263"/>
          <a:ext cx="10058400" cy="4119880"/>
        </p:xfrm>
        <a:graphic>
          <a:graphicData uri="http://schemas.openxmlformats.org/drawingml/2006/table">
            <a:tbl>
              <a:tblPr firstRow="1" bandRow="1">
                <a:tableStyleId>{5C22544A-7EE6-4342-B048-85BDC9FD1C3A}</a:tableStyleId>
              </a:tblPr>
              <a:tblGrid>
                <a:gridCol w="5029200"/>
                <a:gridCol w="5029200"/>
              </a:tblGrid>
              <a:tr h="370840">
                <a:tc>
                  <a:txBody>
                    <a:bodyPr/>
                    <a:lstStyle/>
                    <a:p>
                      <a:r>
                        <a:rPr lang="es-MX" dirty="0" smtClean="0"/>
                        <a:t>Campo</a:t>
                      </a:r>
                      <a:r>
                        <a:rPr lang="es-MX" baseline="0" dirty="0" smtClean="0"/>
                        <a:t> </a:t>
                      </a:r>
                      <a:endParaRPr lang="es-MX" dirty="0"/>
                    </a:p>
                  </a:txBody>
                  <a:tcPr/>
                </a:tc>
                <a:tc>
                  <a:txBody>
                    <a:bodyPr/>
                    <a:lstStyle/>
                    <a:p>
                      <a:endParaRPr lang="es-MX"/>
                    </a:p>
                  </a:txBody>
                  <a:tcPr/>
                </a:tc>
              </a:tr>
              <a:tr h="370840">
                <a:tc>
                  <a:txBody>
                    <a:bodyPr/>
                    <a:lstStyle/>
                    <a:p>
                      <a:r>
                        <a:rPr lang="es-MX" dirty="0" smtClean="0"/>
                        <a:t>Lenguaje y comunicación</a:t>
                      </a:r>
                      <a:endParaRPr lang="es-MX" dirty="0"/>
                    </a:p>
                  </a:txBody>
                  <a:tcPr/>
                </a:tc>
                <a:tc>
                  <a:txBody>
                    <a:bodyPr/>
                    <a:lstStyle/>
                    <a:p>
                      <a:r>
                        <a:rPr lang="es-MX" dirty="0" smtClean="0"/>
                        <a:t>A lo largo de la</a:t>
                      </a:r>
                      <a:r>
                        <a:rPr lang="es-MX" baseline="0" dirty="0" smtClean="0"/>
                        <a:t> educación preescolar se pretende que los alumnos aprendan y desarrollen habilidades para hablar, escuchar e interactuar con los otros; a identificar problemas y solucionarlos; a comprender, interpretar y producir diversos tipos de textos, a transformarlos y crear nuevos géneros y formatos; es decir, reflexionar individualmente o en colectivo acerca de ideas o textos.</a:t>
                      </a:r>
                    </a:p>
                  </a:txBody>
                  <a:tcPr/>
                </a:tc>
              </a:tr>
              <a:tr h="370840">
                <a:tc>
                  <a:txBody>
                    <a:bodyPr/>
                    <a:lstStyle/>
                    <a:p>
                      <a:r>
                        <a:rPr lang="es-MX" dirty="0" smtClean="0"/>
                        <a:t>Pensamiento matemático</a:t>
                      </a:r>
                      <a:endParaRPr lang="es-MX" dirty="0"/>
                    </a:p>
                  </a:txBody>
                  <a:tcPr/>
                </a:tc>
                <a:tc>
                  <a:txBody>
                    <a:bodyPr/>
                    <a:lstStyle/>
                    <a:p>
                      <a:r>
                        <a:rPr lang="es-MX" baseline="0" dirty="0" smtClean="0"/>
                        <a:t>Dentro de éste campo se hace énfasis en la resolución de problemas, en la formulación de argumentos para explicar sus resultados y el diseño de estrategias y procesos para la toma de decisiones.</a:t>
                      </a:r>
                    </a:p>
                  </a:txBody>
                  <a:tcPr/>
                </a:tc>
              </a:tr>
            </a:tbl>
          </a:graphicData>
        </a:graphic>
      </p:graphicFrame>
    </p:spTree>
    <p:extLst>
      <p:ext uri="{BB962C8B-B14F-4D97-AF65-F5344CB8AC3E}">
        <p14:creationId xmlns:p14="http://schemas.microsoft.com/office/powerpoint/2010/main" val="25524852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s-MX"/>
          </a:p>
        </p:txBody>
      </p:sp>
      <p:sp>
        <p:nvSpPr>
          <p:cNvPr id="3" name="Marcador de contenido 2"/>
          <p:cNvSpPr>
            <a:spLocks noGrp="1"/>
          </p:cNvSpPr>
          <p:nvPr>
            <p:ph idx="1"/>
          </p:nvPr>
        </p:nvSpPr>
        <p:spPr/>
        <p:txBody>
          <a:bodyPr/>
          <a:lstStyle/>
          <a:p>
            <a:endParaRPr lang="es-MX"/>
          </a:p>
        </p:txBody>
      </p:sp>
      <p:graphicFrame>
        <p:nvGraphicFramePr>
          <p:cNvPr id="4" name="Marcador de contenido 3"/>
          <p:cNvGraphicFramePr>
            <a:graphicFrameLocks/>
          </p:cNvGraphicFramePr>
          <p:nvPr>
            <p:extLst>
              <p:ext uri="{D42A27DB-BD31-4B8C-83A1-F6EECF244321}">
                <p14:modId xmlns:p14="http://schemas.microsoft.com/office/powerpoint/2010/main" val="2357483809"/>
              </p:ext>
            </p:extLst>
          </p:nvPr>
        </p:nvGraphicFramePr>
        <p:xfrm>
          <a:off x="1096963" y="1846263"/>
          <a:ext cx="10058400" cy="4119880"/>
        </p:xfrm>
        <a:graphic>
          <a:graphicData uri="http://schemas.openxmlformats.org/drawingml/2006/table">
            <a:tbl>
              <a:tblPr firstRow="1" bandRow="1">
                <a:tableStyleId>{5C22544A-7EE6-4342-B048-85BDC9FD1C3A}</a:tableStyleId>
              </a:tblPr>
              <a:tblGrid>
                <a:gridCol w="5029200"/>
                <a:gridCol w="5029200"/>
              </a:tblGrid>
              <a:tr h="370840">
                <a:tc>
                  <a:txBody>
                    <a:bodyPr/>
                    <a:lstStyle/>
                    <a:p>
                      <a:r>
                        <a:rPr lang="es-MX" dirty="0" smtClean="0"/>
                        <a:t>Campo</a:t>
                      </a:r>
                      <a:r>
                        <a:rPr lang="es-MX" baseline="0" dirty="0" smtClean="0"/>
                        <a:t> </a:t>
                      </a:r>
                      <a:endParaRPr lang="es-MX" dirty="0"/>
                    </a:p>
                  </a:txBody>
                  <a:tcPr/>
                </a:tc>
                <a:tc>
                  <a:txBody>
                    <a:bodyPr/>
                    <a:lstStyle/>
                    <a:p>
                      <a:endParaRPr lang="es-MX"/>
                    </a:p>
                  </a:txBody>
                  <a:tcPr/>
                </a:tc>
              </a:tr>
              <a:tr h="370840">
                <a:tc>
                  <a:txBody>
                    <a:bodyPr/>
                    <a:lstStyle/>
                    <a:p>
                      <a:r>
                        <a:rPr lang="es-MX" dirty="0" smtClean="0"/>
                        <a:t>Exploración y comprensión</a:t>
                      </a:r>
                      <a:r>
                        <a:rPr lang="es-MX" baseline="0" dirty="0" smtClean="0"/>
                        <a:t> del mundo natural y social</a:t>
                      </a:r>
                      <a:endParaRPr lang="es-MX" dirty="0"/>
                    </a:p>
                  </a:txBody>
                  <a:tcPr/>
                </a:tc>
                <a:tc>
                  <a:txBody>
                    <a:bodyPr/>
                    <a:lstStyle/>
                    <a:p>
                      <a:r>
                        <a:rPr lang="es-MX" dirty="0" smtClean="0"/>
                        <a:t>Éste</a:t>
                      </a:r>
                      <a:r>
                        <a:rPr lang="es-MX" baseline="0" dirty="0" smtClean="0"/>
                        <a:t> campo integra diversos enfoques disciplinares relacionados con aspectos biológicos, históricos, sociales, políticos y científicos.</a:t>
                      </a:r>
                      <a:endParaRPr lang="es-MX" dirty="0" smtClean="0"/>
                    </a:p>
                    <a:p>
                      <a:r>
                        <a:rPr lang="es-MX" dirty="0" smtClean="0"/>
                        <a:t>Dentro de éste</a:t>
                      </a:r>
                      <a:r>
                        <a:rPr lang="es-MX" baseline="0" dirty="0" smtClean="0"/>
                        <a:t> campo se pretende lograr en los niños la formación del pensamiento crítico.</a:t>
                      </a:r>
                    </a:p>
                  </a:txBody>
                  <a:tcPr/>
                </a:tc>
              </a:tr>
              <a:tr h="370840">
                <a:tc>
                  <a:txBody>
                    <a:bodyPr/>
                    <a:lstStyle/>
                    <a:p>
                      <a:r>
                        <a:rPr lang="es-MX" dirty="0" smtClean="0"/>
                        <a:t>Desarrollo personal y para la convivencia</a:t>
                      </a:r>
                      <a:endParaRPr lang="es-MX" dirty="0"/>
                    </a:p>
                  </a:txBody>
                  <a:tcPr/>
                </a:tc>
                <a:tc>
                  <a:txBody>
                    <a:bodyPr/>
                    <a:lstStyle/>
                    <a:p>
                      <a:r>
                        <a:rPr lang="es-MX" baseline="0" dirty="0" smtClean="0"/>
                        <a:t>La finalidad de éste campo es que los estudiantes aprendan a actuar con juicio crítico a favor de la democracia, la libertad, la paz, el respeto a las personas, la lealtad y a los derechos humanos.</a:t>
                      </a:r>
                    </a:p>
                    <a:p>
                      <a:r>
                        <a:rPr lang="es-MX" baseline="0" dirty="0" smtClean="0"/>
                        <a:t>También implica manejar armónicamente las relaciones personales y afectivas para desarrollar la identidad personal y desde ésta construir identidad y conciencia social.</a:t>
                      </a:r>
                    </a:p>
                  </a:txBody>
                  <a:tcPr/>
                </a:tc>
              </a:tr>
            </a:tbl>
          </a:graphicData>
        </a:graphic>
      </p:graphicFrame>
    </p:spTree>
    <p:extLst>
      <p:ext uri="{BB962C8B-B14F-4D97-AF65-F5344CB8AC3E}">
        <p14:creationId xmlns:p14="http://schemas.microsoft.com/office/powerpoint/2010/main" val="23581625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a:t>CONCLUSIÓN</a:t>
            </a:r>
            <a:r>
              <a:rPr lang="es-MX" dirty="0" smtClean="0"/>
              <a:t>:</a:t>
            </a:r>
            <a:endParaRPr lang="es-MX" dirty="0"/>
          </a:p>
        </p:txBody>
      </p:sp>
      <p:sp>
        <p:nvSpPr>
          <p:cNvPr id="3" name="Marcador de contenido 2"/>
          <p:cNvSpPr>
            <a:spLocks noGrp="1"/>
          </p:cNvSpPr>
          <p:nvPr>
            <p:ph idx="1"/>
          </p:nvPr>
        </p:nvSpPr>
        <p:spPr/>
        <p:txBody>
          <a:bodyPr>
            <a:normAutofit/>
          </a:bodyPr>
          <a:lstStyle/>
          <a:p>
            <a:r>
              <a:rPr lang="es-MX" dirty="0" smtClean="0"/>
              <a:t>Después </a:t>
            </a:r>
            <a:r>
              <a:rPr lang="es-MX" dirty="0"/>
              <a:t>de haber visto la Unidad </a:t>
            </a:r>
            <a:r>
              <a:rPr lang="es-MX" dirty="0" smtClean="0"/>
              <a:t>II llegué </a:t>
            </a:r>
            <a:r>
              <a:rPr lang="es-MX" dirty="0"/>
              <a:t>a la conclusión de que fue de suma importancia haber realizado las </a:t>
            </a:r>
            <a:r>
              <a:rPr lang="es-MX" dirty="0" smtClean="0"/>
              <a:t>actividades, </a:t>
            </a:r>
            <a:r>
              <a:rPr lang="es-MX" dirty="0"/>
              <a:t>ya que mediante estás </a:t>
            </a:r>
            <a:r>
              <a:rPr lang="es-MX" dirty="0" smtClean="0"/>
              <a:t>pude darme cuenta de la </a:t>
            </a:r>
            <a:r>
              <a:rPr lang="es-MX" dirty="0"/>
              <a:t>necesidad de atender a los aprendizajes indispensables para la vida desde la educación básica, con está al realizar la tabla de los principios pedagógicos, me permitió identificar las ideas más importantes que sustenta el plan de estudios, como las Necesidades básicas de aprendizaje, así como también </a:t>
            </a:r>
            <a:r>
              <a:rPr lang="es-MX" dirty="0" smtClean="0"/>
              <a:t>centrar </a:t>
            </a:r>
            <a:r>
              <a:rPr lang="es-MX" dirty="0"/>
              <a:t>la atención en los estudiantes y en sus procesos de aprendizaje, </a:t>
            </a:r>
            <a:r>
              <a:rPr lang="es-MX" dirty="0" smtClean="0"/>
              <a:t>planificar </a:t>
            </a:r>
            <a:r>
              <a:rPr lang="es-MX" dirty="0"/>
              <a:t>para potenciar el </a:t>
            </a:r>
            <a:r>
              <a:rPr lang="es-MX" dirty="0" smtClean="0"/>
              <a:t>aprendizaje y generar </a:t>
            </a:r>
            <a:r>
              <a:rPr lang="es-MX" dirty="0"/>
              <a:t>ambientes de aprendizaje.</a:t>
            </a:r>
          </a:p>
          <a:p>
            <a:endParaRPr lang="es-MX" dirty="0"/>
          </a:p>
        </p:txBody>
      </p:sp>
    </p:spTree>
    <p:extLst>
      <p:ext uri="{BB962C8B-B14F-4D97-AF65-F5344CB8AC3E}">
        <p14:creationId xmlns:p14="http://schemas.microsoft.com/office/powerpoint/2010/main" val="610720686"/>
      </p:ext>
    </p:extLst>
  </p:cSld>
  <p:clrMapOvr>
    <a:masterClrMapping/>
  </p:clrMapOvr>
</p:sld>
</file>

<file path=ppt/theme/theme1.xml><?xml version="1.0" encoding="utf-8"?>
<a:theme xmlns:a="http://schemas.openxmlformats.org/drawingml/2006/main" name="Retrospección">
  <a:themeElements>
    <a:clrScheme name="Retrospección">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46</TotalTime>
  <Words>480</Words>
  <Application>Microsoft Office PowerPoint</Application>
  <PresentationFormat>Panorámica</PresentationFormat>
  <Paragraphs>23</Paragraphs>
  <Slides>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5</vt:i4>
      </vt:variant>
    </vt:vector>
  </HeadingPairs>
  <TitlesOfParts>
    <vt:vector size="9" baseType="lpstr">
      <vt:lpstr>Calibri</vt:lpstr>
      <vt:lpstr>Calibri Light</vt:lpstr>
      <vt:lpstr>Century Gothic</vt:lpstr>
      <vt:lpstr>Retrospección</vt:lpstr>
      <vt:lpstr>Modulo 1</vt:lpstr>
      <vt:lpstr>Presentación de PowerPoint</vt:lpstr>
      <vt:lpstr>Campos de formación para la educación</vt:lpstr>
      <vt:lpstr>Presentación de PowerPoint</vt:lpstr>
      <vt:lpstr>CONCLUSIÓN: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Modulo 1</dc:title>
  <dc:creator>Diana Laura Gómez Martínez</dc:creator>
  <cp:lastModifiedBy>Diana Laura Gómez Martínez</cp:lastModifiedBy>
  <cp:revision>7</cp:revision>
  <dcterms:created xsi:type="dcterms:W3CDTF">2015-02-19T02:15:44Z</dcterms:created>
  <dcterms:modified xsi:type="dcterms:W3CDTF">2015-02-19T03:03:24Z</dcterms:modified>
</cp:coreProperties>
</file>