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59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49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8D2E5-8A52-440F-934C-0360B566B251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55FFD-1901-45B8-8AB6-9E289544F06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8D2E5-8A52-440F-934C-0360B566B251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55FFD-1901-45B8-8AB6-9E289544F06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8D2E5-8A52-440F-934C-0360B566B251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55FFD-1901-45B8-8AB6-9E289544F06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8D2E5-8A52-440F-934C-0360B566B251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55FFD-1901-45B8-8AB6-9E289544F06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8D2E5-8A52-440F-934C-0360B566B251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55FFD-1901-45B8-8AB6-9E289544F06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8D2E5-8A52-440F-934C-0360B566B251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55FFD-1901-45B8-8AB6-9E289544F06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8D2E5-8A52-440F-934C-0360B566B251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55FFD-1901-45B8-8AB6-9E289544F06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8D2E5-8A52-440F-934C-0360B566B251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55FFD-1901-45B8-8AB6-9E289544F06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8D2E5-8A52-440F-934C-0360B566B251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55FFD-1901-45B8-8AB6-9E289544F06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8D2E5-8A52-440F-934C-0360B566B251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55FFD-1901-45B8-8AB6-9E289544F06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8D2E5-8A52-440F-934C-0360B566B251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55FFD-1901-45B8-8AB6-9E289544F06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8D2E5-8A52-440F-934C-0360B566B251}" type="datetimeFigureOut">
              <a:rPr lang="es-MX" smtClean="0"/>
              <a:t>18/02/2015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55FFD-1901-45B8-8AB6-9E289544F064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85720" y="285728"/>
            <a:ext cx="8643998" cy="6286544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1 Título"/>
          <p:cNvSpPr>
            <a:spLocks noGrp="1"/>
          </p:cNvSpPr>
          <p:nvPr>
            <p:ph type="ctrTitle"/>
          </p:nvPr>
        </p:nvSpPr>
        <p:spPr>
          <a:xfrm>
            <a:off x="428596" y="428604"/>
            <a:ext cx="8429684" cy="1470025"/>
          </a:xfrm>
        </p:spPr>
        <p:txBody>
          <a:bodyPr/>
          <a:lstStyle/>
          <a:p>
            <a:r>
              <a:rPr lang="es-MX" dirty="0" smtClean="0"/>
              <a:t>Escuela Normal de Educación Preescolar </a:t>
            </a:r>
            <a:endParaRPr lang="es-MX" dirty="0"/>
          </a:p>
        </p:txBody>
      </p:sp>
      <p:sp>
        <p:nvSpPr>
          <p:cNvPr id="6" name="2 Subtítulo"/>
          <p:cNvSpPr>
            <a:spLocks noGrp="1"/>
          </p:cNvSpPr>
          <p:nvPr>
            <p:ph type="subTitle" idx="1"/>
          </p:nvPr>
        </p:nvSpPr>
        <p:spPr>
          <a:xfrm>
            <a:off x="1500166" y="4286256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es-MX" dirty="0" smtClean="0">
                <a:solidFill>
                  <a:schemeClr val="tx1"/>
                </a:solidFill>
              </a:rPr>
              <a:t>Sharon </a:t>
            </a:r>
            <a:r>
              <a:rPr lang="es-MX" dirty="0" err="1" smtClean="0">
                <a:solidFill>
                  <a:schemeClr val="tx1"/>
                </a:solidFill>
              </a:rPr>
              <a:t>Dariela</a:t>
            </a:r>
            <a:r>
              <a:rPr lang="es-MX" dirty="0" smtClean="0">
                <a:solidFill>
                  <a:schemeClr val="tx1"/>
                </a:solidFill>
              </a:rPr>
              <a:t> Cortés Sánchez </a:t>
            </a:r>
          </a:p>
          <a:p>
            <a:endParaRPr lang="es-MX" dirty="0">
              <a:solidFill>
                <a:schemeClr val="tx1"/>
              </a:solidFill>
            </a:endParaRPr>
          </a:p>
          <a:p>
            <a:r>
              <a:rPr lang="es-MX" dirty="0" smtClean="0">
                <a:solidFill>
                  <a:schemeClr val="tx1"/>
                </a:solidFill>
              </a:rPr>
              <a:t>Mapa </a:t>
            </a:r>
            <a:r>
              <a:rPr lang="es-MX" dirty="0" err="1" smtClean="0">
                <a:solidFill>
                  <a:schemeClr val="tx1"/>
                </a:solidFill>
              </a:rPr>
              <a:t>cnceptual</a:t>
            </a:r>
            <a:endParaRPr lang="es-MX" dirty="0" smtClean="0">
              <a:solidFill>
                <a:schemeClr val="tx1"/>
              </a:solidFill>
            </a:endParaRPr>
          </a:p>
          <a:p>
            <a:r>
              <a:rPr lang="es-MX" dirty="0" smtClean="0">
                <a:solidFill>
                  <a:schemeClr val="tx1"/>
                </a:solidFill>
              </a:rPr>
              <a:t>“Campos formativos” </a:t>
            </a:r>
            <a:endParaRPr lang="es-MX" dirty="0">
              <a:solidFill>
                <a:schemeClr val="tx1"/>
              </a:solidFill>
            </a:endParaRPr>
          </a:p>
        </p:txBody>
      </p:sp>
      <p:pic>
        <p:nvPicPr>
          <p:cNvPr id="7" name="6 Imagen" descr="http://web.sec-coahuila.gob.mx/cidies/BIBLIOTECA_DIGITAL%5CDB%5CL%5CLOGOENEP.GIF"/>
          <p:cNvPicPr/>
          <p:nvPr/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3071802" y="1928802"/>
            <a:ext cx="2928958" cy="22145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85720" y="285728"/>
            <a:ext cx="8643998" cy="6286544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1 Título"/>
          <p:cNvSpPr txBox="1">
            <a:spLocks/>
          </p:cNvSpPr>
          <p:nvPr/>
        </p:nvSpPr>
        <p:spPr>
          <a:xfrm>
            <a:off x="500034" y="28572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Introducción </a:t>
            </a:r>
            <a:endParaRPr kumimoji="0" lang="es-MX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71472" y="1357298"/>
            <a:ext cx="8001056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s-MX" altLang="ko-K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algun Gothic" pitchFamily="34" charset="-127"/>
                <a:cs typeface="Arial" pitchFamily="34" charset="0"/>
              </a:rPr>
              <a:t> En</a:t>
            </a:r>
            <a:r>
              <a:rPr kumimoji="0" lang="es-MX" altLang="ko-KR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algun Gothic" pitchFamily="34" charset="-127"/>
                <a:cs typeface="Arial" pitchFamily="34" charset="0"/>
              </a:rPr>
              <a:t> el cuadro sinóptico </a:t>
            </a:r>
            <a:r>
              <a:rPr lang="es-MX" altLang="ko-KR" sz="1400" dirty="0" smtClean="0">
                <a:latin typeface="Arial" pitchFamily="34" charset="0"/>
                <a:ea typeface="Malgun Gothic" pitchFamily="34" charset="-127"/>
                <a:cs typeface="Arial" pitchFamily="34" charset="0"/>
              </a:rPr>
              <a:t>que </a:t>
            </a:r>
            <a:r>
              <a:rPr kumimoji="0" lang="es-MX" altLang="ko-KR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algun Gothic" pitchFamily="34" charset="-127"/>
                <a:cs typeface="Arial" pitchFamily="34" charset="0"/>
              </a:rPr>
              <a:t>se </a:t>
            </a:r>
            <a:r>
              <a:rPr lang="es-MX" altLang="ko-KR" sz="1400" dirty="0" smtClean="0">
                <a:latin typeface="Arial" pitchFamily="34" charset="0"/>
                <a:ea typeface="Malgun Gothic" pitchFamily="34" charset="-127"/>
                <a:cs typeface="Arial" pitchFamily="34" charset="0"/>
              </a:rPr>
              <a:t>presentará a continuación se dan a </a:t>
            </a:r>
            <a:r>
              <a:rPr lang="es-MX" altLang="ko-KR" sz="1400" dirty="0" smtClean="0">
                <a:latin typeface="Arial" pitchFamily="34" charset="0"/>
                <a:ea typeface="Malgun Gothic" pitchFamily="34" charset="-127"/>
                <a:cs typeface="Arial" pitchFamily="34" charset="0"/>
              </a:rPr>
              <a:t>conocer las relaciones que existen entre los principios pedagógicos que se integran en el Programa de Estudio. Educación Básica y los campos formativos que se trabajan en el nivel de educación preescolar, esto con el fin de ver como estos dos programas se integran y se interesan por el bienestar de los individuos de México</a:t>
            </a:r>
            <a:r>
              <a:rPr lang="es-MX" altLang="ko-KR" sz="1400" dirty="0" smtClean="0">
                <a:latin typeface="Arial" pitchFamily="34" charset="0"/>
                <a:ea typeface="Malgun Gothic" pitchFamily="34" charset="-127"/>
                <a:cs typeface="Arial" pitchFamily="34" charset="0"/>
              </a:rPr>
              <a:t>, tratando de que estos adquieran competencias  y habilidades y las pongan en juego en la sociedad en la que vive.</a:t>
            </a:r>
            <a:endParaRPr lang="es-MX" altLang="ko-KR" sz="1400" dirty="0" smtClean="0">
              <a:latin typeface="Arial" pitchFamily="34" charset="0"/>
              <a:ea typeface="Malgun Gothic" pitchFamily="34" charset="-127"/>
              <a:cs typeface="Arial" pitchFamily="34" charset="0"/>
            </a:endParaRP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s-MX" altLang="ko-KR" sz="1400" dirty="0">
              <a:latin typeface="Arial" pitchFamily="34" charset="0"/>
              <a:ea typeface="Malgun Gothic" pitchFamily="34" charset="-127"/>
              <a:cs typeface="Arial" pitchFamily="34" charset="0"/>
            </a:endParaRP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s-MX" altLang="ko-KR" sz="1400" dirty="0" smtClean="0">
              <a:latin typeface="Arial" pitchFamily="34" charset="0"/>
              <a:ea typeface="Malgun Gothic" pitchFamily="34" charset="-127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85720" y="285728"/>
            <a:ext cx="8643998" cy="6286544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2" name="21 Elipse"/>
          <p:cNvSpPr/>
          <p:nvPr/>
        </p:nvSpPr>
        <p:spPr>
          <a:xfrm>
            <a:off x="428596" y="500042"/>
            <a:ext cx="2143140" cy="135732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Lenguaje y comunicación </a:t>
            </a:r>
            <a:endParaRPr lang="es-MX" dirty="0"/>
          </a:p>
        </p:txBody>
      </p:sp>
      <p:sp>
        <p:nvSpPr>
          <p:cNvPr id="23" name="22 Flecha derecha"/>
          <p:cNvSpPr/>
          <p:nvPr/>
        </p:nvSpPr>
        <p:spPr>
          <a:xfrm>
            <a:off x="2714612" y="1000108"/>
            <a:ext cx="907760" cy="178484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4" name="23 Flecha derecha"/>
          <p:cNvSpPr/>
          <p:nvPr/>
        </p:nvSpPr>
        <p:spPr>
          <a:xfrm rot="2749895">
            <a:off x="2032140" y="2113855"/>
            <a:ext cx="907760" cy="178484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" name="25 Flecha derecha"/>
          <p:cNvSpPr/>
          <p:nvPr/>
        </p:nvSpPr>
        <p:spPr>
          <a:xfrm rot="5960045">
            <a:off x="206834" y="2293440"/>
            <a:ext cx="907760" cy="178484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26 Flecha derecha"/>
          <p:cNvSpPr/>
          <p:nvPr/>
        </p:nvSpPr>
        <p:spPr>
          <a:xfrm rot="2076275">
            <a:off x="2337664" y="1885419"/>
            <a:ext cx="907760" cy="178484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8" name="27 Flecha derecha"/>
          <p:cNvSpPr/>
          <p:nvPr/>
        </p:nvSpPr>
        <p:spPr>
          <a:xfrm rot="3846507">
            <a:off x="1610517" y="2286850"/>
            <a:ext cx="907760" cy="178484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28 Flecha derecha"/>
          <p:cNvSpPr/>
          <p:nvPr/>
        </p:nvSpPr>
        <p:spPr>
          <a:xfrm rot="4894779">
            <a:off x="1135528" y="2293440"/>
            <a:ext cx="907760" cy="178484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29 Flecha derecha"/>
          <p:cNvSpPr/>
          <p:nvPr/>
        </p:nvSpPr>
        <p:spPr>
          <a:xfrm>
            <a:off x="2357422" y="500042"/>
            <a:ext cx="1264950" cy="214314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30 Flecha derecha"/>
          <p:cNvSpPr/>
          <p:nvPr/>
        </p:nvSpPr>
        <p:spPr>
          <a:xfrm rot="1396505">
            <a:off x="2641500" y="1529385"/>
            <a:ext cx="907760" cy="178484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33 Elipse"/>
          <p:cNvSpPr/>
          <p:nvPr/>
        </p:nvSpPr>
        <p:spPr>
          <a:xfrm>
            <a:off x="6500826" y="5143512"/>
            <a:ext cx="2143140" cy="121444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Pensamiento Matemático </a:t>
            </a:r>
            <a:endParaRPr lang="es-MX" dirty="0"/>
          </a:p>
        </p:txBody>
      </p:sp>
      <p:sp>
        <p:nvSpPr>
          <p:cNvPr id="35" name="34 Rectángulo redondeado"/>
          <p:cNvSpPr/>
          <p:nvPr/>
        </p:nvSpPr>
        <p:spPr>
          <a:xfrm>
            <a:off x="4000496" y="357166"/>
            <a:ext cx="3071834" cy="50006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Procesos de aprendizaje </a:t>
            </a:r>
            <a:endParaRPr lang="es-MX" dirty="0"/>
          </a:p>
        </p:txBody>
      </p:sp>
      <p:sp>
        <p:nvSpPr>
          <p:cNvPr id="36" name="35 Rectángulo redondeado"/>
          <p:cNvSpPr/>
          <p:nvPr/>
        </p:nvSpPr>
        <p:spPr>
          <a:xfrm rot="330026">
            <a:off x="3945952" y="1860559"/>
            <a:ext cx="3071834" cy="50006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 Ambiente de aprendizaje </a:t>
            </a:r>
            <a:endParaRPr lang="es-MX" dirty="0"/>
          </a:p>
        </p:txBody>
      </p:sp>
      <p:sp>
        <p:nvSpPr>
          <p:cNvPr id="37" name="36 Rectángulo redondeado"/>
          <p:cNvSpPr/>
          <p:nvPr/>
        </p:nvSpPr>
        <p:spPr>
          <a:xfrm>
            <a:off x="4000496" y="1000108"/>
            <a:ext cx="3071834" cy="50006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Planificar </a:t>
            </a:r>
            <a:endParaRPr lang="es-MX" dirty="0"/>
          </a:p>
        </p:txBody>
      </p:sp>
      <p:sp>
        <p:nvSpPr>
          <p:cNvPr id="38" name="37 Rectángulo redondeado"/>
          <p:cNvSpPr/>
          <p:nvPr/>
        </p:nvSpPr>
        <p:spPr>
          <a:xfrm rot="1434790">
            <a:off x="3398501" y="2815678"/>
            <a:ext cx="3071834" cy="50006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Colaboración </a:t>
            </a:r>
          </a:p>
        </p:txBody>
      </p:sp>
      <p:sp>
        <p:nvSpPr>
          <p:cNvPr id="39" name="38 Rectángulo redondeado"/>
          <p:cNvSpPr/>
          <p:nvPr/>
        </p:nvSpPr>
        <p:spPr>
          <a:xfrm rot="2524228">
            <a:off x="2700686" y="3607886"/>
            <a:ext cx="3071834" cy="50006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Competencias, aprendizajes y estándares </a:t>
            </a:r>
            <a:endParaRPr lang="es-MX" dirty="0"/>
          </a:p>
        </p:txBody>
      </p:sp>
      <p:sp>
        <p:nvSpPr>
          <p:cNvPr id="40" name="39 Rectángulo redondeado"/>
          <p:cNvSpPr/>
          <p:nvPr/>
        </p:nvSpPr>
        <p:spPr>
          <a:xfrm rot="3824341">
            <a:off x="1582438" y="4095485"/>
            <a:ext cx="3071834" cy="50006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Material</a:t>
            </a:r>
            <a:endParaRPr lang="es-MX" dirty="0"/>
          </a:p>
        </p:txBody>
      </p:sp>
      <p:sp>
        <p:nvSpPr>
          <p:cNvPr id="41" name="40 Rectángulo redondeado"/>
          <p:cNvSpPr/>
          <p:nvPr/>
        </p:nvSpPr>
        <p:spPr>
          <a:xfrm rot="5227216">
            <a:off x="434006" y="4296878"/>
            <a:ext cx="3071834" cy="500066"/>
          </a:xfrm>
          <a:prstGeom prst="roundRect">
            <a:avLst>
              <a:gd name="adj" fmla="val 8262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Evaluar </a:t>
            </a:r>
            <a:endParaRPr lang="es-MX" dirty="0"/>
          </a:p>
        </p:txBody>
      </p:sp>
      <p:sp>
        <p:nvSpPr>
          <p:cNvPr id="42" name="41 Rectángulo redondeado"/>
          <p:cNvSpPr/>
          <p:nvPr/>
        </p:nvSpPr>
        <p:spPr>
          <a:xfrm rot="5400000">
            <a:off x="-285784" y="4286256"/>
            <a:ext cx="3071834" cy="50006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Diversidad</a:t>
            </a:r>
            <a:endParaRPr lang="es-MX" dirty="0"/>
          </a:p>
        </p:txBody>
      </p:sp>
      <p:sp>
        <p:nvSpPr>
          <p:cNvPr id="43" name="42 Flecha derecha"/>
          <p:cNvSpPr/>
          <p:nvPr/>
        </p:nvSpPr>
        <p:spPr>
          <a:xfrm rot="5400000">
            <a:off x="706900" y="2293440"/>
            <a:ext cx="907760" cy="178484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4" name="43 Flecha derecha"/>
          <p:cNvSpPr/>
          <p:nvPr/>
        </p:nvSpPr>
        <p:spPr>
          <a:xfrm rot="15231638">
            <a:off x="5984557" y="4442252"/>
            <a:ext cx="1061112" cy="188072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6" name="45 Flecha derecha"/>
          <p:cNvSpPr/>
          <p:nvPr/>
        </p:nvSpPr>
        <p:spPr>
          <a:xfrm rot="13045220">
            <a:off x="5444868" y="5152161"/>
            <a:ext cx="905965" cy="123098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7" name="46 Flecha doblada hacia arriba"/>
          <p:cNvSpPr/>
          <p:nvPr/>
        </p:nvSpPr>
        <p:spPr>
          <a:xfrm rot="16367944">
            <a:off x="5663108" y="2457731"/>
            <a:ext cx="4341483" cy="592747"/>
          </a:xfrm>
          <a:prstGeom prst="bentUp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8" name="47 Flecha doblada hacia arriba"/>
          <p:cNvSpPr/>
          <p:nvPr/>
        </p:nvSpPr>
        <p:spPr>
          <a:xfrm rot="16367944">
            <a:off x="5677334" y="2851478"/>
            <a:ext cx="3783406" cy="380484"/>
          </a:xfrm>
          <a:prstGeom prst="bentUp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9" name="48 Flecha doblada hacia arriba"/>
          <p:cNvSpPr/>
          <p:nvPr/>
        </p:nvSpPr>
        <p:spPr>
          <a:xfrm rot="16367944">
            <a:off x="5863555" y="3495296"/>
            <a:ext cx="2640786" cy="380484"/>
          </a:xfrm>
          <a:prstGeom prst="bentUp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1" name="50 Rectángulo redondeado"/>
          <p:cNvSpPr/>
          <p:nvPr/>
        </p:nvSpPr>
        <p:spPr>
          <a:xfrm rot="5400000">
            <a:off x="-928726" y="4214818"/>
            <a:ext cx="3071834" cy="50006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Tutoría y asesoría </a:t>
            </a:r>
            <a:endParaRPr lang="es-MX" dirty="0"/>
          </a:p>
        </p:txBody>
      </p:sp>
      <p:sp>
        <p:nvSpPr>
          <p:cNvPr id="52" name="51 Flecha doblada hacia arriba"/>
          <p:cNvSpPr/>
          <p:nvPr/>
        </p:nvSpPr>
        <p:spPr>
          <a:xfrm rot="10800000" flipV="1">
            <a:off x="500034" y="6143644"/>
            <a:ext cx="6470692" cy="363357"/>
          </a:xfrm>
          <a:prstGeom prst="bentUp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4" name="53 Flecha doblada hacia arriba"/>
          <p:cNvSpPr/>
          <p:nvPr/>
        </p:nvSpPr>
        <p:spPr>
          <a:xfrm rot="10800000" flipV="1">
            <a:off x="1142976" y="6072207"/>
            <a:ext cx="5357850" cy="214313"/>
          </a:xfrm>
          <a:prstGeom prst="bentUp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5" name="54 Flecha derecha"/>
          <p:cNvSpPr/>
          <p:nvPr/>
        </p:nvSpPr>
        <p:spPr>
          <a:xfrm rot="11084880">
            <a:off x="2432950" y="5871815"/>
            <a:ext cx="3793393" cy="11503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6" name="55 Flecha derecha"/>
          <p:cNvSpPr/>
          <p:nvPr/>
        </p:nvSpPr>
        <p:spPr>
          <a:xfrm rot="11311607">
            <a:off x="4210680" y="5627531"/>
            <a:ext cx="2024130" cy="95195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285720" y="285728"/>
            <a:ext cx="8643998" cy="6286544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4" name="3 Elipse"/>
          <p:cNvSpPr/>
          <p:nvPr/>
        </p:nvSpPr>
        <p:spPr>
          <a:xfrm>
            <a:off x="428596" y="500042"/>
            <a:ext cx="2143140" cy="135732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Exploración y Conocimiento del Mundo</a:t>
            </a:r>
            <a:endParaRPr lang="es-MX" dirty="0"/>
          </a:p>
        </p:txBody>
      </p:sp>
      <p:sp>
        <p:nvSpPr>
          <p:cNvPr id="5" name="4 Flecha derecha"/>
          <p:cNvSpPr/>
          <p:nvPr/>
        </p:nvSpPr>
        <p:spPr>
          <a:xfrm>
            <a:off x="2714612" y="1000108"/>
            <a:ext cx="907760" cy="178484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Flecha derecha"/>
          <p:cNvSpPr/>
          <p:nvPr/>
        </p:nvSpPr>
        <p:spPr>
          <a:xfrm rot="2749895">
            <a:off x="2032140" y="2113855"/>
            <a:ext cx="907760" cy="178484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Flecha derecha"/>
          <p:cNvSpPr/>
          <p:nvPr/>
        </p:nvSpPr>
        <p:spPr>
          <a:xfrm rot="5960045">
            <a:off x="206834" y="2293440"/>
            <a:ext cx="907760" cy="178484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Flecha derecha"/>
          <p:cNvSpPr/>
          <p:nvPr/>
        </p:nvSpPr>
        <p:spPr>
          <a:xfrm rot="2076275">
            <a:off x="2337664" y="1885419"/>
            <a:ext cx="907760" cy="178484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Flecha derecha"/>
          <p:cNvSpPr/>
          <p:nvPr/>
        </p:nvSpPr>
        <p:spPr>
          <a:xfrm rot="3846507">
            <a:off x="1610517" y="2286850"/>
            <a:ext cx="907760" cy="178484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Flecha derecha"/>
          <p:cNvSpPr/>
          <p:nvPr/>
        </p:nvSpPr>
        <p:spPr>
          <a:xfrm rot="4894779">
            <a:off x="1135528" y="2293440"/>
            <a:ext cx="907760" cy="178484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Flecha derecha"/>
          <p:cNvSpPr/>
          <p:nvPr/>
        </p:nvSpPr>
        <p:spPr>
          <a:xfrm>
            <a:off x="2357422" y="500042"/>
            <a:ext cx="1264950" cy="214314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Flecha derecha"/>
          <p:cNvSpPr/>
          <p:nvPr/>
        </p:nvSpPr>
        <p:spPr>
          <a:xfrm rot="1396505">
            <a:off x="2641500" y="1529385"/>
            <a:ext cx="907760" cy="178484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Elipse"/>
          <p:cNvSpPr/>
          <p:nvPr/>
        </p:nvSpPr>
        <p:spPr>
          <a:xfrm>
            <a:off x="6500826" y="5143512"/>
            <a:ext cx="2143140" cy="121444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Desarrollo Personal y Social</a:t>
            </a:r>
          </a:p>
        </p:txBody>
      </p:sp>
      <p:sp>
        <p:nvSpPr>
          <p:cNvPr id="14" name="13 Rectángulo redondeado"/>
          <p:cNvSpPr/>
          <p:nvPr/>
        </p:nvSpPr>
        <p:spPr>
          <a:xfrm>
            <a:off x="4000496" y="357166"/>
            <a:ext cx="3071834" cy="50006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Procesos de aprendizaje </a:t>
            </a:r>
            <a:endParaRPr lang="es-MX" dirty="0"/>
          </a:p>
        </p:txBody>
      </p:sp>
      <p:sp>
        <p:nvSpPr>
          <p:cNvPr id="15" name="14 Rectángulo redondeado"/>
          <p:cNvSpPr/>
          <p:nvPr/>
        </p:nvSpPr>
        <p:spPr>
          <a:xfrm rot="330026">
            <a:off x="4088828" y="1574807"/>
            <a:ext cx="3071834" cy="50006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 Ambiente de aprendizaje </a:t>
            </a:r>
            <a:endParaRPr lang="es-MX" dirty="0"/>
          </a:p>
        </p:txBody>
      </p:sp>
      <p:sp>
        <p:nvSpPr>
          <p:cNvPr id="16" name="15 Rectángulo redondeado"/>
          <p:cNvSpPr/>
          <p:nvPr/>
        </p:nvSpPr>
        <p:spPr>
          <a:xfrm>
            <a:off x="4000496" y="928670"/>
            <a:ext cx="3071834" cy="50006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Planificar </a:t>
            </a:r>
            <a:endParaRPr lang="es-MX" dirty="0"/>
          </a:p>
        </p:txBody>
      </p:sp>
      <p:sp>
        <p:nvSpPr>
          <p:cNvPr id="17" name="16 Rectángulo redondeado"/>
          <p:cNvSpPr/>
          <p:nvPr/>
        </p:nvSpPr>
        <p:spPr>
          <a:xfrm rot="1434790">
            <a:off x="3898567" y="2529925"/>
            <a:ext cx="3071834" cy="50006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Colaboración </a:t>
            </a:r>
          </a:p>
        </p:txBody>
      </p:sp>
      <p:sp>
        <p:nvSpPr>
          <p:cNvPr id="18" name="17 Rectángulo redondeado"/>
          <p:cNvSpPr/>
          <p:nvPr/>
        </p:nvSpPr>
        <p:spPr>
          <a:xfrm rot="3194442">
            <a:off x="2369626" y="3773293"/>
            <a:ext cx="3071834" cy="50006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Competencias, aprendizajes y estándares </a:t>
            </a:r>
            <a:endParaRPr lang="es-MX" dirty="0"/>
          </a:p>
        </p:txBody>
      </p:sp>
      <p:sp>
        <p:nvSpPr>
          <p:cNvPr id="19" name="18 Rectángulo redondeado"/>
          <p:cNvSpPr/>
          <p:nvPr/>
        </p:nvSpPr>
        <p:spPr>
          <a:xfrm rot="3824341">
            <a:off x="1511000" y="4024047"/>
            <a:ext cx="3071834" cy="50006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Material</a:t>
            </a:r>
            <a:endParaRPr lang="es-MX" dirty="0"/>
          </a:p>
        </p:txBody>
      </p:sp>
      <p:sp>
        <p:nvSpPr>
          <p:cNvPr id="20" name="19 Rectángulo redondeado"/>
          <p:cNvSpPr/>
          <p:nvPr/>
        </p:nvSpPr>
        <p:spPr>
          <a:xfrm rot="5227216">
            <a:off x="434006" y="4296878"/>
            <a:ext cx="3071834" cy="500066"/>
          </a:xfrm>
          <a:prstGeom prst="roundRect">
            <a:avLst>
              <a:gd name="adj" fmla="val 8262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Evaluar </a:t>
            </a:r>
            <a:endParaRPr lang="es-MX" dirty="0"/>
          </a:p>
        </p:txBody>
      </p:sp>
      <p:sp>
        <p:nvSpPr>
          <p:cNvPr id="21" name="20 Rectángulo redondeado"/>
          <p:cNvSpPr/>
          <p:nvPr/>
        </p:nvSpPr>
        <p:spPr>
          <a:xfrm rot="5400000">
            <a:off x="-285784" y="4286256"/>
            <a:ext cx="3071834" cy="50006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Diversidad</a:t>
            </a:r>
            <a:endParaRPr lang="es-MX" dirty="0"/>
          </a:p>
        </p:txBody>
      </p:sp>
      <p:sp>
        <p:nvSpPr>
          <p:cNvPr id="22" name="21 Flecha derecha"/>
          <p:cNvSpPr/>
          <p:nvPr/>
        </p:nvSpPr>
        <p:spPr>
          <a:xfrm rot="5400000">
            <a:off x="706900" y="2293440"/>
            <a:ext cx="907760" cy="178484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3" name="22 Flecha derecha"/>
          <p:cNvSpPr/>
          <p:nvPr/>
        </p:nvSpPr>
        <p:spPr>
          <a:xfrm rot="15231638">
            <a:off x="6254221" y="4203657"/>
            <a:ext cx="1195795" cy="236635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4" name="23 Flecha derecha"/>
          <p:cNvSpPr/>
          <p:nvPr/>
        </p:nvSpPr>
        <p:spPr>
          <a:xfrm rot="12019143">
            <a:off x="5125536" y="5315212"/>
            <a:ext cx="1214021" cy="11407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24 Flecha doblada hacia arriba"/>
          <p:cNvSpPr/>
          <p:nvPr/>
        </p:nvSpPr>
        <p:spPr>
          <a:xfrm rot="16367944">
            <a:off x="5711415" y="2516382"/>
            <a:ext cx="4349032" cy="488091"/>
          </a:xfrm>
          <a:prstGeom prst="bentUp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" name="25 Flecha doblada hacia arriba"/>
          <p:cNvSpPr/>
          <p:nvPr/>
        </p:nvSpPr>
        <p:spPr>
          <a:xfrm rot="16367944">
            <a:off x="5677334" y="2851478"/>
            <a:ext cx="3783406" cy="380484"/>
          </a:xfrm>
          <a:prstGeom prst="bentUp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26 Flecha doblada hacia arriba"/>
          <p:cNvSpPr/>
          <p:nvPr/>
        </p:nvSpPr>
        <p:spPr>
          <a:xfrm rot="16367944">
            <a:off x="5760022" y="3321841"/>
            <a:ext cx="3008696" cy="380484"/>
          </a:xfrm>
          <a:prstGeom prst="bentUp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8" name="27 Rectángulo redondeado"/>
          <p:cNvSpPr/>
          <p:nvPr/>
        </p:nvSpPr>
        <p:spPr>
          <a:xfrm rot="5400000">
            <a:off x="-928726" y="4214818"/>
            <a:ext cx="3071834" cy="50006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Liderazgo  </a:t>
            </a:r>
            <a:endParaRPr lang="es-MX" dirty="0"/>
          </a:p>
        </p:txBody>
      </p:sp>
      <p:sp>
        <p:nvSpPr>
          <p:cNvPr id="29" name="28 Flecha doblada hacia arriba"/>
          <p:cNvSpPr/>
          <p:nvPr/>
        </p:nvSpPr>
        <p:spPr>
          <a:xfrm rot="10800000" flipV="1">
            <a:off x="500034" y="6143644"/>
            <a:ext cx="6470692" cy="363357"/>
          </a:xfrm>
          <a:prstGeom prst="bentUp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29 Flecha doblada hacia arriba"/>
          <p:cNvSpPr/>
          <p:nvPr/>
        </p:nvSpPr>
        <p:spPr>
          <a:xfrm rot="10800000" flipV="1">
            <a:off x="1142976" y="6072207"/>
            <a:ext cx="5357850" cy="214313"/>
          </a:xfrm>
          <a:prstGeom prst="bentUp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30 Flecha derecha"/>
          <p:cNvSpPr/>
          <p:nvPr/>
        </p:nvSpPr>
        <p:spPr>
          <a:xfrm rot="11084880">
            <a:off x="2432950" y="5871815"/>
            <a:ext cx="3793393" cy="11503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31 Flecha derecha"/>
          <p:cNvSpPr/>
          <p:nvPr/>
        </p:nvSpPr>
        <p:spPr>
          <a:xfrm rot="11311607">
            <a:off x="4210680" y="5627531"/>
            <a:ext cx="2024130" cy="95195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5" name="94 Rectángulo redondeado"/>
          <p:cNvSpPr/>
          <p:nvPr/>
        </p:nvSpPr>
        <p:spPr>
          <a:xfrm rot="2257042">
            <a:off x="3262297" y="3242951"/>
            <a:ext cx="3071834" cy="50006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Temas sociales  </a:t>
            </a:r>
          </a:p>
        </p:txBody>
      </p:sp>
      <p:sp>
        <p:nvSpPr>
          <p:cNvPr id="96" name="95 Flecha derecha"/>
          <p:cNvSpPr/>
          <p:nvPr/>
        </p:nvSpPr>
        <p:spPr>
          <a:xfrm rot="13833074">
            <a:off x="5945999" y="4721034"/>
            <a:ext cx="908337" cy="202014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7" name="96 Rectángulo redondeado"/>
          <p:cNvSpPr/>
          <p:nvPr/>
        </p:nvSpPr>
        <p:spPr>
          <a:xfrm rot="5613445">
            <a:off x="7024273" y="2584298"/>
            <a:ext cx="3071834" cy="50006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Pacto familia y escuela  </a:t>
            </a:r>
          </a:p>
        </p:txBody>
      </p:sp>
      <p:sp>
        <p:nvSpPr>
          <p:cNvPr id="98" name="97 Flecha derecha"/>
          <p:cNvSpPr/>
          <p:nvPr/>
        </p:nvSpPr>
        <p:spPr>
          <a:xfrm rot="16795348">
            <a:off x="8038051" y="4674833"/>
            <a:ext cx="668122" cy="201433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85720" y="285728"/>
            <a:ext cx="8643998" cy="6286544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2 Rectángulo"/>
          <p:cNvSpPr/>
          <p:nvPr/>
        </p:nvSpPr>
        <p:spPr>
          <a:xfrm>
            <a:off x="285720" y="285728"/>
            <a:ext cx="8643998" cy="6286544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Rectángulo"/>
          <p:cNvSpPr/>
          <p:nvPr/>
        </p:nvSpPr>
        <p:spPr>
          <a:xfrm>
            <a:off x="285720" y="285728"/>
            <a:ext cx="8643998" cy="6286544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Elipse"/>
          <p:cNvSpPr/>
          <p:nvPr/>
        </p:nvSpPr>
        <p:spPr>
          <a:xfrm>
            <a:off x="428596" y="500042"/>
            <a:ext cx="2143140" cy="135732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Expresión y Apreciación </a:t>
            </a:r>
            <a:r>
              <a:rPr lang="es-MX" dirty="0"/>
              <a:t>A</a:t>
            </a:r>
            <a:r>
              <a:rPr lang="es-MX" dirty="0" smtClean="0"/>
              <a:t>rtísticas </a:t>
            </a:r>
            <a:endParaRPr lang="es-MX" dirty="0"/>
          </a:p>
        </p:txBody>
      </p:sp>
      <p:sp>
        <p:nvSpPr>
          <p:cNvPr id="6" name="5 Flecha derecha"/>
          <p:cNvSpPr/>
          <p:nvPr/>
        </p:nvSpPr>
        <p:spPr>
          <a:xfrm>
            <a:off x="2714612" y="1000108"/>
            <a:ext cx="907760" cy="178484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Flecha derecha"/>
          <p:cNvSpPr/>
          <p:nvPr/>
        </p:nvSpPr>
        <p:spPr>
          <a:xfrm rot="2749895">
            <a:off x="2032140" y="2113855"/>
            <a:ext cx="907760" cy="178484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Flecha derecha"/>
          <p:cNvSpPr/>
          <p:nvPr/>
        </p:nvSpPr>
        <p:spPr>
          <a:xfrm rot="5960045">
            <a:off x="206834" y="2293440"/>
            <a:ext cx="907760" cy="178484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Flecha derecha"/>
          <p:cNvSpPr/>
          <p:nvPr/>
        </p:nvSpPr>
        <p:spPr>
          <a:xfrm rot="2076275">
            <a:off x="2337664" y="1885419"/>
            <a:ext cx="907760" cy="178484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Flecha derecha"/>
          <p:cNvSpPr/>
          <p:nvPr/>
        </p:nvSpPr>
        <p:spPr>
          <a:xfrm rot="3846507">
            <a:off x="1610517" y="2286850"/>
            <a:ext cx="907760" cy="178484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Flecha derecha"/>
          <p:cNvSpPr/>
          <p:nvPr/>
        </p:nvSpPr>
        <p:spPr>
          <a:xfrm rot="4894779">
            <a:off x="1089181" y="2293225"/>
            <a:ext cx="764797" cy="19985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Flecha derecha"/>
          <p:cNvSpPr/>
          <p:nvPr/>
        </p:nvSpPr>
        <p:spPr>
          <a:xfrm>
            <a:off x="2357422" y="500042"/>
            <a:ext cx="1264950" cy="214314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Flecha derecha"/>
          <p:cNvSpPr/>
          <p:nvPr/>
        </p:nvSpPr>
        <p:spPr>
          <a:xfrm rot="1396505">
            <a:off x="2641500" y="1529385"/>
            <a:ext cx="907760" cy="178484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13 Elipse"/>
          <p:cNvSpPr/>
          <p:nvPr/>
        </p:nvSpPr>
        <p:spPr>
          <a:xfrm>
            <a:off x="6500826" y="5143512"/>
            <a:ext cx="2143140" cy="121444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Desarrollo Físico y Salud </a:t>
            </a:r>
          </a:p>
        </p:txBody>
      </p:sp>
      <p:sp>
        <p:nvSpPr>
          <p:cNvPr id="15" name="14 Rectángulo redondeado"/>
          <p:cNvSpPr/>
          <p:nvPr/>
        </p:nvSpPr>
        <p:spPr>
          <a:xfrm>
            <a:off x="4000496" y="357166"/>
            <a:ext cx="3071834" cy="50006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Procesos de aprendizaje </a:t>
            </a:r>
            <a:endParaRPr lang="es-MX" dirty="0"/>
          </a:p>
        </p:txBody>
      </p:sp>
      <p:sp>
        <p:nvSpPr>
          <p:cNvPr id="16" name="15 Rectángulo redondeado"/>
          <p:cNvSpPr/>
          <p:nvPr/>
        </p:nvSpPr>
        <p:spPr>
          <a:xfrm rot="330026">
            <a:off x="3945952" y="1860559"/>
            <a:ext cx="3071834" cy="50006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 Ambiente de aprendizaje </a:t>
            </a:r>
            <a:endParaRPr lang="es-MX" dirty="0"/>
          </a:p>
        </p:txBody>
      </p:sp>
      <p:sp>
        <p:nvSpPr>
          <p:cNvPr id="17" name="16 Rectángulo redondeado"/>
          <p:cNvSpPr/>
          <p:nvPr/>
        </p:nvSpPr>
        <p:spPr>
          <a:xfrm>
            <a:off x="4000496" y="1000108"/>
            <a:ext cx="3071834" cy="50006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Planificar </a:t>
            </a:r>
            <a:endParaRPr lang="es-MX" dirty="0"/>
          </a:p>
        </p:txBody>
      </p:sp>
      <p:sp>
        <p:nvSpPr>
          <p:cNvPr id="18" name="17 Rectángulo redondeado"/>
          <p:cNvSpPr/>
          <p:nvPr/>
        </p:nvSpPr>
        <p:spPr>
          <a:xfrm rot="1434790">
            <a:off x="3398501" y="2815678"/>
            <a:ext cx="3071834" cy="50006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Colaboración </a:t>
            </a:r>
          </a:p>
        </p:txBody>
      </p:sp>
      <p:sp>
        <p:nvSpPr>
          <p:cNvPr id="20" name="19 Rectángulo redondeado"/>
          <p:cNvSpPr/>
          <p:nvPr/>
        </p:nvSpPr>
        <p:spPr>
          <a:xfrm rot="2425227">
            <a:off x="2652994" y="3579375"/>
            <a:ext cx="3071834" cy="50006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Material</a:t>
            </a:r>
            <a:endParaRPr lang="es-MX" dirty="0"/>
          </a:p>
        </p:txBody>
      </p:sp>
      <p:sp>
        <p:nvSpPr>
          <p:cNvPr id="21" name="20 Rectángulo redondeado"/>
          <p:cNvSpPr/>
          <p:nvPr/>
        </p:nvSpPr>
        <p:spPr>
          <a:xfrm rot="4625393">
            <a:off x="1194061" y="4231856"/>
            <a:ext cx="3071834" cy="500066"/>
          </a:xfrm>
          <a:prstGeom prst="roundRect">
            <a:avLst>
              <a:gd name="adj" fmla="val 8262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Evaluar </a:t>
            </a:r>
            <a:endParaRPr lang="es-MX" dirty="0"/>
          </a:p>
        </p:txBody>
      </p:sp>
      <p:sp>
        <p:nvSpPr>
          <p:cNvPr id="22" name="21 Rectángulo redondeado"/>
          <p:cNvSpPr/>
          <p:nvPr/>
        </p:nvSpPr>
        <p:spPr>
          <a:xfrm rot="5152983">
            <a:off x="-32" y="4214818"/>
            <a:ext cx="3071834" cy="50006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Diversidad</a:t>
            </a:r>
            <a:endParaRPr lang="es-MX" dirty="0"/>
          </a:p>
        </p:txBody>
      </p:sp>
      <p:sp>
        <p:nvSpPr>
          <p:cNvPr id="24" name="23 Flecha derecha"/>
          <p:cNvSpPr/>
          <p:nvPr/>
        </p:nvSpPr>
        <p:spPr>
          <a:xfrm rot="15231638">
            <a:off x="5984557" y="4442252"/>
            <a:ext cx="1061112" cy="188072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24 Flecha derecha"/>
          <p:cNvSpPr/>
          <p:nvPr/>
        </p:nvSpPr>
        <p:spPr>
          <a:xfrm rot="13045220">
            <a:off x="5444868" y="5152161"/>
            <a:ext cx="905965" cy="123098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" name="25 Flecha doblada hacia arriba"/>
          <p:cNvSpPr/>
          <p:nvPr/>
        </p:nvSpPr>
        <p:spPr>
          <a:xfrm rot="16367944">
            <a:off x="5663108" y="2457731"/>
            <a:ext cx="4341483" cy="592747"/>
          </a:xfrm>
          <a:prstGeom prst="bentUp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26 Flecha doblada hacia arriba"/>
          <p:cNvSpPr/>
          <p:nvPr/>
        </p:nvSpPr>
        <p:spPr>
          <a:xfrm rot="16367944">
            <a:off x="5677334" y="2851478"/>
            <a:ext cx="3783406" cy="380484"/>
          </a:xfrm>
          <a:prstGeom prst="bentUp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8" name="27 Flecha doblada hacia arriba"/>
          <p:cNvSpPr/>
          <p:nvPr/>
        </p:nvSpPr>
        <p:spPr>
          <a:xfrm rot="16367944">
            <a:off x="5863555" y="3495296"/>
            <a:ext cx="2640786" cy="380484"/>
          </a:xfrm>
          <a:prstGeom prst="bentUp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28 Rectángulo redondeado"/>
          <p:cNvSpPr/>
          <p:nvPr/>
        </p:nvSpPr>
        <p:spPr>
          <a:xfrm rot="5400000">
            <a:off x="-785850" y="4214818"/>
            <a:ext cx="3071834" cy="50006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Liderazgo  </a:t>
            </a:r>
            <a:endParaRPr lang="es-MX" dirty="0"/>
          </a:p>
        </p:txBody>
      </p:sp>
      <p:sp>
        <p:nvSpPr>
          <p:cNvPr id="30" name="29 Flecha doblada hacia arriba"/>
          <p:cNvSpPr/>
          <p:nvPr/>
        </p:nvSpPr>
        <p:spPr>
          <a:xfrm rot="10800000" flipV="1">
            <a:off x="500034" y="6143644"/>
            <a:ext cx="6470692" cy="363357"/>
          </a:xfrm>
          <a:prstGeom prst="bentUp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30 Flecha doblada hacia arriba"/>
          <p:cNvSpPr/>
          <p:nvPr/>
        </p:nvSpPr>
        <p:spPr>
          <a:xfrm rot="10800000" flipV="1">
            <a:off x="1643042" y="6072207"/>
            <a:ext cx="4857784" cy="214313"/>
          </a:xfrm>
          <a:prstGeom prst="bentUp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31 Flecha derecha"/>
          <p:cNvSpPr/>
          <p:nvPr/>
        </p:nvSpPr>
        <p:spPr>
          <a:xfrm rot="11084880">
            <a:off x="3431478" y="5687540"/>
            <a:ext cx="2793620" cy="126387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85720" y="285728"/>
            <a:ext cx="8643998" cy="6286544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2 Rectángulo"/>
          <p:cNvSpPr/>
          <p:nvPr/>
        </p:nvSpPr>
        <p:spPr>
          <a:xfrm>
            <a:off x="285720" y="285728"/>
            <a:ext cx="8643998" cy="6286544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3143240" y="500042"/>
            <a:ext cx="34290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dirty="0" smtClean="0"/>
              <a:t>Conclusión</a:t>
            </a:r>
            <a:endParaRPr lang="es-MX" sz="4400" dirty="0"/>
          </a:p>
        </p:txBody>
      </p:sp>
      <p:sp>
        <p:nvSpPr>
          <p:cNvPr id="5" name="4 CuadroTexto"/>
          <p:cNvSpPr txBox="1"/>
          <p:nvPr/>
        </p:nvSpPr>
        <p:spPr>
          <a:xfrm>
            <a:off x="642910" y="1357298"/>
            <a:ext cx="7929618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1400" dirty="0" smtClean="0">
                <a:latin typeface="Arial" pitchFamily="34" charset="0"/>
                <a:cs typeface="Arial" pitchFamily="34" charset="0"/>
              </a:rPr>
              <a:t>Para concluir esta actividad se puede decir que es necesario que conozcamos los </a:t>
            </a:r>
            <a:r>
              <a:rPr lang="es-MX" sz="1400" dirty="0" smtClean="0">
                <a:latin typeface="Arial" pitchFamily="34" charset="0"/>
                <a:cs typeface="Arial" pitchFamily="34" charset="0"/>
              </a:rPr>
              <a:t>docentes el programa de la educación básica y el programa que integra la etapa en la que nos desarrollaremos como autoridad esto con el propósito</a:t>
            </a:r>
            <a:r>
              <a:rPr lang="es-MX" sz="1400" dirty="0" smtClean="0">
                <a:latin typeface="Arial" pitchFamily="34" charset="0"/>
                <a:cs typeface="Arial" pitchFamily="34" charset="0"/>
              </a:rPr>
              <a:t> de que se cumplan con las metas que establecen los dos y que se relacionen  de uno u otra forma teniendo resultados de cómo se han desarrollado los individuos</a:t>
            </a:r>
            <a:endParaRPr lang="es-MX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256</Words>
  <Application>Microsoft Office PowerPoint</Application>
  <PresentationFormat>Presentación en pantalla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Escuela Normal de Educación Preescolar </vt:lpstr>
      <vt:lpstr>Diapositiva 2</vt:lpstr>
      <vt:lpstr>Diapositiva 3</vt:lpstr>
      <vt:lpstr>Diapositiva 4</vt:lpstr>
      <vt:lpstr>Diapositiva 5</vt:lpstr>
      <vt:lpstr>Diapositiva 6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</dc:title>
  <dc:creator>Sharis Cortés</dc:creator>
  <cp:lastModifiedBy>Sharis Cortés</cp:lastModifiedBy>
  <cp:revision>9</cp:revision>
  <dcterms:created xsi:type="dcterms:W3CDTF">2015-02-18T19:35:29Z</dcterms:created>
  <dcterms:modified xsi:type="dcterms:W3CDTF">2015-02-18T20:44:14Z</dcterms:modified>
</cp:coreProperties>
</file>