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</p:sldIdLst>
  <p:sldSz cx="15481300" cy="9721850"/>
  <p:notesSz cx="6858000" cy="9144000"/>
  <p:defaultTextStyle>
    <a:defPPr>
      <a:defRPr lang="es-MX"/>
    </a:defPPr>
    <a:lvl1pPr marL="0" algn="l" defTabSz="144018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720090" algn="l" defTabSz="144018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1440180" algn="l" defTabSz="144018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2160270" algn="l" defTabSz="144018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2880360" algn="l" defTabSz="144018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3600450" algn="l" defTabSz="144018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4320540" algn="l" defTabSz="144018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5040630" algn="l" defTabSz="144018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5760720" algn="l" defTabSz="144018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960" y="-72"/>
      </p:cViewPr>
      <p:guideLst>
        <p:guide orient="horz" pos="3062"/>
        <p:guide pos="487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61098" y="3020075"/>
            <a:ext cx="13159105" cy="208389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322195" y="5509048"/>
            <a:ext cx="10836910" cy="248447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0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4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880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40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760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98EBA-3A1E-4CF0-8B73-7FEA776F957C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23F1-3ED4-462D-BEFD-71CCD91F14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8866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98EBA-3A1E-4CF0-8B73-7FEA776F957C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23F1-3ED4-462D-BEFD-71CCD91F14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7432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1223942" y="389326"/>
            <a:ext cx="3483293" cy="829507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774065" y="389326"/>
            <a:ext cx="10191856" cy="829507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98EBA-3A1E-4CF0-8B73-7FEA776F957C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23F1-3ED4-462D-BEFD-71CCD91F14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0209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98EBA-3A1E-4CF0-8B73-7FEA776F957C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23F1-3ED4-462D-BEFD-71CCD91F14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660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22916" y="6247190"/>
            <a:ext cx="13159105" cy="1930867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22916" y="4120536"/>
            <a:ext cx="13159105" cy="2126654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009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4401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6027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8803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0045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2054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4063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7607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98EBA-3A1E-4CF0-8B73-7FEA776F957C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23F1-3ED4-462D-BEFD-71CCD91F14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4438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774065" y="2268432"/>
            <a:ext cx="6837574" cy="6415972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7869661" y="2268432"/>
            <a:ext cx="6837574" cy="6415972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98EBA-3A1E-4CF0-8B73-7FEA776F957C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23F1-3ED4-462D-BEFD-71CCD91F14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049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74065" y="2176165"/>
            <a:ext cx="6840263" cy="906922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0090" indent="0">
              <a:buNone/>
              <a:defRPr sz="3200" b="1"/>
            </a:lvl2pPr>
            <a:lvl3pPr marL="1440180" indent="0">
              <a:buNone/>
              <a:defRPr sz="2800" b="1"/>
            </a:lvl3pPr>
            <a:lvl4pPr marL="2160270" indent="0">
              <a:buNone/>
              <a:defRPr sz="2500" b="1"/>
            </a:lvl4pPr>
            <a:lvl5pPr marL="2880360" indent="0">
              <a:buNone/>
              <a:defRPr sz="2500" b="1"/>
            </a:lvl5pPr>
            <a:lvl6pPr marL="3600450" indent="0">
              <a:buNone/>
              <a:defRPr sz="2500" b="1"/>
            </a:lvl6pPr>
            <a:lvl7pPr marL="4320540" indent="0">
              <a:buNone/>
              <a:defRPr sz="2500" b="1"/>
            </a:lvl7pPr>
            <a:lvl8pPr marL="5040630" indent="0">
              <a:buNone/>
              <a:defRPr sz="2500" b="1"/>
            </a:lvl8pPr>
            <a:lvl9pPr marL="5760720" indent="0">
              <a:buNone/>
              <a:defRPr sz="25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774065" y="3083086"/>
            <a:ext cx="6840263" cy="5601317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7864286" y="2176165"/>
            <a:ext cx="6842950" cy="906922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0090" indent="0">
              <a:buNone/>
              <a:defRPr sz="3200" b="1"/>
            </a:lvl2pPr>
            <a:lvl3pPr marL="1440180" indent="0">
              <a:buNone/>
              <a:defRPr sz="2800" b="1"/>
            </a:lvl3pPr>
            <a:lvl4pPr marL="2160270" indent="0">
              <a:buNone/>
              <a:defRPr sz="2500" b="1"/>
            </a:lvl4pPr>
            <a:lvl5pPr marL="2880360" indent="0">
              <a:buNone/>
              <a:defRPr sz="2500" b="1"/>
            </a:lvl5pPr>
            <a:lvl6pPr marL="3600450" indent="0">
              <a:buNone/>
              <a:defRPr sz="2500" b="1"/>
            </a:lvl6pPr>
            <a:lvl7pPr marL="4320540" indent="0">
              <a:buNone/>
              <a:defRPr sz="2500" b="1"/>
            </a:lvl7pPr>
            <a:lvl8pPr marL="5040630" indent="0">
              <a:buNone/>
              <a:defRPr sz="2500" b="1"/>
            </a:lvl8pPr>
            <a:lvl9pPr marL="5760720" indent="0">
              <a:buNone/>
              <a:defRPr sz="25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7864286" y="3083086"/>
            <a:ext cx="6842950" cy="5601317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98EBA-3A1E-4CF0-8B73-7FEA776F957C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23F1-3ED4-462D-BEFD-71CCD91F14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8795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98EBA-3A1E-4CF0-8B73-7FEA776F957C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23F1-3ED4-462D-BEFD-71CCD91F14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2758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98EBA-3A1E-4CF0-8B73-7FEA776F957C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23F1-3ED4-462D-BEFD-71CCD91F14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0821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74066" y="387074"/>
            <a:ext cx="5093241" cy="1647313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52758" y="387074"/>
            <a:ext cx="8654477" cy="8297330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774066" y="2034388"/>
            <a:ext cx="5093241" cy="6650016"/>
          </a:xfrm>
        </p:spPr>
        <p:txBody>
          <a:bodyPr/>
          <a:lstStyle>
            <a:lvl1pPr marL="0" indent="0">
              <a:buNone/>
              <a:defRPr sz="2200"/>
            </a:lvl1pPr>
            <a:lvl2pPr marL="720090" indent="0">
              <a:buNone/>
              <a:defRPr sz="1900"/>
            </a:lvl2pPr>
            <a:lvl3pPr marL="1440180" indent="0">
              <a:buNone/>
              <a:defRPr sz="1600"/>
            </a:lvl3pPr>
            <a:lvl4pPr marL="2160270" indent="0">
              <a:buNone/>
              <a:defRPr sz="1400"/>
            </a:lvl4pPr>
            <a:lvl5pPr marL="2880360" indent="0">
              <a:buNone/>
              <a:defRPr sz="1400"/>
            </a:lvl5pPr>
            <a:lvl6pPr marL="3600450" indent="0">
              <a:buNone/>
              <a:defRPr sz="1400"/>
            </a:lvl6pPr>
            <a:lvl7pPr marL="4320540" indent="0">
              <a:buNone/>
              <a:defRPr sz="1400"/>
            </a:lvl7pPr>
            <a:lvl8pPr marL="5040630" indent="0">
              <a:buNone/>
              <a:defRPr sz="1400"/>
            </a:lvl8pPr>
            <a:lvl9pPr marL="576072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98EBA-3A1E-4CF0-8B73-7FEA776F957C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23F1-3ED4-462D-BEFD-71CCD91F14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047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34443" y="6805295"/>
            <a:ext cx="9288780" cy="803404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34443" y="868665"/>
            <a:ext cx="9288780" cy="5833110"/>
          </a:xfrm>
        </p:spPr>
        <p:txBody>
          <a:bodyPr/>
          <a:lstStyle>
            <a:lvl1pPr marL="0" indent="0">
              <a:buNone/>
              <a:defRPr sz="5000"/>
            </a:lvl1pPr>
            <a:lvl2pPr marL="720090" indent="0">
              <a:buNone/>
              <a:defRPr sz="4400"/>
            </a:lvl2pPr>
            <a:lvl3pPr marL="1440180" indent="0">
              <a:buNone/>
              <a:defRPr sz="3800"/>
            </a:lvl3pPr>
            <a:lvl4pPr marL="2160270" indent="0">
              <a:buNone/>
              <a:defRPr sz="3200"/>
            </a:lvl4pPr>
            <a:lvl5pPr marL="2880360" indent="0">
              <a:buNone/>
              <a:defRPr sz="3200"/>
            </a:lvl5pPr>
            <a:lvl6pPr marL="3600450" indent="0">
              <a:buNone/>
              <a:defRPr sz="3200"/>
            </a:lvl6pPr>
            <a:lvl7pPr marL="4320540" indent="0">
              <a:buNone/>
              <a:defRPr sz="3200"/>
            </a:lvl7pPr>
            <a:lvl8pPr marL="5040630" indent="0">
              <a:buNone/>
              <a:defRPr sz="3200"/>
            </a:lvl8pPr>
            <a:lvl9pPr marL="5760720" indent="0">
              <a:buNone/>
              <a:defRPr sz="32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034443" y="7608699"/>
            <a:ext cx="9288780" cy="1140966"/>
          </a:xfrm>
        </p:spPr>
        <p:txBody>
          <a:bodyPr/>
          <a:lstStyle>
            <a:lvl1pPr marL="0" indent="0">
              <a:buNone/>
              <a:defRPr sz="2200"/>
            </a:lvl1pPr>
            <a:lvl2pPr marL="720090" indent="0">
              <a:buNone/>
              <a:defRPr sz="1900"/>
            </a:lvl2pPr>
            <a:lvl3pPr marL="1440180" indent="0">
              <a:buNone/>
              <a:defRPr sz="1600"/>
            </a:lvl3pPr>
            <a:lvl4pPr marL="2160270" indent="0">
              <a:buNone/>
              <a:defRPr sz="1400"/>
            </a:lvl4pPr>
            <a:lvl5pPr marL="2880360" indent="0">
              <a:buNone/>
              <a:defRPr sz="1400"/>
            </a:lvl5pPr>
            <a:lvl6pPr marL="3600450" indent="0">
              <a:buNone/>
              <a:defRPr sz="1400"/>
            </a:lvl6pPr>
            <a:lvl7pPr marL="4320540" indent="0">
              <a:buNone/>
              <a:defRPr sz="1400"/>
            </a:lvl7pPr>
            <a:lvl8pPr marL="5040630" indent="0">
              <a:buNone/>
              <a:defRPr sz="1400"/>
            </a:lvl8pPr>
            <a:lvl9pPr marL="576072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98EBA-3A1E-4CF0-8B73-7FEA776F957C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23F1-3ED4-462D-BEFD-71CCD91F14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6498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774065" y="389325"/>
            <a:ext cx="13933170" cy="1620308"/>
          </a:xfrm>
          <a:prstGeom prst="rect">
            <a:avLst/>
          </a:prstGeom>
        </p:spPr>
        <p:txBody>
          <a:bodyPr vert="horz" lIns="144018" tIns="72009" rIns="144018" bIns="72009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74065" y="2268432"/>
            <a:ext cx="13933170" cy="6415972"/>
          </a:xfrm>
          <a:prstGeom prst="rect">
            <a:avLst/>
          </a:prstGeom>
        </p:spPr>
        <p:txBody>
          <a:bodyPr vert="horz" lIns="144018" tIns="72009" rIns="144018" bIns="72009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774065" y="9010716"/>
            <a:ext cx="3612303" cy="517598"/>
          </a:xfrm>
          <a:prstGeom prst="rect">
            <a:avLst/>
          </a:prstGeom>
        </p:spPr>
        <p:txBody>
          <a:bodyPr vert="horz" lIns="144018" tIns="72009" rIns="144018" bIns="72009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98EBA-3A1E-4CF0-8B73-7FEA776F957C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289444" y="9010716"/>
            <a:ext cx="4902412" cy="517598"/>
          </a:xfrm>
          <a:prstGeom prst="rect">
            <a:avLst/>
          </a:prstGeom>
        </p:spPr>
        <p:txBody>
          <a:bodyPr vert="horz" lIns="144018" tIns="72009" rIns="144018" bIns="72009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1094932" y="9010716"/>
            <a:ext cx="3612303" cy="517598"/>
          </a:xfrm>
          <a:prstGeom prst="rect">
            <a:avLst/>
          </a:prstGeom>
        </p:spPr>
        <p:txBody>
          <a:bodyPr vert="horz" lIns="144018" tIns="72009" rIns="144018" bIns="72009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623F1-3ED4-462D-BEFD-71CCD91F14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4253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40180" rtl="0" eaLnBrk="1" latinLnBrk="0" hangingPunct="1">
        <a:spcBef>
          <a:spcPct val="0"/>
        </a:spcBef>
        <a:buNone/>
        <a:defRPr sz="6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0068" indent="-540068" algn="l" defTabSz="1440180" rtl="0" eaLnBrk="1" latinLnBrk="0" hangingPunct="1">
        <a:spcBef>
          <a:spcPct val="20000"/>
        </a:spcBef>
        <a:buFont typeface="Arial" pitchFamily="34" charset="0"/>
        <a:buChar char="•"/>
        <a:defRPr sz="5000" kern="1200">
          <a:solidFill>
            <a:schemeClr val="tx1"/>
          </a:solidFill>
          <a:latin typeface="+mn-lt"/>
          <a:ea typeface="+mn-ea"/>
          <a:cs typeface="+mn-cs"/>
        </a:defRPr>
      </a:lvl1pPr>
      <a:lvl2pPr marL="1170146" indent="-450056" algn="l" defTabSz="1440180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00225" indent="-360045" algn="l" defTabSz="1440180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20315" indent="-360045" algn="l" defTabSz="1440180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40405" indent="-360045" algn="l" defTabSz="1440180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60495" indent="-360045" algn="l" defTabSz="144018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680585" indent="-360045" algn="l" defTabSz="144018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00675" indent="-360045" algn="l" defTabSz="144018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20765" indent="-360045" algn="l" defTabSz="144018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144018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algn="l" defTabSz="144018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40180" algn="l" defTabSz="144018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60270" algn="l" defTabSz="144018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algn="l" defTabSz="144018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600450" algn="l" defTabSz="144018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20540" algn="l" defTabSz="144018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40630" algn="l" defTabSz="144018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60720" algn="l" defTabSz="144018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74065" y="612453"/>
            <a:ext cx="13933170" cy="8071951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s-MX" b="1" dirty="0" smtClean="0"/>
              <a:t>Escuela Normal de Educación Preescolar</a:t>
            </a:r>
            <a:endParaRPr lang="es-MX" dirty="0" smtClean="0"/>
          </a:p>
          <a:p>
            <a:pPr marL="0" indent="0" algn="ctr">
              <a:buNone/>
            </a:pPr>
            <a:endParaRPr lang="es-MX" dirty="0" smtClean="0"/>
          </a:p>
          <a:p>
            <a:pPr algn="ctr"/>
            <a:endParaRPr lang="es-MX" dirty="0" smtClean="0"/>
          </a:p>
          <a:p>
            <a:pPr marL="0" indent="0" algn="ctr">
              <a:buNone/>
            </a:pPr>
            <a:endParaRPr lang="es-MX" dirty="0" smtClean="0"/>
          </a:p>
          <a:p>
            <a:pPr marL="0" indent="0" algn="ctr">
              <a:buNone/>
            </a:pPr>
            <a:endParaRPr lang="es-MX" dirty="0" smtClean="0"/>
          </a:p>
          <a:p>
            <a:pPr marL="0" indent="0" algn="ctr">
              <a:buNone/>
            </a:pPr>
            <a:r>
              <a:rPr lang="es-MX" dirty="0" smtClean="0"/>
              <a:t/>
            </a:r>
            <a:br>
              <a:rPr lang="es-MX" dirty="0" smtClean="0"/>
            </a:br>
            <a:r>
              <a:rPr lang="es-MX" b="1" u="sng" dirty="0" smtClean="0"/>
              <a:t>Asesora:</a:t>
            </a:r>
            <a:r>
              <a:rPr lang="es-MX" b="1" dirty="0" smtClean="0"/>
              <a:t> Eduarda Maldonado Martínez</a:t>
            </a:r>
            <a:endParaRPr lang="es-MX" dirty="0" smtClean="0"/>
          </a:p>
          <a:p>
            <a:pPr marL="0" indent="0" algn="ctr">
              <a:buNone/>
            </a:pPr>
            <a:r>
              <a:rPr lang="es-MX" b="1" dirty="0" smtClean="0"/>
              <a:t> </a:t>
            </a:r>
            <a:endParaRPr lang="es-MX" dirty="0" smtClean="0"/>
          </a:p>
          <a:p>
            <a:pPr marL="0" indent="0" algn="ctr">
              <a:buNone/>
            </a:pPr>
            <a:r>
              <a:rPr lang="es-MX" b="1" u="sng" dirty="0" smtClean="0"/>
              <a:t>Alumna:</a:t>
            </a:r>
            <a:r>
              <a:rPr lang="es-MX" b="1" dirty="0" smtClean="0"/>
              <a:t> Alejandra Guadalupe Valenzuela Gloria</a:t>
            </a:r>
            <a:endParaRPr lang="es-MX" dirty="0" smtClean="0"/>
          </a:p>
          <a:p>
            <a:pPr marL="0" indent="0" algn="ctr">
              <a:buNone/>
            </a:pPr>
            <a:r>
              <a:rPr lang="es-MX" b="1" dirty="0" smtClean="0"/>
              <a:t> </a:t>
            </a:r>
            <a:endParaRPr lang="es-MX" dirty="0" smtClean="0"/>
          </a:p>
          <a:p>
            <a:pPr marL="0" indent="0" algn="ctr">
              <a:buNone/>
            </a:pPr>
            <a:r>
              <a:rPr lang="es-MX" b="1" dirty="0" smtClean="0"/>
              <a:t>Cuarto año     Grupo 7</a:t>
            </a:r>
            <a:endParaRPr lang="es-MX" dirty="0" smtClean="0"/>
          </a:p>
          <a:p>
            <a:pPr marL="0" indent="0" algn="ctr">
              <a:buNone/>
            </a:pPr>
            <a:r>
              <a:rPr lang="es-MX" b="1" dirty="0" smtClean="0"/>
              <a:t> </a:t>
            </a:r>
            <a:endParaRPr lang="es-MX" dirty="0" smtClean="0"/>
          </a:p>
          <a:p>
            <a:pPr marL="0" indent="0" algn="ctr">
              <a:buNone/>
            </a:pPr>
            <a:r>
              <a:rPr lang="es-MX" b="1" dirty="0" smtClean="0"/>
              <a:t>Saltillo, Coahuila                     Febrero de 2014</a:t>
            </a:r>
            <a:endParaRPr lang="es-MX" dirty="0" smtClean="0"/>
          </a:p>
          <a:p>
            <a:pPr marL="0" indent="0" algn="ctr">
              <a:buNone/>
            </a:pPr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dirty="0"/>
          </a:p>
        </p:txBody>
      </p:sp>
      <p:pic>
        <p:nvPicPr>
          <p:cNvPr id="1026" name="Picture 2" descr="https://valeriaenep135.files.wordpress.com/2014/06/escuela-normal-de-educacic3b3n-preescolar-del-estado-de-coahuila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7155" y="1404541"/>
            <a:ext cx="3195663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6126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74065" y="612453"/>
            <a:ext cx="13933170" cy="807195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s-MX" b="1" dirty="0" smtClean="0">
                <a:latin typeface="Arial" pitchFamily="34" charset="0"/>
                <a:cs typeface="Arial" pitchFamily="34" charset="0"/>
              </a:rPr>
              <a:t>Introducción:</a:t>
            </a:r>
          </a:p>
          <a:p>
            <a:pPr marL="0" indent="0" algn="ctr">
              <a:buNone/>
            </a:pPr>
            <a:r>
              <a:rPr lang="es-MX" sz="4000" dirty="0" smtClean="0"/>
              <a:t>El trabajo que se muestra a continuación es un </a:t>
            </a:r>
            <a:r>
              <a:rPr lang="es-MX" sz="4000" dirty="0"/>
              <a:t>mapa conceptual sobre la relación entre los principios </a:t>
            </a:r>
            <a:r>
              <a:rPr lang="es-MX" sz="4000" dirty="0" smtClean="0"/>
              <a:t>pedagógicos del Plan de Estudios 2011. Educación Básica  </a:t>
            </a:r>
            <a:r>
              <a:rPr lang="es-MX" sz="4000" dirty="0"/>
              <a:t>y los campos formativos </a:t>
            </a:r>
            <a:r>
              <a:rPr lang="es-MX" sz="4000" dirty="0" smtClean="0"/>
              <a:t>del Programa de Estudio 2011. Guía para la Educadora. </a:t>
            </a:r>
            <a:br>
              <a:rPr lang="es-MX" sz="4000" dirty="0" smtClean="0"/>
            </a:br>
            <a:endParaRPr lang="es-MX" sz="4000" dirty="0" smtClean="0"/>
          </a:p>
          <a:p>
            <a:pPr marL="0" indent="0" algn="ctr">
              <a:buNone/>
            </a:pPr>
            <a:r>
              <a:rPr lang="es-MX" b="1" dirty="0" smtClean="0">
                <a:latin typeface="Arial" pitchFamily="34" charset="0"/>
                <a:cs typeface="Arial" pitchFamily="34" charset="0"/>
              </a:rPr>
              <a:t>Conclusión:</a:t>
            </a:r>
          </a:p>
          <a:p>
            <a:pPr marL="0" indent="0" algn="ctr">
              <a:buNone/>
            </a:pPr>
            <a:r>
              <a:rPr lang="es-MX" sz="4000" dirty="0" smtClean="0">
                <a:latin typeface="Arial" pitchFamily="34" charset="0"/>
                <a:cs typeface="Arial" pitchFamily="34" charset="0"/>
              </a:rPr>
              <a:t>Los campos de formación para la Educación Básica tienen un carácter interactivo entre sí, son muy similares a los que se establecen en el </a:t>
            </a:r>
            <a:r>
              <a:rPr lang="es-MX" sz="4000" dirty="0" smtClean="0">
                <a:latin typeface="Arial" pitchFamily="34" charset="0"/>
                <a:cs typeface="Arial" pitchFamily="34" charset="0"/>
              </a:rPr>
              <a:t>Programa de Estudio 2011. Guía para la Educadora. Ambos tienen como finalidad una educación de calidad y expresan los procesos de aprendizaje que se pretenden favorecer. </a:t>
            </a:r>
            <a:br>
              <a:rPr lang="es-MX" sz="4000" dirty="0" smtClean="0">
                <a:latin typeface="Arial" pitchFamily="34" charset="0"/>
                <a:cs typeface="Arial" pitchFamily="34" charset="0"/>
              </a:rPr>
            </a:br>
            <a:endParaRPr lang="es-MX" sz="40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s-MX" sz="40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83081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180466" y="165337"/>
            <a:ext cx="5242282" cy="612468"/>
          </a:xfrm>
          <a:prstGeom prst="rect">
            <a:avLst/>
          </a:prstGeom>
          <a:noFill/>
          <a:ln w="412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18" tIns="72009" rIns="144018" bIns="72009" spcCol="0" rtlCol="0" anchor="ctr"/>
          <a:lstStyle/>
          <a:p>
            <a:pPr algn="ctr"/>
            <a:r>
              <a:rPr lang="es-MX" sz="2400" b="1" dirty="0" smtClean="0">
                <a:solidFill>
                  <a:schemeClr val="tx1"/>
                </a:solidFill>
              </a:rPr>
              <a:t>Relación entre los principios pedagógicos y los campos formativos</a:t>
            </a:r>
            <a:endParaRPr lang="es-MX" sz="2400" b="1" dirty="0">
              <a:solidFill>
                <a:schemeClr val="tx1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85360" y="1186117"/>
            <a:ext cx="4979026" cy="816624"/>
          </a:xfrm>
          <a:prstGeom prst="rect">
            <a:avLst/>
          </a:prstGeom>
          <a:noFill/>
          <a:ln w="41275">
            <a:solidFill>
              <a:srgbClr val="99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18" tIns="72009" rIns="144018" bIns="72009" spcCol="0" rtlCol="0" anchor="ctr"/>
          <a:lstStyle/>
          <a:p>
            <a:pPr algn="ctr"/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Campos de formación para la Educación Básica</a:t>
            </a:r>
          </a:p>
        </p:txBody>
      </p:sp>
      <p:sp>
        <p:nvSpPr>
          <p:cNvPr id="7" name="6 Rectángulo"/>
          <p:cNvSpPr/>
          <p:nvPr/>
        </p:nvSpPr>
        <p:spPr>
          <a:xfrm>
            <a:off x="10320264" y="1186117"/>
            <a:ext cx="4979026" cy="816624"/>
          </a:xfrm>
          <a:prstGeom prst="rect">
            <a:avLst/>
          </a:prstGeom>
          <a:noFill/>
          <a:ln w="41275">
            <a:solidFill>
              <a:srgbClr val="99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18" tIns="72009" rIns="144018" bIns="72009" spcCol="0" rtlCol="0" anchor="ctr"/>
          <a:lstStyle/>
          <a:p>
            <a:pPr algn="ctr"/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Campos formativos del Programa de Estudio 2011. Guía para la educadora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85360" y="2484661"/>
            <a:ext cx="4979026" cy="1207534"/>
          </a:xfrm>
          <a:prstGeom prst="rect">
            <a:avLst/>
          </a:prstGeom>
          <a:noFill/>
          <a:ln w="412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18" tIns="72009" rIns="144018" bIns="72009" spcCol="0" rtlCol="0" anchor="ctr"/>
          <a:lstStyle/>
          <a:p>
            <a:pPr algn="ctr"/>
            <a:r>
              <a:rPr lang="es-MX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Organizan</a:t>
            </a:r>
            <a:r>
              <a:rPr lang="es-MX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regulan y articulan los</a:t>
            </a:r>
          </a:p>
          <a:p>
            <a:pPr algn="ctr"/>
            <a:r>
              <a:rPr lang="es-MX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espacios curriculares; tienen un carácter interactivo </a:t>
            </a:r>
            <a:r>
              <a:rPr lang="es-MX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entre </a:t>
            </a:r>
            <a:r>
              <a:rPr lang="es-MX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sí, y son congruentes con</a:t>
            </a:r>
          </a:p>
          <a:p>
            <a:pPr algn="ctr"/>
            <a:r>
              <a:rPr lang="es-MX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las competencias para </a:t>
            </a:r>
            <a:r>
              <a:rPr lang="es-MX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</a:t>
            </a:r>
            <a:r>
              <a:rPr lang="es-MX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vida y los rasgos del perfil de egreso</a:t>
            </a:r>
          </a:p>
        </p:txBody>
      </p:sp>
      <p:sp>
        <p:nvSpPr>
          <p:cNvPr id="9" name="8 Rectángulo"/>
          <p:cNvSpPr/>
          <p:nvPr/>
        </p:nvSpPr>
        <p:spPr>
          <a:xfrm>
            <a:off x="10322464" y="2484661"/>
            <a:ext cx="4979026" cy="1207534"/>
          </a:xfrm>
          <a:prstGeom prst="rect">
            <a:avLst/>
          </a:prstGeom>
          <a:noFill/>
          <a:ln w="412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18" tIns="72009" rIns="144018" bIns="72009" spcCol="0" rtlCol="0" anchor="ctr"/>
          <a:lstStyle/>
          <a:p>
            <a:pPr algn="ctr"/>
            <a:r>
              <a:rPr lang="es-MX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Organizan</a:t>
            </a:r>
            <a:r>
              <a:rPr lang="es-MX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regulan y articulan los</a:t>
            </a:r>
          </a:p>
          <a:p>
            <a:pPr algn="ctr"/>
            <a:r>
              <a:rPr lang="es-MX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espacios curriculares; tienen un carácter interactivo entre sí, y son congruentes con</a:t>
            </a:r>
          </a:p>
          <a:p>
            <a:pPr algn="ctr"/>
            <a:r>
              <a:rPr lang="es-MX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las competencias para la vida y los rasgos del perfil de egreso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179810" y="4229455"/>
            <a:ext cx="2880320" cy="1999622"/>
          </a:xfrm>
          <a:prstGeom prst="rect">
            <a:avLst/>
          </a:prstGeom>
          <a:noFill/>
          <a:ln w="412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18" tIns="72009" rIns="144018" bIns="72009" spcCol="0" rtlCol="0" anchor="ctr"/>
          <a:lstStyle/>
          <a:p>
            <a:pPr algn="ctr"/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Lenguaje y comunicación: </a:t>
            </a:r>
            <a:r>
              <a:rPr lang="es-MX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desarrollo de competencias</a:t>
            </a:r>
          </a:p>
          <a:p>
            <a:pPr algn="ctr"/>
            <a:r>
              <a:rPr lang="es-MX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comunicativas a partir del uso y estudio formal del lenguaje.</a:t>
            </a:r>
            <a:endParaRPr lang="es-MX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179810" y="6677727"/>
            <a:ext cx="2880320" cy="1999622"/>
          </a:xfrm>
          <a:prstGeom prst="rect">
            <a:avLst/>
          </a:prstGeom>
          <a:noFill/>
          <a:ln w="412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18" tIns="72009" rIns="144018" bIns="72009" spcCol="0" rtlCol="0" anchor="ctr"/>
          <a:lstStyle/>
          <a:p>
            <a:pPr algn="ctr"/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Exploración y comprensión del mundo natural y social: </a:t>
            </a:r>
          </a:p>
          <a:p>
            <a:pPr algn="ctr"/>
            <a:r>
              <a:rPr lang="es-MX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aspectos biológicos, históricos, sociales, políticos, económicos, culturales, geográficos y científicos. </a:t>
            </a:r>
            <a:endParaRPr lang="es-MX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3306921" y="6677727"/>
            <a:ext cx="2849553" cy="1999622"/>
          </a:xfrm>
          <a:prstGeom prst="rect">
            <a:avLst/>
          </a:prstGeom>
          <a:noFill/>
          <a:ln w="412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18" tIns="72009" rIns="144018" bIns="72009" spcCol="0" rtlCol="0" anchor="ctr"/>
          <a:lstStyle/>
          <a:p>
            <a:pPr algn="ctr"/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Desarrollo personal y para la convivencia: </a:t>
            </a:r>
            <a:r>
              <a:rPr lang="es-MX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manejar las</a:t>
            </a:r>
          </a:p>
          <a:p>
            <a:pPr algn="ctr"/>
            <a:r>
              <a:rPr lang="es-MX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relaciones personales y afectivas para desarrollar la identidad personal y, construir identidad y conciencia social.</a:t>
            </a:r>
            <a:endParaRPr lang="es-MX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8460730" y="4140845"/>
            <a:ext cx="3238160" cy="1728192"/>
          </a:xfrm>
          <a:prstGeom prst="rect">
            <a:avLst/>
          </a:prstGeom>
          <a:noFill/>
          <a:ln w="412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18" tIns="72009" rIns="144018" bIns="72009" spcCol="0" rtlCol="0" anchor="ctr"/>
          <a:lstStyle/>
          <a:p>
            <a:pPr algn="ctr"/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Lenguaje y comunicación:  </a:t>
            </a:r>
          </a:p>
          <a:p>
            <a:pPr algn="ctr"/>
            <a:r>
              <a:rPr lang="es-MX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Establecer relaciones interpersonales, expresar sensaciones, emociones, sentimientos y deseos; intercambiar, confrontar, defender y proponer ideas. </a:t>
            </a:r>
            <a:endParaRPr lang="es-MX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12133138" y="4140845"/>
            <a:ext cx="3238160" cy="1728192"/>
          </a:xfrm>
          <a:prstGeom prst="rect">
            <a:avLst/>
          </a:prstGeom>
          <a:noFill/>
          <a:ln w="412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18" tIns="72009" rIns="144018" bIns="72009" spcCol="0" rtlCol="0" anchor="ctr"/>
          <a:lstStyle/>
          <a:p>
            <a:pPr algn="ctr"/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Pensamiento matemático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 </a:t>
            </a:r>
          </a:p>
          <a:p>
            <a:pPr algn="ctr"/>
            <a:r>
              <a:rPr lang="es-MX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Resolución de problemas, reflexión,  explicar ideas, confrontarlas.</a:t>
            </a:r>
            <a:endParaRPr lang="es-MX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8460730" y="6013053"/>
            <a:ext cx="3238160" cy="1728192"/>
          </a:xfrm>
          <a:prstGeom prst="rect">
            <a:avLst/>
          </a:prstGeom>
          <a:noFill/>
          <a:ln w="412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18" tIns="72009" rIns="144018" bIns="72009" spcCol="0" rtlCol="0" anchor="ctr"/>
          <a:lstStyle/>
          <a:p>
            <a:pPr algn="ctr"/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Exploración y conocimiento del mundo:  </a:t>
            </a:r>
            <a:r>
              <a:rPr lang="es-MX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Favorecer el desarrollo de capacidades y actitudes reflexivas  mediante experiencias que permitan aprender sobre el mundo natural y social.</a:t>
            </a:r>
          </a:p>
        </p:txBody>
      </p:sp>
      <p:sp>
        <p:nvSpPr>
          <p:cNvPr id="20" name="19 Rectángulo"/>
          <p:cNvSpPr/>
          <p:nvPr/>
        </p:nvSpPr>
        <p:spPr>
          <a:xfrm>
            <a:off x="12133138" y="6013053"/>
            <a:ext cx="3238160" cy="1728192"/>
          </a:xfrm>
          <a:prstGeom prst="rect">
            <a:avLst/>
          </a:prstGeom>
          <a:noFill/>
          <a:ln w="412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18" tIns="72009" rIns="144018" bIns="72009" spcCol="0" rtlCol="0" anchor="ctr"/>
          <a:lstStyle/>
          <a:p>
            <a:pPr algn="ctr"/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Desarrollo físico y salud: </a:t>
            </a:r>
          </a:p>
          <a:p>
            <a:pPr algn="ctr"/>
            <a:r>
              <a:rPr lang="es-MX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Control  de movimientos, fuerza, flexibilidad, velocidad, resolución de problemas, práctica de medidas de prevención y de seguridad</a:t>
            </a:r>
          </a:p>
        </p:txBody>
      </p:sp>
      <p:sp>
        <p:nvSpPr>
          <p:cNvPr id="21" name="20 Rectángulo"/>
          <p:cNvSpPr/>
          <p:nvPr/>
        </p:nvSpPr>
        <p:spPr>
          <a:xfrm>
            <a:off x="8462930" y="7885261"/>
            <a:ext cx="3238160" cy="1728192"/>
          </a:xfrm>
          <a:prstGeom prst="rect">
            <a:avLst/>
          </a:prstGeom>
          <a:noFill/>
          <a:ln w="412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18" tIns="72009" rIns="144018" bIns="72009" spcCol="0" rtlCol="0" anchor="ctr"/>
          <a:lstStyle/>
          <a:p>
            <a:pPr algn="ctr"/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Desarrollo personal y social: </a:t>
            </a:r>
          </a:p>
          <a:p>
            <a:pPr algn="ctr"/>
            <a:r>
              <a:rPr lang="es-MX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Proceso de construcción de la identidad personal y de las competencias emocionales y sociales.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22" name="21 Rectángulo"/>
          <p:cNvSpPr/>
          <p:nvPr/>
        </p:nvSpPr>
        <p:spPr>
          <a:xfrm>
            <a:off x="12135338" y="7885261"/>
            <a:ext cx="3238160" cy="1728192"/>
          </a:xfrm>
          <a:prstGeom prst="rect">
            <a:avLst/>
          </a:prstGeom>
          <a:noFill/>
          <a:ln w="412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18" tIns="72009" rIns="144018" bIns="72009" spcCol="0" rtlCol="0" anchor="ctr"/>
          <a:lstStyle/>
          <a:p>
            <a:pPr algn="ctr"/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Expresión y apreciación artísticas:  </a:t>
            </a:r>
          </a:p>
          <a:p>
            <a:pPr algn="ctr"/>
            <a:r>
              <a:rPr lang="es-MX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Potenciar la sensibilidad, iniciativa, curiosidad, espontaneidad, imaginación, gusto estético, creatividad. </a:t>
            </a:r>
            <a:endParaRPr lang="es-MX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es-MX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3276154" y="4229810"/>
            <a:ext cx="2880320" cy="1999622"/>
          </a:xfrm>
          <a:prstGeom prst="rect">
            <a:avLst/>
          </a:prstGeom>
          <a:noFill/>
          <a:ln w="412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18" tIns="72009" rIns="144018" bIns="72009" spcCol="0" rtlCol="0" anchor="ctr"/>
          <a:lstStyle/>
          <a:p>
            <a:pPr algn="ctr"/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Pensamiento matemático:  </a:t>
            </a:r>
          </a:p>
          <a:p>
            <a:pPr algn="ctr"/>
            <a:r>
              <a:rPr lang="es-MX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solución de problemas, formulación de argumentos para explicar resultados y diseño de estrategias y</a:t>
            </a:r>
          </a:p>
          <a:p>
            <a:pPr algn="ctr"/>
            <a:r>
              <a:rPr lang="es-MX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sus procesos para tomar decisiones </a:t>
            </a:r>
          </a:p>
        </p:txBody>
      </p:sp>
      <p:cxnSp>
        <p:nvCxnSpPr>
          <p:cNvPr id="27" name="26 Conector recto"/>
          <p:cNvCxnSpPr>
            <a:stCxn id="4" idx="1"/>
          </p:cNvCxnSpPr>
          <p:nvPr/>
        </p:nvCxnSpPr>
        <p:spPr>
          <a:xfrm flipH="1">
            <a:off x="2690953" y="471571"/>
            <a:ext cx="2489513" cy="0"/>
          </a:xfrm>
          <a:prstGeom prst="line">
            <a:avLst/>
          </a:prstGeom>
          <a:ln w="539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 flipH="1">
            <a:off x="10422748" y="471571"/>
            <a:ext cx="2489513" cy="0"/>
          </a:xfrm>
          <a:prstGeom prst="line">
            <a:avLst/>
          </a:prstGeom>
          <a:ln w="539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/>
          <p:nvPr/>
        </p:nvCxnSpPr>
        <p:spPr>
          <a:xfrm flipH="1">
            <a:off x="3070440" y="5004941"/>
            <a:ext cx="205714" cy="0"/>
          </a:xfrm>
          <a:prstGeom prst="line">
            <a:avLst/>
          </a:prstGeom>
          <a:ln w="539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"/>
          <p:cNvCxnSpPr/>
          <p:nvPr/>
        </p:nvCxnSpPr>
        <p:spPr>
          <a:xfrm flipH="1">
            <a:off x="3060130" y="7525221"/>
            <a:ext cx="205714" cy="0"/>
          </a:xfrm>
          <a:prstGeom prst="line">
            <a:avLst/>
          </a:prstGeom>
          <a:ln w="539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"/>
          <p:cNvCxnSpPr/>
          <p:nvPr/>
        </p:nvCxnSpPr>
        <p:spPr>
          <a:xfrm flipH="1">
            <a:off x="11701090" y="4860925"/>
            <a:ext cx="434248" cy="0"/>
          </a:xfrm>
          <a:prstGeom prst="line">
            <a:avLst/>
          </a:prstGeom>
          <a:ln w="539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"/>
          <p:cNvCxnSpPr/>
          <p:nvPr/>
        </p:nvCxnSpPr>
        <p:spPr>
          <a:xfrm flipH="1">
            <a:off x="11701090" y="8749357"/>
            <a:ext cx="434248" cy="0"/>
          </a:xfrm>
          <a:prstGeom prst="line">
            <a:avLst/>
          </a:prstGeom>
          <a:ln w="539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"/>
          <p:cNvCxnSpPr/>
          <p:nvPr/>
        </p:nvCxnSpPr>
        <p:spPr>
          <a:xfrm flipH="1">
            <a:off x="11701090" y="6733133"/>
            <a:ext cx="434248" cy="0"/>
          </a:xfrm>
          <a:prstGeom prst="line">
            <a:avLst/>
          </a:prstGeom>
          <a:ln w="539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"/>
          <p:cNvCxnSpPr/>
          <p:nvPr/>
        </p:nvCxnSpPr>
        <p:spPr>
          <a:xfrm>
            <a:off x="10116914" y="5860653"/>
            <a:ext cx="0" cy="152400"/>
          </a:xfrm>
          <a:prstGeom prst="line">
            <a:avLst/>
          </a:prstGeom>
          <a:ln w="539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Conector recto"/>
          <p:cNvCxnSpPr/>
          <p:nvPr/>
        </p:nvCxnSpPr>
        <p:spPr>
          <a:xfrm>
            <a:off x="10116914" y="7732861"/>
            <a:ext cx="0" cy="152400"/>
          </a:xfrm>
          <a:prstGeom prst="line">
            <a:avLst/>
          </a:prstGeom>
          <a:ln w="539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Conector recto"/>
          <p:cNvCxnSpPr/>
          <p:nvPr/>
        </p:nvCxnSpPr>
        <p:spPr>
          <a:xfrm>
            <a:off x="13861330" y="5869037"/>
            <a:ext cx="0" cy="152400"/>
          </a:xfrm>
          <a:prstGeom prst="line">
            <a:avLst/>
          </a:prstGeom>
          <a:ln w="539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Conector recto"/>
          <p:cNvCxnSpPr/>
          <p:nvPr/>
        </p:nvCxnSpPr>
        <p:spPr>
          <a:xfrm>
            <a:off x="13861330" y="7741245"/>
            <a:ext cx="0" cy="152400"/>
          </a:xfrm>
          <a:prstGeom prst="line">
            <a:avLst/>
          </a:prstGeom>
          <a:ln w="539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Conector recto"/>
          <p:cNvCxnSpPr/>
          <p:nvPr/>
        </p:nvCxnSpPr>
        <p:spPr>
          <a:xfrm>
            <a:off x="4644306" y="3974262"/>
            <a:ext cx="0" cy="245630"/>
          </a:xfrm>
          <a:prstGeom prst="line">
            <a:avLst/>
          </a:prstGeom>
          <a:ln w="539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Conector recto"/>
          <p:cNvCxnSpPr/>
          <p:nvPr/>
        </p:nvCxnSpPr>
        <p:spPr>
          <a:xfrm>
            <a:off x="1547962" y="3967223"/>
            <a:ext cx="0" cy="245630"/>
          </a:xfrm>
          <a:prstGeom prst="line">
            <a:avLst/>
          </a:prstGeom>
          <a:ln w="539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Conector recto"/>
          <p:cNvCxnSpPr/>
          <p:nvPr/>
        </p:nvCxnSpPr>
        <p:spPr>
          <a:xfrm>
            <a:off x="1538533" y="3974262"/>
            <a:ext cx="3105773" cy="0"/>
          </a:xfrm>
          <a:prstGeom prst="line">
            <a:avLst/>
          </a:prstGeom>
          <a:ln w="539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Conector recto"/>
          <p:cNvCxnSpPr/>
          <p:nvPr/>
        </p:nvCxnSpPr>
        <p:spPr>
          <a:xfrm>
            <a:off x="2844106" y="3692195"/>
            <a:ext cx="0" cy="245630"/>
          </a:xfrm>
          <a:prstGeom prst="line">
            <a:avLst/>
          </a:prstGeom>
          <a:ln w="539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Conector recto"/>
          <p:cNvCxnSpPr/>
          <p:nvPr/>
        </p:nvCxnSpPr>
        <p:spPr>
          <a:xfrm>
            <a:off x="2772098" y="2002741"/>
            <a:ext cx="0" cy="481920"/>
          </a:xfrm>
          <a:prstGeom prst="line">
            <a:avLst/>
          </a:prstGeom>
          <a:ln w="539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59 Conector recto"/>
          <p:cNvCxnSpPr/>
          <p:nvPr/>
        </p:nvCxnSpPr>
        <p:spPr>
          <a:xfrm>
            <a:off x="12925226" y="1980605"/>
            <a:ext cx="0" cy="481920"/>
          </a:xfrm>
          <a:prstGeom prst="line">
            <a:avLst/>
          </a:prstGeom>
          <a:ln w="539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Conector recto"/>
          <p:cNvCxnSpPr/>
          <p:nvPr/>
        </p:nvCxnSpPr>
        <p:spPr>
          <a:xfrm>
            <a:off x="13920373" y="3924821"/>
            <a:ext cx="12965" cy="216024"/>
          </a:xfrm>
          <a:prstGeom prst="line">
            <a:avLst/>
          </a:prstGeom>
          <a:ln w="539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Conector recto"/>
          <p:cNvCxnSpPr/>
          <p:nvPr/>
        </p:nvCxnSpPr>
        <p:spPr>
          <a:xfrm>
            <a:off x="9841847" y="3924821"/>
            <a:ext cx="4091491" cy="0"/>
          </a:xfrm>
          <a:prstGeom prst="line">
            <a:avLst/>
          </a:prstGeom>
          <a:ln w="539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Conector recto"/>
          <p:cNvCxnSpPr/>
          <p:nvPr/>
        </p:nvCxnSpPr>
        <p:spPr>
          <a:xfrm>
            <a:off x="9828882" y="3924821"/>
            <a:ext cx="12965" cy="216024"/>
          </a:xfrm>
          <a:prstGeom prst="line">
            <a:avLst/>
          </a:prstGeom>
          <a:ln w="539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Conector recto"/>
          <p:cNvCxnSpPr/>
          <p:nvPr/>
        </p:nvCxnSpPr>
        <p:spPr>
          <a:xfrm>
            <a:off x="12997234" y="3692195"/>
            <a:ext cx="0" cy="232626"/>
          </a:xfrm>
          <a:prstGeom prst="line">
            <a:avLst/>
          </a:prstGeom>
          <a:ln w="539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Conector recto"/>
          <p:cNvCxnSpPr/>
          <p:nvPr/>
        </p:nvCxnSpPr>
        <p:spPr>
          <a:xfrm>
            <a:off x="12925226" y="468437"/>
            <a:ext cx="0" cy="717680"/>
          </a:xfrm>
          <a:prstGeom prst="line">
            <a:avLst/>
          </a:prstGeom>
          <a:ln w="539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Conector recto"/>
          <p:cNvCxnSpPr/>
          <p:nvPr/>
        </p:nvCxnSpPr>
        <p:spPr>
          <a:xfrm>
            <a:off x="2700090" y="468437"/>
            <a:ext cx="0" cy="717680"/>
          </a:xfrm>
          <a:prstGeom prst="line">
            <a:avLst/>
          </a:prstGeom>
          <a:ln w="539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41678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358</Words>
  <Application>Microsoft Office PowerPoint</Application>
  <PresentationFormat>Personalizado</PresentationFormat>
  <Paragraphs>46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11</cp:revision>
  <dcterms:created xsi:type="dcterms:W3CDTF">2015-02-19T02:32:00Z</dcterms:created>
  <dcterms:modified xsi:type="dcterms:W3CDTF">2015-02-19T04:39:56Z</dcterms:modified>
</cp:coreProperties>
</file>