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9" r:id="rId2"/>
    <p:sldId id="260" r:id="rId3"/>
    <p:sldId id="256" r:id="rId4"/>
    <p:sldId id="261" r:id="rId5"/>
  </p:sldIdLst>
  <p:sldSz cx="10801350" cy="7200900"/>
  <p:notesSz cx="6858000" cy="9144000"/>
  <p:embeddedFontLst>
    <p:embeddedFont>
      <p:font typeface="Calibri" panose="020F0502020204030204" pitchFamily="34" charset="0"/>
      <p:regular r:id="rId6"/>
      <p:bold r:id="rId7"/>
      <p:italic r:id="rId8"/>
      <p:boldItalic r:id="rId9"/>
    </p:embeddedFont>
    <p:embeddedFont>
      <p:font typeface="KG Lego House" panose="02000503000000020004" pitchFamily="2" charset="0"/>
      <p:regular r:id="rId10"/>
    </p:embeddedFont>
  </p:embeddedFontLst>
  <p:defaultTextStyle>
    <a:defPPr>
      <a:defRPr lang="es-MX"/>
    </a:defPPr>
    <a:lvl1pPr marL="0" algn="l" defTabSz="1028700" rtl="0" eaLnBrk="1" latinLnBrk="0" hangingPunct="1">
      <a:defRPr sz="2000" kern="1200">
        <a:solidFill>
          <a:schemeClr val="tx1"/>
        </a:solidFill>
        <a:latin typeface="+mn-lt"/>
        <a:ea typeface="+mn-ea"/>
        <a:cs typeface="+mn-cs"/>
      </a:defRPr>
    </a:lvl1pPr>
    <a:lvl2pPr marL="514350" algn="l" defTabSz="1028700" rtl="0" eaLnBrk="1" latinLnBrk="0" hangingPunct="1">
      <a:defRPr sz="2000" kern="1200">
        <a:solidFill>
          <a:schemeClr val="tx1"/>
        </a:solidFill>
        <a:latin typeface="+mn-lt"/>
        <a:ea typeface="+mn-ea"/>
        <a:cs typeface="+mn-cs"/>
      </a:defRPr>
    </a:lvl2pPr>
    <a:lvl3pPr marL="1028700" algn="l" defTabSz="1028700" rtl="0" eaLnBrk="1" latinLnBrk="0" hangingPunct="1">
      <a:defRPr sz="2000" kern="1200">
        <a:solidFill>
          <a:schemeClr val="tx1"/>
        </a:solidFill>
        <a:latin typeface="+mn-lt"/>
        <a:ea typeface="+mn-ea"/>
        <a:cs typeface="+mn-cs"/>
      </a:defRPr>
    </a:lvl3pPr>
    <a:lvl4pPr marL="1543050" algn="l" defTabSz="1028700" rtl="0" eaLnBrk="1" latinLnBrk="0" hangingPunct="1">
      <a:defRPr sz="2000" kern="1200">
        <a:solidFill>
          <a:schemeClr val="tx1"/>
        </a:solidFill>
        <a:latin typeface="+mn-lt"/>
        <a:ea typeface="+mn-ea"/>
        <a:cs typeface="+mn-cs"/>
      </a:defRPr>
    </a:lvl4pPr>
    <a:lvl5pPr marL="2057400" algn="l" defTabSz="1028700" rtl="0" eaLnBrk="1" latinLnBrk="0" hangingPunct="1">
      <a:defRPr sz="2000" kern="1200">
        <a:solidFill>
          <a:schemeClr val="tx1"/>
        </a:solidFill>
        <a:latin typeface="+mn-lt"/>
        <a:ea typeface="+mn-ea"/>
        <a:cs typeface="+mn-cs"/>
      </a:defRPr>
    </a:lvl5pPr>
    <a:lvl6pPr marL="2571750" algn="l" defTabSz="1028700" rtl="0" eaLnBrk="1" latinLnBrk="0" hangingPunct="1">
      <a:defRPr sz="2000" kern="1200">
        <a:solidFill>
          <a:schemeClr val="tx1"/>
        </a:solidFill>
        <a:latin typeface="+mn-lt"/>
        <a:ea typeface="+mn-ea"/>
        <a:cs typeface="+mn-cs"/>
      </a:defRPr>
    </a:lvl6pPr>
    <a:lvl7pPr marL="3086100" algn="l" defTabSz="1028700" rtl="0" eaLnBrk="1" latinLnBrk="0" hangingPunct="1">
      <a:defRPr sz="2000" kern="1200">
        <a:solidFill>
          <a:schemeClr val="tx1"/>
        </a:solidFill>
        <a:latin typeface="+mn-lt"/>
        <a:ea typeface="+mn-ea"/>
        <a:cs typeface="+mn-cs"/>
      </a:defRPr>
    </a:lvl7pPr>
    <a:lvl8pPr marL="3600450" algn="l" defTabSz="1028700" rtl="0" eaLnBrk="1" latinLnBrk="0" hangingPunct="1">
      <a:defRPr sz="2000" kern="1200">
        <a:solidFill>
          <a:schemeClr val="tx1"/>
        </a:solidFill>
        <a:latin typeface="+mn-lt"/>
        <a:ea typeface="+mn-ea"/>
        <a:cs typeface="+mn-cs"/>
      </a:defRPr>
    </a:lvl8pPr>
    <a:lvl9pPr marL="4114800" algn="l" defTabSz="102870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332" y="-204"/>
      </p:cViewPr>
      <p:guideLst>
        <p:guide orient="horz" pos="2268"/>
        <p:guide pos="34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10101" y="2236947"/>
            <a:ext cx="9181148" cy="1543526"/>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620203" y="4080510"/>
            <a:ext cx="7560945" cy="1840230"/>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48851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2490929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830979" y="288371"/>
            <a:ext cx="2430304" cy="6144101"/>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40067" y="288371"/>
            <a:ext cx="7110889" cy="61441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1307491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4128790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853232" y="4627245"/>
            <a:ext cx="9181148" cy="1430179"/>
          </a:xfrm>
        </p:spPr>
        <p:txBody>
          <a:bodyPr anchor="t"/>
          <a:lstStyle>
            <a:lvl1pPr algn="l">
              <a:defRPr sz="45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853232" y="3052049"/>
            <a:ext cx="9181148" cy="1575196"/>
          </a:xfrm>
        </p:spPr>
        <p:txBody>
          <a:bodyPr anchor="b"/>
          <a:lstStyle>
            <a:lvl1pPr marL="0" indent="0">
              <a:buNone/>
              <a:defRPr sz="2300">
                <a:solidFill>
                  <a:schemeClr val="tx1">
                    <a:tint val="75000"/>
                  </a:schemeClr>
                </a:solidFill>
              </a:defRPr>
            </a:lvl1pPr>
            <a:lvl2pPr marL="514350" indent="0">
              <a:buNone/>
              <a:defRPr sz="2000">
                <a:solidFill>
                  <a:schemeClr val="tx1">
                    <a:tint val="75000"/>
                  </a:schemeClr>
                </a:solidFill>
              </a:defRPr>
            </a:lvl2pPr>
            <a:lvl3pPr marL="1028700" indent="0">
              <a:buNone/>
              <a:defRPr sz="1800">
                <a:solidFill>
                  <a:schemeClr val="tx1">
                    <a:tint val="75000"/>
                  </a:schemeClr>
                </a:solidFill>
              </a:defRPr>
            </a:lvl3pPr>
            <a:lvl4pPr marL="1543050" indent="0">
              <a:buNone/>
              <a:defRPr sz="1600">
                <a:solidFill>
                  <a:schemeClr val="tx1">
                    <a:tint val="75000"/>
                  </a:schemeClr>
                </a:solidFill>
              </a:defRPr>
            </a:lvl4pPr>
            <a:lvl5pPr marL="2057400" indent="0">
              <a:buNone/>
              <a:defRPr sz="1600">
                <a:solidFill>
                  <a:schemeClr val="tx1">
                    <a:tint val="75000"/>
                  </a:schemeClr>
                </a:solidFill>
              </a:defRPr>
            </a:lvl5pPr>
            <a:lvl6pPr marL="2571750" indent="0">
              <a:buNone/>
              <a:defRPr sz="1600">
                <a:solidFill>
                  <a:schemeClr val="tx1">
                    <a:tint val="75000"/>
                  </a:schemeClr>
                </a:solidFill>
              </a:defRPr>
            </a:lvl6pPr>
            <a:lvl7pPr marL="3086100" indent="0">
              <a:buNone/>
              <a:defRPr sz="1600">
                <a:solidFill>
                  <a:schemeClr val="tx1">
                    <a:tint val="75000"/>
                  </a:schemeClr>
                </a:solidFill>
              </a:defRPr>
            </a:lvl7pPr>
            <a:lvl8pPr marL="3600450" indent="0">
              <a:buNone/>
              <a:defRPr sz="1600">
                <a:solidFill>
                  <a:schemeClr val="tx1">
                    <a:tint val="75000"/>
                  </a:schemeClr>
                </a:solidFill>
              </a:defRPr>
            </a:lvl8pPr>
            <a:lvl9pPr marL="4114800" indent="0">
              <a:buNone/>
              <a:defRPr sz="16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681066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40068" y="1680211"/>
            <a:ext cx="4770596"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490686" y="1680211"/>
            <a:ext cx="4770596"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21459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0068" y="1611869"/>
            <a:ext cx="4772472" cy="671750"/>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40068" y="2283619"/>
            <a:ext cx="4772472"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486936" y="1611869"/>
            <a:ext cx="4774347" cy="671750"/>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486936" y="2283619"/>
            <a:ext cx="4774347"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4168666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784330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979726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0068" y="286702"/>
            <a:ext cx="3553570" cy="1220153"/>
          </a:xfrm>
        </p:spPr>
        <p:txBody>
          <a:bodyPr anchor="b"/>
          <a:lstStyle>
            <a:lvl1pPr algn="l">
              <a:defRPr sz="23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223028" y="286703"/>
            <a:ext cx="6038255" cy="614576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40068" y="1506856"/>
            <a:ext cx="3553570" cy="4925616"/>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1970329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17140" y="5040630"/>
            <a:ext cx="6480810" cy="595075"/>
          </a:xfrm>
        </p:spPr>
        <p:txBody>
          <a:bodyPr anchor="b"/>
          <a:lstStyle>
            <a:lvl1pPr algn="l">
              <a:defRPr sz="23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117140" y="643414"/>
            <a:ext cx="6480810" cy="4320540"/>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endParaRPr lang="es-MX"/>
          </a:p>
        </p:txBody>
      </p:sp>
      <p:sp>
        <p:nvSpPr>
          <p:cNvPr id="4" name="3 Marcador de texto"/>
          <p:cNvSpPr>
            <a:spLocks noGrp="1"/>
          </p:cNvSpPr>
          <p:nvPr>
            <p:ph type="body" sz="half" idx="2"/>
          </p:nvPr>
        </p:nvSpPr>
        <p:spPr>
          <a:xfrm>
            <a:off x="2117140" y="5635705"/>
            <a:ext cx="6480810" cy="845105"/>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847397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540068" y="288370"/>
            <a:ext cx="9721215" cy="1200150"/>
          </a:xfrm>
          <a:prstGeom prst="rect">
            <a:avLst/>
          </a:prstGeom>
        </p:spPr>
        <p:txBody>
          <a:bodyPr vert="horz" lIns="102870" tIns="51435" rIns="102870" bIns="51435"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0068" y="1680211"/>
            <a:ext cx="9721215" cy="4752261"/>
          </a:xfrm>
          <a:prstGeom prst="rect">
            <a:avLst/>
          </a:prstGeom>
        </p:spPr>
        <p:txBody>
          <a:bodyPr vert="horz" lIns="102870" tIns="51435" rIns="102870" bIns="51435"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540068" y="6674168"/>
            <a:ext cx="2520315" cy="383381"/>
          </a:xfrm>
          <a:prstGeom prst="rect">
            <a:avLst/>
          </a:prstGeom>
        </p:spPr>
        <p:txBody>
          <a:bodyPr vert="horz" lIns="102870" tIns="51435" rIns="102870" bIns="51435" rtlCol="0" anchor="ctr"/>
          <a:lstStyle>
            <a:lvl1pPr algn="l">
              <a:defRPr sz="1400">
                <a:solidFill>
                  <a:schemeClr val="tx1">
                    <a:tint val="75000"/>
                  </a:schemeClr>
                </a:solidFill>
              </a:defRPr>
            </a:lvl1pPr>
          </a:lstStyle>
          <a:p>
            <a:fld id="{E426BAC4-8D85-4CCB-92B8-1E0F588B0768}" type="datetimeFigureOut">
              <a:rPr lang="es-MX" smtClean="0"/>
              <a:t>18/02/2015</a:t>
            </a:fld>
            <a:endParaRPr lang="es-MX"/>
          </a:p>
        </p:txBody>
      </p:sp>
      <p:sp>
        <p:nvSpPr>
          <p:cNvPr id="5" name="4 Marcador de pie de página"/>
          <p:cNvSpPr>
            <a:spLocks noGrp="1"/>
          </p:cNvSpPr>
          <p:nvPr>
            <p:ph type="ftr" sz="quarter" idx="3"/>
          </p:nvPr>
        </p:nvSpPr>
        <p:spPr>
          <a:xfrm>
            <a:off x="3690461" y="6674168"/>
            <a:ext cx="3420428" cy="383381"/>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7740968" y="6674168"/>
            <a:ext cx="2520315" cy="383381"/>
          </a:xfrm>
          <a:prstGeom prst="rect">
            <a:avLst/>
          </a:prstGeom>
        </p:spPr>
        <p:txBody>
          <a:bodyPr vert="horz" lIns="102870" tIns="51435" rIns="102870" bIns="51435" rtlCol="0" anchor="ctr"/>
          <a:lstStyle>
            <a:lvl1pPr algn="r">
              <a:defRPr sz="1400">
                <a:solidFill>
                  <a:schemeClr val="tx1">
                    <a:tint val="75000"/>
                  </a:schemeClr>
                </a:solidFill>
              </a:defRPr>
            </a:lvl1pPr>
          </a:lstStyle>
          <a:p>
            <a:fld id="{E46F5DA6-504A-4EB3-BCB4-72D793FFD0EB}" type="slidenum">
              <a:rPr lang="es-MX" smtClean="0"/>
              <a:t>‹Nº›</a:t>
            </a:fld>
            <a:endParaRPr lang="es-MX"/>
          </a:p>
        </p:txBody>
      </p:sp>
    </p:spTree>
    <p:extLst>
      <p:ext uri="{BB962C8B-B14F-4D97-AF65-F5344CB8AC3E}">
        <p14:creationId xmlns:p14="http://schemas.microsoft.com/office/powerpoint/2010/main" val="2487675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28700" rtl="0" eaLnBrk="1" latinLnBrk="0" hangingPunct="1">
        <a:spcBef>
          <a:spcPct val="0"/>
        </a:spcBef>
        <a:buNone/>
        <a:defRPr sz="5000" kern="1200">
          <a:solidFill>
            <a:schemeClr val="tx1"/>
          </a:solidFill>
          <a:latin typeface="+mj-lt"/>
          <a:ea typeface="+mj-ea"/>
          <a:cs typeface="+mj-cs"/>
        </a:defRPr>
      </a:lvl1pPr>
    </p:titleStyle>
    <p:bodyStyle>
      <a:lvl1pPr marL="385763" indent="-385763" algn="l" defTabSz="1028700"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35819" indent="-321469" algn="l" defTabSz="10287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285875" indent="-257175" algn="l" defTabSz="10287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022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1457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es-MX"/>
      </a:defPPr>
      <a:lvl1pPr marL="0" algn="l" defTabSz="1028700" rtl="0" eaLnBrk="1" latinLnBrk="0" hangingPunct="1">
        <a:defRPr sz="2000" kern="1200">
          <a:solidFill>
            <a:schemeClr val="tx1"/>
          </a:solidFill>
          <a:latin typeface="+mn-lt"/>
          <a:ea typeface="+mn-ea"/>
          <a:cs typeface="+mn-cs"/>
        </a:defRPr>
      </a:lvl1pPr>
      <a:lvl2pPr marL="514350" algn="l" defTabSz="1028700" rtl="0" eaLnBrk="1" latinLnBrk="0" hangingPunct="1">
        <a:defRPr sz="2000" kern="1200">
          <a:solidFill>
            <a:schemeClr val="tx1"/>
          </a:solidFill>
          <a:latin typeface="+mn-lt"/>
          <a:ea typeface="+mn-ea"/>
          <a:cs typeface="+mn-cs"/>
        </a:defRPr>
      </a:lvl2pPr>
      <a:lvl3pPr marL="1028700" algn="l" defTabSz="1028700" rtl="0" eaLnBrk="1" latinLnBrk="0" hangingPunct="1">
        <a:defRPr sz="2000" kern="1200">
          <a:solidFill>
            <a:schemeClr val="tx1"/>
          </a:solidFill>
          <a:latin typeface="+mn-lt"/>
          <a:ea typeface="+mn-ea"/>
          <a:cs typeface="+mn-cs"/>
        </a:defRPr>
      </a:lvl3pPr>
      <a:lvl4pPr marL="1543050" algn="l" defTabSz="1028700" rtl="0" eaLnBrk="1" latinLnBrk="0" hangingPunct="1">
        <a:defRPr sz="2000" kern="1200">
          <a:solidFill>
            <a:schemeClr val="tx1"/>
          </a:solidFill>
          <a:latin typeface="+mn-lt"/>
          <a:ea typeface="+mn-ea"/>
          <a:cs typeface="+mn-cs"/>
        </a:defRPr>
      </a:lvl4pPr>
      <a:lvl5pPr marL="2057400" algn="l" defTabSz="1028700" rtl="0" eaLnBrk="1" latinLnBrk="0" hangingPunct="1">
        <a:defRPr sz="2000" kern="1200">
          <a:solidFill>
            <a:schemeClr val="tx1"/>
          </a:solidFill>
          <a:latin typeface="+mn-lt"/>
          <a:ea typeface="+mn-ea"/>
          <a:cs typeface="+mn-cs"/>
        </a:defRPr>
      </a:lvl5pPr>
      <a:lvl6pPr marL="2571750" algn="l" defTabSz="1028700" rtl="0" eaLnBrk="1" latinLnBrk="0" hangingPunct="1">
        <a:defRPr sz="2000" kern="1200">
          <a:solidFill>
            <a:schemeClr val="tx1"/>
          </a:solidFill>
          <a:latin typeface="+mn-lt"/>
          <a:ea typeface="+mn-ea"/>
          <a:cs typeface="+mn-cs"/>
        </a:defRPr>
      </a:lvl6pPr>
      <a:lvl7pPr marL="3086100" algn="l" defTabSz="1028700" rtl="0" eaLnBrk="1" latinLnBrk="0" hangingPunct="1">
        <a:defRPr sz="2000" kern="1200">
          <a:solidFill>
            <a:schemeClr val="tx1"/>
          </a:solidFill>
          <a:latin typeface="+mn-lt"/>
          <a:ea typeface="+mn-ea"/>
          <a:cs typeface="+mn-cs"/>
        </a:defRPr>
      </a:lvl7pPr>
      <a:lvl8pPr marL="3600450" algn="l" defTabSz="1028700" rtl="0" eaLnBrk="1" latinLnBrk="0" hangingPunct="1">
        <a:defRPr sz="2000" kern="1200">
          <a:solidFill>
            <a:schemeClr val="tx1"/>
          </a:solidFill>
          <a:latin typeface="+mn-lt"/>
          <a:ea typeface="+mn-ea"/>
          <a:cs typeface="+mn-cs"/>
        </a:defRPr>
      </a:lvl8pPr>
      <a:lvl9pPr marL="4114800" algn="l" defTabSz="102870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87982"/>
            <a:ext cx="10801350" cy="7787665"/>
          </a:xfrm>
        </p:spPr>
        <p:txBody>
          <a:bodyPr>
            <a:normAutofit/>
          </a:bodyPr>
          <a:lstStyle/>
          <a:p>
            <a:r>
              <a:rPr lang="es-MX" sz="2800" dirty="0">
                <a:latin typeface="KG Lego House" panose="02000503000000020004" pitchFamily="2" charset="0"/>
                <a:cs typeface="Arial" panose="020B0604020202020204" pitchFamily="34" charset="0"/>
              </a:rPr>
              <a:t>        Escuela Normal de Educación Preescolar</a:t>
            </a:r>
            <a:br>
              <a:rPr lang="es-MX" sz="2800" dirty="0">
                <a:latin typeface="KG Lego House" panose="02000503000000020004" pitchFamily="2" charset="0"/>
                <a:cs typeface="Arial" panose="020B0604020202020204" pitchFamily="34" charset="0"/>
              </a:rPr>
            </a:br>
            <a:r>
              <a:rPr lang="es-MX" sz="4400" dirty="0" smtClean="0">
                <a:latin typeface="KG Lego House" panose="02000503000000020004" pitchFamily="2" charset="0"/>
                <a:cs typeface="Arial" panose="020B0604020202020204" pitchFamily="34" charset="0"/>
              </a:rPr>
              <a:t/>
            </a:r>
            <a:br>
              <a:rPr lang="es-MX" sz="4400" dirty="0" smtClean="0">
                <a:latin typeface="KG Lego House" panose="02000503000000020004" pitchFamily="2" charset="0"/>
                <a:cs typeface="Arial" panose="020B0604020202020204" pitchFamily="34" charset="0"/>
              </a:rPr>
            </a:br>
            <a:r>
              <a:rPr lang="es-MX" sz="4400" dirty="0" smtClean="0">
                <a:latin typeface="KG Lego House" panose="02000503000000020004" pitchFamily="2" charset="0"/>
                <a:cs typeface="Arial" panose="020B0604020202020204" pitchFamily="34" charset="0"/>
              </a:rPr>
              <a:t/>
            </a:r>
            <a:br>
              <a:rPr lang="es-MX" sz="4400" dirty="0" smtClean="0">
                <a:latin typeface="KG Lego House" panose="02000503000000020004" pitchFamily="2" charset="0"/>
                <a:cs typeface="Arial" panose="020B0604020202020204" pitchFamily="34" charset="0"/>
              </a:rPr>
            </a:br>
            <a:r>
              <a:rPr lang="es-MX" sz="4400" dirty="0" smtClean="0">
                <a:latin typeface="KG Lego House" panose="02000503000000020004" pitchFamily="2" charset="0"/>
                <a:cs typeface="Arial" panose="020B0604020202020204" pitchFamily="34" charset="0"/>
              </a:rPr>
              <a:t/>
            </a:r>
            <a:br>
              <a:rPr lang="es-MX" sz="4400" dirty="0" smtClean="0">
                <a:latin typeface="KG Lego House" panose="02000503000000020004" pitchFamily="2" charset="0"/>
                <a:cs typeface="Arial" panose="020B0604020202020204" pitchFamily="34" charset="0"/>
              </a:rPr>
            </a:br>
            <a:r>
              <a:rPr lang="es-MX" sz="2800" dirty="0">
                <a:latin typeface="KG Lego House" panose="02000503000000020004" pitchFamily="2" charset="0"/>
                <a:cs typeface="Arial" panose="020B0604020202020204" pitchFamily="34" charset="0"/>
              </a:rPr>
              <a:t>Estructura Pedagógica y Educativa del Plan de Estudios 2011 </a:t>
            </a:r>
            <a:br>
              <a:rPr lang="es-MX" sz="2800" dirty="0">
                <a:latin typeface="KG Lego House" panose="02000503000000020004" pitchFamily="2" charset="0"/>
                <a:cs typeface="Arial" panose="020B0604020202020204" pitchFamily="34" charset="0"/>
              </a:rPr>
            </a:br>
            <a:r>
              <a:rPr lang="es-MX" sz="2800" dirty="0">
                <a:latin typeface="KG Lego House" panose="02000503000000020004" pitchFamily="2" charset="0"/>
                <a:cs typeface="Arial" panose="020B0604020202020204" pitchFamily="34" charset="0"/>
              </a:rPr>
              <a:t>de Educación Básica</a:t>
            </a:r>
            <a:r>
              <a:rPr lang="es-MX" sz="2800" dirty="0">
                <a:latin typeface="KG Lego House" panose="02000503000000020004" pitchFamily="2" charset="0"/>
              </a:rPr>
              <a:t/>
            </a:r>
            <a:br>
              <a:rPr lang="es-MX" sz="2800" dirty="0">
                <a:latin typeface="KG Lego House" panose="02000503000000020004" pitchFamily="2" charset="0"/>
              </a:rPr>
            </a:br>
            <a:r>
              <a:rPr lang="es-MX" sz="2800" dirty="0">
                <a:latin typeface="KG Lego House" panose="02000503000000020004" pitchFamily="2" charset="0"/>
                <a:cs typeface="Arial" panose="020B0604020202020204" pitchFamily="34" charset="0"/>
              </a:rPr>
              <a:t/>
            </a:r>
            <a:br>
              <a:rPr lang="es-MX" sz="2800" dirty="0">
                <a:latin typeface="KG Lego House" panose="02000503000000020004" pitchFamily="2" charset="0"/>
                <a:cs typeface="Arial" panose="020B0604020202020204" pitchFamily="34" charset="0"/>
              </a:rPr>
            </a:br>
            <a:r>
              <a:rPr lang="es-MX" sz="2800" dirty="0">
                <a:latin typeface="KG Lego House" panose="02000503000000020004" pitchFamily="2" charset="0"/>
                <a:cs typeface="Arial" panose="020B0604020202020204" pitchFamily="34" charset="0"/>
              </a:rPr>
              <a:t>Asesora: </a:t>
            </a:r>
            <a:r>
              <a:rPr lang="es-MX" sz="2800" dirty="0" smtClean="0">
                <a:latin typeface="KG Lego House" panose="02000503000000020004" pitchFamily="2" charset="0"/>
                <a:cs typeface="Arial" panose="020B0604020202020204" pitchFamily="34" charset="0"/>
              </a:rPr>
              <a:t>Ma. Del Rosario de Hoyos Dávila</a:t>
            </a:r>
            <a:r>
              <a:rPr lang="es-MX" sz="4400" dirty="0">
                <a:latin typeface="KG Lego House" panose="02000503000000020004" pitchFamily="2" charset="0"/>
                <a:cs typeface="Arial" panose="020B0604020202020204" pitchFamily="34" charset="0"/>
              </a:rPr>
              <a:t/>
            </a:r>
            <a:br>
              <a:rPr lang="es-MX" sz="4400" dirty="0">
                <a:latin typeface="KG Lego House" panose="02000503000000020004" pitchFamily="2" charset="0"/>
                <a:cs typeface="Arial" panose="020B0604020202020204" pitchFamily="34" charset="0"/>
              </a:rPr>
            </a:br>
            <a:r>
              <a:rPr lang="es-MX" sz="2800" b="1" dirty="0">
                <a:latin typeface="KG Lego House" panose="02000503000000020004" pitchFamily="2" charset="0"/>
                <a:cs typeface="Arial" panose="020B0604020202020204" pitchFamily="34" charset="0"/>
              </a:rPr>
              <a:t>Mapa Conceptual</a:t>
            </a:r>
            <a:r>
              <a:rPr lang="es-MX" sz="4400" b="1" dirty="0" smtClean="0">
                <a:latin typeface="KG Lego House" panose="02000503000000020004" pitchFamily="2" charset="0"/>
                <a:cs typeface="Arial" panose="020B0604020202020204" pitchFamily="34" charset="0"/>
              </a:rPr>
              <a:t/>
            </a:r>
            <a:br>
              <a:rPr lang="es-MX" sz="4400" b="1" dirty="0" smtClean="0">
                <a:latin typeface="KG Lego House" panose="02000503000000020004" pitchFamily="2" charset="0"/>
                <a:cs typeface="Arial" panose="020B0604020202020204" pitchFamily="34" charset="0"/>
              </a:rPr>
            </a:br>
            <a:r>
              <a:rPr lang="es-MX" sz="2800" dirty="0" smtClean="0">
                <a:latin typeface="KG Lego House" panose="02000503000000020004" pitchFamily="2" charset="0"/>
                <a:cs typeface="Arial" panose="020B0604020202020204" pitchFamily="34" charset="0"/>
              </a:rPr>
              <a:t>Rebeca Alejandra Cortez Galicia</a:t>
            </a:r>
            <a:r>
              <a:rPr lang="es-MX" sz="2800" dirty="0">
                <a:latin typeface="KG Lego House" panose="02000503000000020004" pitchFamily="2" charset="0"/>
                <a:cs typeface="Arial" panose="020B0604020202020204" pitchFamily="34" charset="0"/>
              </a:rPr>
              <a:t/>
            </a:r>
            <a:br>
              <a:rPr lang="es-MX" sz="2800" dirty="0">
                <a:latin typeface="KG Lego House" panose="02000503000000020004" pitchFamily="2" charset="0"/>
                <a:cs typeface="Arial" panose="020B0604020202020204" pitchFamily="34" charset="0"/>
              </a:rPr>
            </a:br>
            <a:r>
              <a:rPr lang="es-MX" sz="2800" dirty="0">
                <a:latin typeface="KG Lego House" panose="02000503000000020004" pitchFamily="2" charset="0"/>
                <a:cs typeface="Arial" panose="020B0604020202020204" pitchFamily="34" charset="0"/>
              </a:rPr>
              <a:t>4° </a:t>
            </a:r>
            <a:r>
              <a:rPr lang="es-MX" sz="2800" dirty="0" smtClean="0">
                <a:latin typeface="KG Lego House" panose="02000503000000020004" pitchFamily="2" charset="0"/>
                <a:cs typeface="Arial" panose="020B0604020202020204" pitchFamily="34" charset="0"/>
              </a:rPr>
              <a:t>“C”    </a:t>
            </a:r>
            <a:r>
              <a:rPr lang="es-MX" sz="2800" dirty="0">
                <a:latin typeface="KG Lego House" panose="02000503000000020004" pitchFamily="2" charset="0"/>
                <a:cs typeface="Arial" panose="020B0604020202020204" pitchFamily="34" charset="0"/>
              </a:rPr>
              <a:t>N.L. </a:t>
            </a:r>
            <a:r>
              <a:rPr lang="es-MX" sz="2800" dirty="0" smtClean="0">
                <a:latin typeface="KG Lego House" panose="02000503000000020004" pitchFamily="2" charset="0"/>
                <a:cs typeface="Arial" panose="020B0604020202020204" pitchFamily="34" charset="0"/>
              </a:rPr>
              <a:t>7</a:t>
            </a:r>
            <a:r>
              <a:rPr lang="es-MX" sz="2800" dirty="0">
                <a:latin typeface="KG Lego House" panose="02000503000000020004" pitchFamily="2" charset="0"/>
                <a:cs typeface="Arial" panose="020B0604020202020204" pitchFamily="34" charset="0"/>
              </a:rPr>
              <a:t/>
            </a:r>
            <a:br>
              <a:rPr lang="es-MX" sz="2800" dirty="0">
                <a:latin typeface="KG Lego House" panose="02000503000000020004" pitchFamily="2" charset="0"/>
                <a:cs typeface="Arial" panose="020B0604020202020204" pitchFamily="34" charset="0"/>
              </a:rPr>
            </a:br>
            <a:r>
              <a:rPr lang="es-MX" sz="2800" dirty="0">
                <a:latin typeface="KG Lego House" panose="02000503000000020004" pitchFamily="2" charset="0"/>
                <a:cs typeface="Arial" panose="020B0604020202020204" pitchFamily="34" charset="0"/>
              </a:rPr>
              <a:t/>
            </a:r>
            <a:br>
              <a:rPr lang="es-MX" sz="2800" dirty="0">
                <a:latin typeface="KG Lego House" panose="02000503000000020004" pitchFamily="2" charset="0"/>
                <a:cs typeface="Arial" panose="020B0604020202020204" pitchFamily="34" charset="0"/>
              </a:rPr>
            </a:br>
            <a:r>
              <a:rPr lang="es-MX" sz="2800" dirty="0">
                <a:latin typeface="KG Lego House" panose="02000503000000020004" pitchFamily="2" charset="0"/>
                <a:cs typeface="Arial" panose="020B0604020202020204" pitchFamily="34" charset="0"/>
              </a:rPr>
              <a:t>Saltillo, Coahuila de Zaragoza  		Febrero 2015</a:t>
            </a:r>
            <a:endParaRPr lang="es-MX" sz="4400" dirty="0">
              <a:latin typeface="KG Lego House" panose="02000503000000020004" pitchFamily="2" charset="0"/>
              <a:cs typeface="Arial" panose="020B0604020202020204" pitchFamily="34" charset="0"/>
            </a:endParaRPr>
          </a:p>
        </p:txBody>
      </p:sp>
      <p:pic>
        <p:nvPicPr>
          <p:cNvPr id="4" name="3 Imagen" descr="https://encrypted-tbn0.google.com/images?q=tbn:ANd9GcQxrEF0-lz7k3OlVrKTYIDV2C0Ue11qaTY7j_Mtbzf7Fe6pv5bw3w"/>
          <p:cNvPicPr/>
          <p:nvPr/>
        </p:nvPicPr>
        <p:blipFill>
          <a:blip r:embed="rId2">
            <a:extLst>
              <a:ext uri="{28A0092B-C50C-407E-A947-70E740481C1C}">
                <a14:useLocalDpi xmlns:a14="http://schemas.microsoft.com/office/drawing/2010/main" val="0"/>
              </a:ext>
            </a:extLst>
          </a:blip>
          <a:srcRect l="21172" r="17236"/>
          <a:stretch>
            <a:fillRect/>
          </a:stretch>
        </p:blipFill>
        <p:spPr bwMode="auto">
          <a:xfrm>
            <a:off x="4805259" y="1029765"/>
            <a:ext cx="1531070" cy="1587776"/>
          </a:xfrm>
          <a:prstGeom prst="rect">
            <a:avLst/>
          </a:prstGeom>
          <a:noFill/>
        </p:spPr>
      </p:pic>
    </p:spTree>
    <p:extLst>
      <p:ext uri="{BB962C8B-B14F-4D97-AF65-F5344CB8AC3E}">
        <p14:creationId xmlns:p14="http://schemas.microsoft.com/office/powerpoint/2010/main" val="1981401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Proceso alternativo"/>
          <p:cNvSpPr/>
          <p:nvPr/>
        </p:nvSpPr>
        <p:spPr>
          <a:xfrm>
            <a:off x="7989894" y="727331"/>
            <a:ext cx="2381665" cy="529259"/>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rtlCol="0" anchor="ctr"/>
          <a:lstStyle/>
          <a:p>
            <a:pPr algn="ctr"/>
            <a:endParaRPr lang="es-MX"/>
          </a:p>
        </p:txBody>
      </p:sp>
      <p:sp>
        <p:nvSpPr>
          <p:cNvPr id="3" name="2 Rectángulo"/>
          <p:cNvSpPr/>
          <p:nvPr/>
        </p:nvSpPr>
        <p:spPr>
          <a:xfrm>
            <a:off x="382168" y="1729139"/>
            <a:ext cx="10037015" cy="2935419"/>
          </a:xfrm>
          <a:prstGeom prst="rect">
            <a:avLst/>
          </a:prstGeom>
        </p:spPr>
        <p:txBody>
          <a:bodyPr wrap="square" lIns="102870" tIns="51435" rIns="102870" bIns="51435">
            <a:spAutoFit/>
          </a:bodyPr>
          <a:lstStyle/>
          <a:p>
            <a:pPr algn="just"/>
            <a:r>
              <a:rPr lang="es-MX" sz="2300" dirty="0">
                <a:latin typeface="Arial" panose="020B0604020202020204" pitchFamily="34" charset="0"/>
                <a:cs typeface="Arial" panose="020B0604020202020204" pitchFamily="34" charset="0"/>
              </a:rPr>
              <a:t>La expansión y adecuación del servicio educativo dentro del país se ha ido consolidando con el paso del tiempo, con lo cual se han ido creando programas que avalen los procesos educativos. El Plan de Estudios de Educación Básica 2011 contiene lo referido a los 3 niveles de la educación básica, como lo son la educación preescolar, la educación primaria y la educación secundaria; en el presente documento se muestra un mapa conceptual sobre los principios pedagógicos y los campos formativos que enmarca dicho plan de estudios.</a:t>
            </a:r>
          </a:p>
        </p:txBody>
      </p:sp>
      <p:sp>
        <p:nvSpPr>
          <p:cNvPr id="5" name="4 Rectángulo"/>
          <p:cNvSpPr/>
          <p:nvPr/>
        </p:nvSpPr>
        <p:spPr>
          <a:xfrm>
            <a:off x="4248547" y="771842"/>
            <a:ext cx="2551784" cy="519373"/>
          </a:xfrm>
          <a:prstGeom prst="rect">
            <a:avLst/>
          </a:prstGeom>
        </p:spPr>
        <p:txBody>
          <a:bodyPr wrap="square" lIns="102870" tIns="51435" rIns="102870" bIns="51435">
            <a:spAutoFit/>
          </a:bodyPr>
          <a:lstStyle/>
          <a:p>
            <a:pPr algn="ctr"/>
            <a:r>
              <a:rPr lang="es-MX" sz="2700" dirty="0">
                <a:latin typeface="Arial" panose="020B0604020202020204" pitchFamily="34" charset="0"/>
                <a:cs typeface="Arial" panose="020B0604020202020204" pitchFamily="34" charset="0"/>
              </a:rPr>
              <a:t>Introducción.</a:t>
            </a:r>
          </a:p>
        </p:txBody>
      </p:sp>
    </p:spTree>
    <p:extLst>
      <p:ext uri="{BB962C8B-B14F-4D97-AF65-F5344CB8AC3E}">
        <p14:creationId xmlns:p14="http://schemas.microsoft.com/office/powerpoint/2010/main" val="49950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104071" y="198072"/>
            <a:ext cx="4443204" cy="411651"/>
          </a:xfrm>
          <a:prstGeom prst="rect">
            <a:avLst/>
          </a:prstGeom>
          <a:noFill/>
          <a:ln w="28575">
            <a:solidFill>
              <a:srgbClr val="002060"/>
            </a:solidFill>
          </a:ln>
        </p:spPr>
        <p:txBody>
          <a:bodyPr wrap="none" lIns="102870" tIns="51435" rIns="102870" bIns="51435" rtlCol="0">
            <a:spAutoFit/>
          </a:bodyPr>
          <a:lstStyle/>
          <a:p>
            <a:r>
              <a:rPr lang="es-MX" dirty="0" smtClean="0"/>
              <a:t>Plan de Estudios 2011. Educación Básica.</a:t>
            </a:r>
            <a:endParaRPr lang="es-MX" dirty="0"/>
          </a:p>
        </p:txBody>
      </p:sp>
      <p:sp>
        <p:nvSpPr>
          <p:cNvPr id="6" name="5 CuadroTexto"/>
          <p:cNvSpPr txBox="1"/>
          <p:nvPr/>
        </p:nvSpPr>
        <p:spPr>
          <a:xfrm>
            <a:off x="380267" y="1109067"/>
            <a:ext cx="2860892" cy="380873"/>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800" dirty="0" smtClean="0"/>
              <a:t>12 principios pedagógicos</a:t>
            </a:r>
            <a:endParaRPr lang="es-MX" sz="1800" dirty="0"/>
          </a:p>
        </p:txBody>
      </p:sp>
      <p:sp>
        <p:nvSpPr>
          <p:cNvPr id="9" name="8 CuadroTexto"/>
          <p:cNvSpPr txBox="1"/>
          <p:nvPr/>
        </p:nvSpPr>
        <p:spPr>
          <a:xfrm>
            <a:off x="8117007" y="1141349"/>
            <a:ext cx="2377189" cy="411651"/>
          </a:xfrm>
          <a:prstGeom prst="rect">
            <a:avLst/>
          </a:prstGeom>
          <a:noFill/>
          <a:ln w="28575">
            <a:solidFill>
              <a:srgbClr val="00B0F0"/>
            </a:solidFill>
          </a:ln>
        </p:spPr>
        <p:txBody>
          <a:bodyPr wrap="none" lIns="102870" tIns="51435" rIns="102870" bIns="51435" rtlCol="0">
            <a:spAutoFit/>
          </a:bodyPr>
          <a:lstStyle/>
          <a:p>
            <a:pPr algn="ctr"/>
            <a:r>
              <a:rPr lang="es-MX" dirty="0" smtClean="0"/>
              <a:t>4 campos formativos</a:t>
            </a:r>
          </a:p>
        </p:txBody>
      </p:sp>
      <p:cxnSp>
        <p:nvCxnSpPr>
          <p:cNvPr id="27" name="26 Conector recto"/>
          <p:cNvCxnSpPr/>
          <p:nvPr/>
        </p:nvCxnSpPr>
        <p:spPr>
          <a:xfrm>
            <a:off x="5464453" y="651722"/>
            <a:ext cx="1" cy="1853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flipH="1">
            <a:off x="1785648" y="853701"/>
            <a:ext cx="76978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a:off x="1785648" y="874417"/>
            <a:ext cx="1" cy="1853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9483529" y="878548"/>
            <a:ext cx="1" cy="1853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35 CuadroTexto"/>
          <p:cNvSpPr txBox="1"/>
          <p:nvPr/>
        </p:nvSpPr>
        <p:spPr>
          <a:xfrm>
            <a:off x="398722" y="1937065"/>
            <a:ext cx="2840327" cy="473206"/>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Centrar la atención a los estudiantes y en sus procesos de aprendizaje</a:t>
            </a:r>
          </a:p>
        </p:txBody>
      </p:sp>
      <p:sp>
        <p:nvSpPr>
          <p:cNvPr id="37" name="36 CuadroTexto"/>
          <p:cNvSpPr txBox="1"/>
          <p:nvPr/>
        </p:nvSpPr>
        <p:spPr>
          <a:xfrm>
            <a:off x="398723" y="3271236"/>
            <a:ext cx="2840327" cy="288541"/>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Generar ambientes de aprendizaje</a:t>
            </a:r>
          </a:p>
        </p:txBody>
      </p:sp>
      <p:sp>
        <p:nvSpPr>
          <p:cNvPr id="38" name="37 CuadroTexto"/>
          <p:cNvSpPr txBox="1"/>
          <p:nvPr/>
        </p:nvSpPr>
        <p:spPr>
          <a:xfrm>
            <a:off x="398722" y="3600450"/>
            <a:ext cx="2840327" cy="473206"/>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Trabajar en colaboración para construir el aprendizaje</a:t>
            </a:r>
          </a:p>
        </p:txBody>
      </p:sp>
      <p:sp>
        <p:nvSpPr>
          <p:cNvPr id="40" name="39 CuadroTexto"/>
          <p:cNvSpPr txBox="1"/>
          <p:nvPr/>
        </p:nvSpPr>
        <p:spPr>
          <a:xfrm>
            <a:off x="398725" y="2439085"/>
            <a:ext cx="2840326" cy="288541"/>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Planificar para potenciar el aprendizaje</a:t>
            </a:r>
          </a:p>
        </p:txBody>
      </p:sp>
      <p:sp>
        <p:nvSpPr>
          <p:cNvPr id="41" name="40 CuadroTexto"/>
          <p:cNvSpPr txBox="1"/>
          <p:nvPr/>
        </p:nvSpPr>
        <p:spPr>
          <a:xfrm>
            <a:off x="398723" y="2769977"/>
            <a:ext cx="2840325" cy="473206"/>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Poner énfasis en el desarrollo de competencias</a:t>
            </a:r>
          </a:p>
        </p:txBody>
      </p:sp>
      <p:sp>
        <p:nvSpPr>
          <p:cNvPr id="42" name="41 CuadroTexto"/>
          <p:cNvSpPr txBox="1"/>
          <p:nvPr/>
        </p:nvSpPr>
        <p:spPr>
          <a:xfrm>
            <a:off x="416637" y="4603721"/>
            <a:ext cx="2823801" cy="473206"/>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Usar materiales educativos para favorecer el aprendizaje</a:t>
            </a:r>
          </a:p>
        </p:txBody>
      </p:sp>
      <p:sp>
        <p:nvSpPr>
          <p:cNvPr id="43" name="42 CuadroTexto"/>
          <p:cNvSpPr txBox="1"/>
          <p:nvPr/>
        </p:nvSpPr>
        <p:spPr>
          <a:xfrm>
            <a:off x="398725" y="5112618"/>
            <a:ext cx="2840324" cy="288541"/>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Evaluar para aprender</a:t>
            </a:r>
          </a:p>
        </p:txBody>
      </p:sp>
      <p:sp>
        <p:nvSpPr>
          <p:cNvPr id="44" name="43 CuadroTexto"/>
          <p:cNvSpPr txBox="1"/>
          <p:nvPr/>
        </p:nvSpPr>
        <p:spPr>
          <a:xfrm>
            <a:off x="416636" y="4088955"/>
            <a:ext cx="2823799" cy="473206"/>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Favorecer la inclusión para atender a la diversidad</a:t>
            </a:r>
          </a:p>
        </p:txBody>
      </p:sp>
      <p:sp>
        <p:nvSpPr>
          <p:cNvPr id="49" name="48 CuadroTexto"/>
          <p:cNvSpPr txBox="1"/>
          <p:nvPr/>
        </p:nvSpPr>
        <p:spPr>
          <a:xfrm>
            <a:off x="398723" y="5450104"/>
            <a:ext cx="2840328" cy="288541"/>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Incorporar temas de relevancia social</a:t>
            </a:r>
          </a:p>
        </p:txBody>
      </p:sp>
      <p:sp>
        <p:nvSpPr>
          <p:cNvPr id="50" name="49 CuadroTexto"/>
          <p:cNvSpPr txBox="1"/>
          <p:nvPr/>
        </p:nvSpPr>
        <p:spPr>
          <a:xfrm>
            <a:off x="387346" y="5789848"/>
            <a:ext cx="2850819" cy="473206"/>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Renovar el pacto entre el estudiante, el docente, la familia y la escuela</a:t>
            </a:r>
          </a:p>
        </p:txBody>
      </p:sp>
      <p:sp>
        <p:nvSpPr>
          <p:cNvPr id="51" name="50 CuadroTexto"/>
          <p:cNvSpPr txBox="1"/>
          <p:nvPr/>
        </p:nvSpPr>
        <p:spPr>
          <a:xfrm>
            <a:off x="380266" y="6324476"/>
            <a:ext cx="2857352" cy="288541"/>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Reorientar el liderazgo</a:t>
            </a:r>
          </a:p>
        </p:txBody>
      </p:sp>
      <p:sp>
        <p:nvSpPr>
          <p:cNvPr id="52" name="51 CuadroTexto"/>
          <p:cNvSpPr txBox="1"/>
          <p:nvPr/>
        </p:nvSpPr>
        <p:spPr>
          <a:xfrm>
            <a:off x="383807" y="6656854"/>
            <a:ext cx="2857352" cy="473206"/>
          </a:xfrm>
          <a:prstGeom prst="rect">
            <a:avLst/>
          </a:prstGeom>
          <a:ln/>
        </p:spPr>
        <p:style>
          <a:lnRef idx="2">
            <a:schemeClr val="accent1"/>
          </a:lnRef>
          <a:fillRef idx="1">
            <a:schemeClr val="lt1"/>
          </a:fillRef>
          <a:effectRef idx="0">
            <a:schemeClr val="accent1"/>
          </a:effectRef>
          <a:fontRef idx="minor">
            <a:schemeClr val="dk1"/>
          </a:fontRef>
        </p:style>
        <p:txBody>
          <a:bodyPr wrap="square" lIns="102870" tIns="51435" rIns="102870" bIns="51435" rtlCol="0">
            <a:spAutoFit/>
          </a:bodyPr>
          <a:lstStyle/>
          <a:p>
            <a:pPr algn="ctr"/>
            <a:r>
              <a:rPr lang="es-MX" sz="1200" dirty="0"/>
              <a:t>La tutoría y la asesoría académica a la escuela</a:t>
            </a:r>
          </a:p>
        </p:txBody>
      </p:sp>
      <p:cxnSp>
        <p:nvCxnSpPr>
          <p:cNvPr id="53" name="52 Conector recto"/>
          <p:cNvCxnSpPr/>
          <p:nvPr/>
        </p:nvCxnSpPr>
        <p:spPr>
          <a:xfrm>
            <a:off x="1828178" y="1524875"/>
            <a:ext cx="1" cy="336582"/>
          </a:xfrm>
          <a:prstGeom prst="line">
            <a:avLst/>
          </a:prstGeom>
          <a:ln/>
        </p:spPr>
        <p:style>
          <a:lnRef idx="2">
            <a:schemeClr val="accent1"/>
          </a:lnRef>
          <a:fillRef idx="1">
            <a:schemeClr val="lt1"/>
          </a:fillRef>
          <a:effectRef idx="0">
            <a:schemeClr val="accent1"/>
          </a:effectRef>
          <a:fontRef idx="minor">
            <a:schemeClr val="dk1"/>
          </a:fontRef>
        </p:style>
      </p:cxnSp>
      <p:sp>
        <p:nvSpPr>
          <p:cNvPr id="54" name="53 CuadroTexto"/>
          <p:cNvSpPr txBox="1"/>
          <p:nvPr/>
        </p:nvSpPr>
        <p:spPr>
          <a:xfrm>
            <a:off x="8044196" y="2019638"/>
            <a:ext cx="2545106" cy="319318"/>
          </a:xfrm>
          <a:prstGeom prst="rect">
            <a:avLst/>
          </a:prstGeom>
          <a:noFill/>
          <a:ln w="28575">
            <a:solidFill>
              <a:srgbClr val="FF0066"/>
            </a:solidFill>
          </a:ln>
        </p:spPr>
        <p:txBody>
          <a:bodyPr wrap="square" lIns="102870" tIns="51435" rIns="102870" bIns="51435" rtlCol="0">
            <a:spAutoFit/>
          </a:bodyPr>
          <a:lstStyle/>
          <a:p>
            <a:pPr algn="ctr"/>
            <a:r>
              <a:rPr lang="es-MX" sz="1400" dirty="0"/>
              <a:t>Lenguaje y comunicación.</a:t>
            </a:r>
          </a:p>
        </p:txBody>
      </p:sp>
      <p:sp>
        <p:nvSpPr>
          <p:cNvPr id="55" name="54 CuadroTexto"/>
          <p:cNvSpPr txBox="1"/>
          <p:nvPr/>
        </p:nvSpPr>
        <p:spPr>
          <a:xfrm>
            <a:off x="8044196" y="2409895"/>
            <a:ext cx="2552884" cy="319318"/>
          </a:xfrm>
          <a:prstGeom prst="rect">
            <a:avLst/>
          </a:prstGeom>
          <a:noFill/>
          <a:ln w="28575">
            <a:solidFill>
              <a:srgbClr val="FF0066"/>
            </a:solidFill>
          </a:ln>
        </p:spPr>
        <p:txBody>
          <a:bodyPr wrap="square" lIns="102870" tIns="51435" rIns="102870" bIns="51435" rtlCol="0">
            <a:spAutoFit/>
          </a:bodyPr>
          <a:lstStyle/>
          <a:p>
            <a:pPr algn="ctr"/>
            <a:r>
              <a:rPr lang="es-MX" sz="1400" dirty="0"/>
              <a:t>Pensamiento matemático</a:t>
            </a:r>
          </a:p>
        </p:txBody>
      </p:sp>
      <p:sp>
        <p:nvSpPr>
          <p:cNvPr id="56" name="55 CuadroTexto"/>
          <p:cNvSpPr txBox="1"/>
          <p:nvPr/>
        </p:nvSpPr>
        <p:spPr>
          <a:xfrm>
            <a:off x="8044196" y="2791798"/>
            <a:ext cx="2564189" cy="534762"/>
          </a:xfrm>
          <a:prstGeom prst="rect">
            <a:avLst/>
          </a:prstGeom>
          <a:noFill/>
          <a:ln w="28575">
            <a:solidFill>
              <a:srgbClr val="FF0066"/>
            </a:solidFill>
          </a:ln>
        </p:spPr>
        <p:txBody>
          <a:bodyPr wrap="square" lIns="102870" tIns="51435" rIns="102870" bIns="51435" rtlCol="0">
            <a:spAutoFit/>
          </a:bodyPr>
          <a:lstStyle/>
          <a:p>
            <a:pPr algn="ctr"/>
            <a:r>
              <a:rPr lang="es-MX" sz="1400" dirty="0"/>
              <a:t>Exploración y  comprensión del mundo natural y social</a:t>
            </a:r>
          </a:p>
        </p:txBody>
      </p:sp>
      <p:sp>
        <p:nvSpPr>
          <p:cNvPr id="57" name="56 CuadroTexto"/>
          <p:cNvSpPr txBox="1"/>
          <p:nvPr/>
        </p:nvSpPr>
        <p:spPr>
          <a:xfrm>
            <a:off x="8044196" y="3425728"/>
            <a:ext cx="2564189" cy="534762"/>
          </a:xfrm>
          <a:prstGeom prst="rect">
            <a:avLst/>
          </a:prstGeom>
          <a:noFill/>
          <a:ln w="28575">
            <a:solidFill>
              <a:srgbClr val="FF0066"/>
            </a:solidFill>
          </a:ln>
        </p:spPr>
        <p:txBody>
          <a:bodyPr wrap="square" lIns="102870" tIns="51435" rIns="102870" bIns="51435" rtlCol="0">
            <a:spAutoFit/>
          </a:bodyPr>
          <a:lstStyle/>
          <a:p>
            <a:pPr algn="ctr"/>
            <a:r>
              <a:rPr lang="es-MX" sz="1400" dirty="0"/>
              <a:t>Desarrollo personal y para la convivencia</a:t>
            </a:r>
          </a:p>
        </p:txBody>
      </p:sp>
      <p:cxnSp>
        <p:nvCxnSpPr>
          <p:cNvPr id="58" name="57 Conector recto"/>
          <p:cNvCxnSpPr/>
          <p:nvPr/>
        </p:nvCxnSpPr>
        <p:spPr>
          <a:xfrm>
            <a:off x="9305602" y="1578471"/>
            <a:ext cx="1" cy="3365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58 CuadroTexto"/>
          <p:cNvSpPr txBox="1"/>
          <p:nvPr/>
        </p:nvSpPr>
        <p:spPr>
          <a:xfrm>
            <a:off x="4231107" y="3960490"/>
            <a:ext cx="2806962" cy="1827423"/>
          </a:xfrm>
          <a:prstGeom prst="rect">
            <a:avLst/>
          </a:prstGeom>
          <a:noFill/>
          <a:ln w="28575">
            <a:solidFill>
              <a:srgbClr val="FFC000"/>
            </a:solidFill>
          </a:ln>
        </p:spPr>
        <p:txBody>
          <a:bodyPr wrap="square" lIns="102870" tIns="51435" rIns="102870" bIns="51435" rtlCol="0">
            <a:spAutoFit/>
          </a:bodyPr>
          <a:lstStyle/>
          <a:p>
            <a:pPr algn="ctr"/>
            <a:r>
              <a:rPr lang="es-MX" sz="1400" b="1" u="sng" dirty="0"/>
              <a:t>Condiciones esenciales para</a:t>
            </a:r>
          </a:p>
          <a:p>
            <a:pPr marL="321469" indent="-321469" algn="ctr">
              <a:buFont typeface="Arial" charset="0"/>
              <a:buChar char="•"/>
            </a:pPr>
            <a:r>
              <a:rPr lang="es-MX" sz="1400" dirty="0"/>
              <a:t>La implementación del currículo</a:t>
            </a:r>
          </a:p>
          <a:p>
            <a:pPr marL="321469" indent="-321469" algn="ctr">
              <a:buFont typeface="Arial" charset="0"/>
              <a:buChar char="•"/>
            </a:pPr>
            <a:r>
              <a:rPr lang="es-MX" sz="1400" dirty="0"/>
              <a:t>La transformación de la práctica docente</a:t>
            </a:r>
          </a:p>
          <a:p>
            <a:pPr marL="321469" indent="-321469" algn="ctr">
              <a:buFont typeface="Arial" charset="0"/>
              <a:buChar char="•"/>
            </a:pPr>
            <a:r>
              <a:rPr lang="es-MX" sz="1400" dirty="0"/>
              <a:t>El logro de los aprendizajes</a:t>
            </a:r>
          </a:p>
          <a:p>
            <a:pPr marL="321469" indent="-321469" algn="ctr">
              <a:buFont typeface="Arial" charset="0"/>
              <a:buChar char="•"/>
            </a:pPr>
            <a:r>
              <a:rPr lang="es-MX" sz="1400" dirty="0"/>
              <a:t>La mejora de la calidad educativa</a:t>
            </a:r>
          </a:p>
        </p:txBody>
      </p:sp>
      <p:cxnSp>
        <p:nvCxnSpPr>
          <p:cNvPr id="60" name="59 Conector recto"/>
          <p:cNvCxnSpPr/>
          <p:nvPr/>
        </p:nvCxnSpPr>
        <p:spPr>
          <a:xfrm flipV="1">
            <a:off x="3798048" y="2173668"/>
            <a:ext cx="0" cy="47197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60 Conector recto"/>
          <p:cNvCxnSpPr/>
          <p:nvPr/>
        </p:nvCxnSpPr>
        <p:spPr>
          <a:xfrm flipH="1">
            <a:off x="3456459" y="2173668"/>
            <a:ext cx="341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61 Conector recto"/>
          <p:cNvCxnSpPr/>
          <p:nvPr/>
        </p:nvCxnSpPr>
        <p:spPr>
          <a:xfrm flipH="1">
            <a:off x="3456459" y="6889281"/>
            <a:ext cx="341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62 Conector recto"/>
          <p:cNvCxnSpPr/>
          <p:nvPr/>
        </p:nvCxnSpPr>
        <p:spPr>
          <a:xfrm flipH="1">
            <a:off x="3816499" y="4896594"/>
            <a:ext cx="341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28 Rectángulo"/>
          <p:cNvSpPr/>
          <p:nvPr/>
        </p:nvSpPr>
        <p:spPr>
          <a:xfrm>
            <a:off x="4896620" y="2304305"/>
            <a:ext cx="2538730" cy="1384995"/>
          </a:xfrm>
          <a:prstGeom prst="rect">
            <a:avLst/>
          </a:prstGeom>
          <a:ln w="28575">
            <a:solidFill>
              <a:srgbClr val="FFC000"/>
            </a:solidFill>
          </a:ln>
        </p:spPr>
        <p:txBody>
          <a:bodyPr wrap="square">
            <a:spAutoFit/>
          </a:bodyPr>
          <a:lstStyle/>
          <a:p>
            <a:pPr algn="ctr"/>
            <a:r>
              <a:rPr lang="es-MX" sz="1400" dirty="0" smtClean="0"/>
              <a:t>Regulan </a:t>
            </a:r>
            <a:r>
              <a:rPr lang="es-MX" sz="1400" dirty="0"/>
              <a:t>y articulan los espacios curriculares; tienen un carácter interactivo entre sí, y son congruentes con las competencias para la vida y los rasgos del perfil de egreso</a:t>
            </a:r>
            <a:r>
              <a:rPr lang="es-MX" sz="1400" dirty="0" smtClean="0"/>
              <a:t>.</a:t>
            </a:r>
            <a:endParaRPr lang="es-MX" sz="1400" dirty="0"/>
          </a:p>
        </p:txBody>
      </p:sp>
      <p:cxnSp>
        <p:nvCxnSpPr>
          <p:cNvPr id="64" name="63 Conector recto"/>
          <p:cNvCxnSpPr/>
          <p:nvPr/>
        </p:nvCxnSpPr>
        <p:spPr>
          <a:xfrm flipV="1">
            <a:off x="7776939" y="2163011"/>
            <a:ext cx="0" cy="16740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64 Conector recto"/>
          <p:cNvCxnSpPr/>
          <p:nvPr/>
        </p:nvCxnSpPr>
        <p:spPr>
          <a:xfrm flipH="1">
            <a:off x="7776940" y="2158834"/>
            <a:ext cx="195248"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67 Conector recto"/>
          <p:cNvCxnSpPr/>
          <p:nvPr/>
        </p:nvCxnSpPr>
        <p:spPr>
          <a:xfrm flipH="1">
            <a:off x="7776940" y="3836167"/>
            <a:ext cx="195248"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68 Conector recto"/>
          <p:cNvCxnSpPr/>
          <p:nvPr/>
        </p:nvCxnSpPr>
        <p:spPr>
          <a:xfrm flipH="1">
            <a:off x="7435350" y="3011626"/>
            <a:ext cx="341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69 Conector recto"/>
          <p:cNvCxnSpPr/>
          <p:nvPr/>
        </p:nvCxnSpPr>
        <p:spPr>
          <a:xfrm>
            <a:off x="7272883" y="3744370"/>
            <a:ext cx="0" cy="11522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71 Conector recto"/>
          <p:cNvCxnSpPr/>
          <p:nvPr/>
        </p:nvCxnSpPr>
        <p:spPr>
          <a:xfrm flipH="1">
            <a:off x="7038070" y="4896594"/>
            <a:ext cx="22675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74 Conector recto"/>
          <p:cNvCxnSpPr/>
          <p:nvPr/>
        </p:nvCxnSpPr>
        <p:spPr>
          <a:xfrm>
            <a:off x="9326290" y="4896594"/>
            <a:ext cx="1" cy="3365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75 CuadroTexto"/>
          <p:cNvSpPr txBox="1"/>
          <p:nvPr/>
        </p:nvSpPr>
        <p:spPr>
          <a:xfrm>
            <a:off x="7906128" y="5299677"/>
            <a:ext cx="2840324" cy="1181093"/>
          </a:xfrm>
          <a:prstGeom prst="rect">
            <a:avLst/>
          </a:prstGeom>
          <a:noFill/>
          <a:ln w="28575">
            <a:solidFill>
              <a:srgbClr val="FFC000"/>
            </a:solidFill>
          </a:ln>
        </p:spPr>
        <p:txBody>
          <a:bodyPr wrap="square" lIns="102870" tIns="51435" rIns="102870" bIns="51435" rtlCol="0">
            <a:spAutoFit/>
          </a:bodyPr>
          <a:lstStyle/>
          <a:p>
            <a:pPr algn="ctr"/>
            <a:r>
              <a:rPr lang="es-MX" sz="1400" dirty="0" smtClean="0"/>
              <a:t>En ambos se expresan las metas a cumplir respectivas a la educación y son los dos los que permiten que el estudiante lleve a cabo una formación continua y gradual.</a:t>
            </a:r>
            <a:endParaRPr lang="es-MX" sz="1400" dirty="0"/>
          </a:p>
        </p:txBody>
      </p:sp>
    </p:spTree>
    <p:extLst>
      <p:ext uri="{BB962C8B-B14F-4D97-AF65-F5344CB8AC3E}">
        <p14:creationId xmlns:p14="http://schemas.microsoft.com/office/powerpoint/2010/main" val="4270590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7915022" y="1180981"/>
            <a:ext cx="2381665" cy="529259"/>
          </a:xfrm>
          <a:prstGeom prst="wedgeRoundRectCallout">
            <a:avLst>
              <a:gd name="adj1" fmla="val -20267"/>
              <a:gd name="adj2" fmla="val 81740"/>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rtlCol="0" anchor="ctr"/>
          <a:lstStyle/>
          <a:p>
            <a:pPr algn="ctr"/>
            <a:endParaRPr lang="es-MX"/>
          </a:p>
        </p:txBody>
      </p:sp>
      <p:sp>
        <p:nvSpPr>
          <p:cNvPr id="5" name="4 Rectángulo"/>
          <p:cNvSpPr/>
          <p:nvPr/>
        </p:nvSpPr>
        <p:spPr>
          <a:xfrm>
            <a:off x="4161624" y="1163307"/>
            <a:ext cx="2551784" cy="519373"/>
          </a:xfrm>
          <a:prstGeom prst="rect">
            <a:avLst/>
          </a:prstGeom>
          <a:ln>
            <a:noFill/>
          </a:ln>
        </p:spPr>
        <p:txBody>
          <a:bodyPr wrap="square" lIns="102870" tIns="51435" rIns="102870" bIns="51435">
            <a:spAutoFit/>
          </a:bodyPr>
          <a:lstStyle/>
          <a:p>
            <a:pPr algn="ctr"/>
            <a:r>
              <a:rPr lang="es-MX" sz="2700" dirty="0">
                <a:latin typeface="Arial" panose="020B0604020202020204" pitchFamily="34" charset="0"/>
                <a:cs typeface="Arial" panose="020B0604020202020204" pitchFamily="34" charset="0"/>
              </a:rPr>
              <a:t>Conclusión.</a:t>
            </a:r>
          </a:p>
        </p:txBody>
      </p:sp>
      <p:sp>
        <p:nvSpPr>
          <p:cNvPr id="2" name="1 Rectángulo"/>
          <p:cNvSpPr/>
          <p:nvPr/>
        </p:nvSpPr>
        <p:spPr>
          <a:xfrm>
            <a:off x="684969" y="2163891"/>
            <a:ext cx="9505094" cy="2227533"/>
          </a:xfrm>
          <a:prstGeom prst="rect">
            <a:avLst/>
          </a:prstGeom>
        </p:spPr>
        <p:txBody>
          <a:bodyPr wrap="square" lIns="102870" tIns="51435" rIns="102870" bIns="51435">
            <a:spAutoFit/>
          </a:bodyPr>
          <a:lstStyle/>
          <a:p>
            <a:pPr algn="just"/>
            <a:r>
              <a:rPr lang="es-MX" sz="2300" dirty="0">
                <a:latin typeface="Arial" panose="020B0604020202020204" pitchFamily="34" charset="0"/>
                <a:cs typeface="Arial" panose="020B0604020202020204" pitchFamily="34" charset="0"/>
              </a:rPr>
              <a:t>Después del análisis del Plan de Estudios de Educación Básica 2011 y de haber realizado el mapa conceptual anterior pude entender la relación que existe entre los principios pedagógicos y los fundamentos de cada campo formativo marcado por éste plan; así como reconocer la importancia de la existencia de ambos, pues los dos son fundamentales para el desarrollo de la educación básica del país.</a:t>
            </a:r>
          </a:p>
        </p:txBody>
      </p:sp>
    </p:spTree>
    <p:extLst>
      <p:ext uri="{BB962C8B-B14F-4D97-AF65-F5344CB8AC3E}">
        <p14:creationId xmlns:p14="http://schemas.microsoft.com/office/powerpoint/2010/main" val="2596423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375</Words>
  <Application>Microsoft Office PowerPoint</Application>
  <PresentationFormat>Personalizado</PresentationFormat>
  <Paragraphs>31</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KG Lego House</vt:lpstr>
      <vt:lpstr>Tema de Office</vt:lpstr>
      <vt:lpstr>        Escuela Normal de Educación Preescolar    Estructura Pedagógica y Educativa del Plan de Estudios 2011  de Educación Básica  Asesora: Ma. Del Rosario de Hoyos Dávila Mapa Conceptual Rebeca Alejandra Cortez Galicia 4° “C”    N.L. 7  Saltillo, Coahuila de Zaragoza    Febrero 2015</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Karen Campos'</dc:creator>
  <cp:lastModifiedBy>ale C O R T E Z</cp:lastModifiedBy>
  <cp:revision>15</cp:revision>
  <dcterms:created xsi:type="dcterms:W3CDTF">2015-02-10T17:21:38Z</dcterms:created>
  <dcterms:modified xsi:type="dcterms:W3CDTF">2015-02-19T05:25:19Z</dcterms:modified>
</cp:coreProperties>
</file>