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57" r:id="rId4"/>
    <p:sldId id="261" r:id="rId5"/>
    <p:sldId id="260" r:id="rId6"/>
    <p:sldId id="258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FA0B155-2C3A-4CAD-9CCA-6D73167799D8}" type="datetimeFigureOut">
              <a:rPr lang="es-MX" smtClean="0"/>
              <a:pPr/>
              <a:t>12/02/2015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3EA5143-CD8E-4D53-A913-23A2973DBB3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B155-2C3A-4CAD-9CCA-6D73167799D8}" type="datetimeFigureOut">
              <a:rPr lang="es-MX" smtClean="0"/>
              <a:pPr/>
              <a:t>12/02/2015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5143-CD8E-4D53-A913-23A2973DBB3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B155-2C3A-4CAD-9CCA-6D73167799D8}" type="datetimeFigureOut">
              <a:rPr lang="es-MX" smtClean="0"/>
              <a:pPr/>
              <a:t>12/02/2015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5143-CD8E-4D53-A913-23A2973DBB3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B155-2C3A-4CAD-9CCA-6D73167799D8}" type="datetimeFigureOut">
              <a:rPr lang="es-MX" smtClean="0"/>
              <a:pPr/>
              <a:t>12/02/2015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5143-CD8E-4D53-A913-23A2973DBB3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B155-2C3A-4CAD-9CCA-6D73167799D8}" type="datetimeFigureOut">
              <a:rPr lang="es-MX" smtClean="0"/>
              <a:pPr/>
              <a:t>12/02/2015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5143-CD8E-4D53-A913-23A2973DBB3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B155-2C3A-4CAD-9CCA-6D73167799D8}" type="datetimeFigureOut">
              <a:rPr lang="es-MX" smtClean="0"/>
              <a:pPr/>
              <a:t>12/02/2015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5143-CD8E-4D53-A913-23A2973DBB3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A0B155-2C3A-4CAD-9CCA-6D73167799D8}" type="datetimeFigureOut">
              <a:rPr lang="es-MX" smtClean="0"/>
              <a:pPr/>
              <a:t>12/02/2015</a:t>
            </a:fld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EA5143-CD8E-4D53-A913-23A2973DBB3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FA0B155-2C3A-4CAD-9CCA-6D73167799D8}" type="datetimeFigureOut">
              <a:rPr lang="es-MX" smtClean="0"/>
              <a:pPr/>
              <a:t>12/02/2015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3EA5143-CD8E-4D53-A913-23A2973DBB3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B155-2C3A-4CAD-9CCA-6D73167799D8}" type="datetimeFigureOut">
              <a:rPr lang="es-MX" smtClean="0"/>
              <a:pPr/>
              <a:t>12/02/2015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5143-CD8E-4D53-A913-23A2973DBB3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B155-2C3A-4CAD-9CCA-6D73167799D8}" type="datetimeFigureOut">
              <a:rPr lang="es-MX" smtClean="0"/>
              <a:pPr/>
              <a:t>12/02/2015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5143-CD8E-4D53-A913-23A2973DBB3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B155-2C3A-4CAD-9CCA-6D73167799D8}" type="datetimeFigureOut">
              <a:rPr lang="es-MX" smtClean="0"/>
              <a:pPr/>
              <a:t>12/02/2015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5143-CD8E-4D53-A913-23A2973DBB3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FA0B155-2C3A-4CAD-9CCA-6D73167799D8}" type="datetimeFigureOut">
              <a:rPr lang="es-MX" smtClean="0"/>
              <a:pPr/>
              <a:t>12/02/2015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3EA5143-CD8E-4D53-A913-23A2973DBB3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Modulo 1, Unidad 2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Alejandra Laguna Rodríguez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4587205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es-MX" sz="2200" b="0" dirty="0" smtClean="0"/>
              <a:t>Los campos de formación para la Educación Básica organizan, regulan y articulan los espacios curriculares; tienen un carácter interactivo entre sí, y son congruentes con las competencias para la vida y los rasgos del perfil de egreso.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10954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s-MX" sz="3600" dirty="0"/>
              <a:t>Campos de formación para la Educación </a:t>
            </a:r>
            <a:r>
              <a:rPr lang="es-MX" sz="3600" dirty="0" smtClean="0"/>
              <a:t>Básica</a:t>
            </a:r>
            <a:endParaRPr lang="es-MX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C</a:t>
            </a:r>
            <a:r>
              <a:rPr lang="es-MX" dirty="0" smtClean="0"/>
              <a:t>ampos </a:t>
            </a:r>
            <a:r>
              <a:rPr lang="es-MX" dirty="0"/>
              <a:t>de formación para la educación básica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16024" y="1772816"/>
          <a:ext cx="8748464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776"/>
                <a:gridCol w="6192688"/>
              </a:tblGrid>
              <a:tr h="706588">
                <a:tc>
                  <a:txBody>
                    <a:bodyPr/>
                    <a:lstStyle/>
                    <a:p>
                      <a:r>
                        <a:rPr lang="es-MX" dirty="0" smtClean="0"/>
                        <a:t>Campos</a:t>
                      </a:r>
                      <a:r>
                        <a:rPr lang="es-MX" baseline="0" dirty="0" smtClean="0"/>
                        <a:t> de formación para la educación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706588">
                <a:tc>
                  <a:txBody>
                    <a:bodyPr/>
                    <a:lstStyle/>
                    <a:p>
                      <a:r>
                        <a:rPr lang="es-MX" dirty="0" smtClean="0"/>
                        <a:t>Lenguaje y comunicación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finalidad del campo de formación Lenguaje y comunicación es el desarrollo de competencias</a:t>
                      </a:r>
                    </a:p>
                    <a:p>
                      <a:r>
                        <a:rPr kumimoji="0"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comunicativas a partir del uso y estudio formal del lenguaje.</a:t>
                      </a:r>
                    </a:p>
                    <a:p>
                      <a:r>
                        <a:rPr kumimoji="0"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lo largo de la Educación Básica se busca que los alumnos aprendan y desarrollen habilidades para hablar, escuchar e interactuar con los otros; a identificar problemas</a:t>
                      </a:r>
                    </a:p>
                    <a:p>
                      <a:r>
                        <a:rPr kumimoji="0"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 solucionarlos; a comprender, interpretar y producir diversos tipos de textos, a transformarlos y crear nuevos géneros y formatos; es decir, reflexionar individualmente</a:t>
                      </a:r>
                    </a:p>
                    <a:p>
                      <a:r>
                        <a:rPr kumimoji="0"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en colectivo acerca de ideas y textos.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16024" y="836712"/>
          <a:ext cx="8748464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776"/>
                <a:gridCol w="6192688"/>
              </a:tblGrid>
              <a:tr h="706588">
                <a:tc>
                  <a:txBody>
                    <a:bodyPr/>
                    <a:lstStyle/>
                    <a:p>
                      <a:r>
                        <a:rPr lang="es-MX" dirty="0" smtClean="0"/>
                        <a:t>Campos</a:t>
                      </a:r>
                      <a:r>
                        <a:rPr lang="es-MX" baseline="0" dirty="0" smtClean="0"/>
                        <a:t> de formación para la educación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706588">
                <a:tc>
                  <a:txBody>
                    <a:bodyPr/>
                    <a:lstStyle/>
                    <a:p>
                      <a:r>
                        <a:rPr lang="es-MX" dirty="0" smtClean="0"/>
                        <a:t>Lenguaje y comunicación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La enseñanza del Inglés se pone en marcha a partir del tercer grado de preescolar. Su</a:t>
                      </a:r>
                      <a:br>
                        <a:rPr lang="es-MX" sz="1800" dirty="0" smtClean="0"/>
                      </a:br>
                      <a:r>
                        <a:rPr lang="es-MX" sz="1800" dirty="0" smtClean="0"/>
                        <a:t>propósito en este nivel es propiciar el contacto y la familiarización de los niños con el</a:t>
                      </a:r>
                      <a:br>
                        <a:rPr lang="es-MX" sz="1800" dirty="0" smtClean="0"/>
                      </a:br>
                      <a:r>
                        <a:rPr lang="es-MX" sz="1800" dirty="0" smtClean="0"/>
                        <a:t>inglés mediante el involucramiento en prácticas sociales del lenguaje y el desarrollo</a:t>
                      </a:r>
                      <a:br>
                        <a:rPr lang="es-MX" sz="1800" dirty="0" smtClean="0"/>
                      </a:br>
                      <a:r>
                        <a:rPr lang="es-MX" sz="1800" dirty="0" smtClean="0"/>
                        <a:t>de competencias específicas planificadas, que constituyen la base de aprendizajes</a:t>
                      </a:r>
                      <a:br>
                        <a:rPr lang="es-MX" sz="1800" dirty="0" smtClean="0"/>
                      </a:br>
                      <a:r>
                        <a:rPr lang="es-MX" sz="1800" dirty="0" smtClean="0"/>
                        <a:t>posteriores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79512" y="4509120"/>
          <a:ext cx="874846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776"/>
                <a:gridCol w="6192688"/>
              </a:tblGrid>
              <a:tr h="706588">
                <a:tc>
                  <a:txBody>
                    <a:bodyPr/>
                    <a:lstStyle/>
                    <a:p>
                      <a:r>
                        <a:rPr lang="es-MX" dirty="0" smtClean="0"/>
                        <a:t>Pensamiento matemático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 énfasis de este campo se plantea con base en la solución de problemas, en la</a:t>
                      </a:r>
                    </a:p>
                    <a:p>
                      <a:r>
                        <a:rPr kumimoji="0" lang="es-MX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formulación de argumentos para explicar sus resultados y en el diseño de estrategias y</a:t>
                      </a:r>
                    </a:p>
                    <a:p>
                      <a:r>
                        <a:rPr kumimoji="0" lang="es-MX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sus procesos para la toma de decisiones.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16024" y="1844824"/>
          <a:ext cx="8748464" cy="4864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776"/>
                <a:gridCol w="6192688"/>
              </a:tblGrid>
              <a:tr h="2304256">
                <a:tc>
                  <a:txBody>
                    <a:bodyPr/>
                    <a:lstStyle/>
                    <a:p>
                      <a:r>
                        <a:rPr lang="es-MX" dirty="0" smtClean="0"/>
                        <a:t>Exploración y comprensión del mundo natural y social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Este campo integra diversos enfoques disciplinares relacionados con aspectos biológicos,</a:t>
                      </a:r>
                    </a:p>
                    <a:p>
                      <a:r>
                        <a:rPr kumimoji="0"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históricos, sociales, políticos, económicos, culturales, geográficos y científicos.</a:t>
                      </a:r>
                    </a:p>
                    <a:p>
                      <a:r>
                        <a:rPr kumimoji="0"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Constituye la base de formación del pensamiento crítico, entendido como los métodos de</a:t>
                      </a:r>
                    </a:p>
                    <a:p>
                      <a:r>
                        <a:rPr kumimoji="0"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aproximación a distintos fenómenos que exigen una explicación objetiva de la realidad.</a:t>
                      </a:r>
                      <a:endParaRPr lang="es-MX" dirty="0"/>
                    </a:p>
                  </a:txBody>
                  <a:tcPr/>
                </a:tc>
              </a:tr>
              <a:tr h="1020120">
                <a:tc>
                  <a:txBody>
                    <a:bodyPr/>
                    <a:lstStyle/>
                    <a:p>
                      <a:r>
                        <a:rPr lang="es-MX" dirty="0" smtClean="0"/>
                        <a:t>Desarrollo personal y para la convivencia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finalidad de este campo de formación es que los estudiantes aprendan a actuar con</a:t>
                      </a:r>
                    </a:p>
                    <a:p>
                      <a:r>
                        <a:rPr kumimoji="0"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juicio crítico a favor de la democracia, la libertad, la paz, el respeto a las personas, a</a:t>
                      </a:r>
                    </a:p>
                    <a:p>
                      <a:r>
                        <a:rPr kumimoji="0"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legalidad y a los derechos humanos. También implica manejar armónicamente las</a:t>
                      </a:r>
                    </a:p>
                    <a:p>
                      <a:r>
                        <a:rPr kumimoji="0"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relaciones personales y afectivas para desarrollar la identidad personal y, desde ésta,</a:t>
                      </a:r>
                    </a:p>
                    <a:p>
                      <a:r>
                        <a:rPr kumimoji="0"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construir identidad y conciencia social.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16024" y="692696"/>
          <a:ext cx="874846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776"/>
                <a:gridCol w="6192688"/>
              </a:tblGrid>
              <a:tr h="706588">
                <a:tc>
                  <a:txBody>
                    <a:bodyPr/>
                    <a:lstStyle/>
                    <a:p>
                      <a:r>
                        <a:rPr lang="es-MX" dirty="0" smtClean="0"/>
                        <a:t>Campos</a:t>
                      </a:r>
                      <a:r>
                        <a:rPr lang="es-MX" baseline="0" dirty="0" smtClean="0"/>
                        <a:t> de formación para la educación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66800"/>
          </a:xfrm>
        </p:spPr>
        <p:txBody>
          <a:bodyPr>
            <a:normAutofit/>
          </a:bodyPr>
          <a:lstStyle/>
          <a:p>
            <a:r>
              <a:rPr lang="es-MX" dirty="0" smtClean="0"/>
              <a:t>Mapa conceptual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650643"/>
          </a:xfrm>
        </p:spPr>
        <p:txBody>
          <a:bodyPr>
            <a:normAutofit/>
          </a:bodyPr>
          <a:lstStyle/>
          <a:p>
            <a:r>
              <a:rPr lang="es-MX" dirty="0"/>
              <a:t>P</a:t>
            </a:r>
            <a:r>
              <a:rPr lang="es-MX" dirty="0" smtClean="0"/>
              <a:t>rincipios pedagógicos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sz="1300" dirty="0" smtClean="0"/>
              <a:t>El centro y el referente fundamental del aprendizaje es el estudiante, porque desde etapas tempranas se requiere generar su disposición y capacidad de continuar aprendiendo a lo largo de su vida, desarrollar habilidades superiores del pensamiento para solucionar problemas, pensar críticamente, comprender y explicar situaciones desde diversas áreas del saber, manejar información, innovar y crear en distintos órdenes de la vida.</a:t>
            </a:r>
            <a:endParaRPr lang="es-MX" sz="13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578635"/>
          </a:xfrm>
        </p:spPr>
        <p:txBody>
          <a:bodyPr>
            <a:normAutofit/>
          </a:bodyPr>
          <a:lstStyle/>
          <a:p>
            <a:r>
              <a:rPr lang="es-MX" dirty="0"/>
              <a:t>C</a:t>
            </a:r>
            <a:r>
              <a:rPr lang="es-MX" dirty="0" smtClean="0"/>
              <a:t>ampos formativos</a:t>
            </a:r>
          </a:p>
          <a:p>
            <a:endParaRPr lang="es-MX" dirty="0" smtClean="0"/>
          </a:p>
          <a:p>
            <a:pPr>
              <a:buNone/>
            </a:pPr>
            <a:r>
              <a:rPr lang="es-MX" sz="1300" dirty="0" smtClean="0"/>
              <a:t>Los campos de formación para la Educación Básica organizan, regulan y articulan los espacios curriculares; tienen un carácter interactivo entre sí, y son congruentes con las competencias para la vida y los rasgos del perfil de egreso</a:t>
            </a:r>
            <a:endParaRPr lang="es-MX" sz="1300" dirty="0"/>
          </a:p>
        </p:txBody>
      </p:sp>
      <p:sp>
        <p:nvSpPr>
          <p:cNvPr id="5" name="4 Flecha izquierda y derecha"/>
          <p:cNvSpPr/>
          <p:nvPr/>
        </p:nvSpPr>
        <p:spPr>
          <a:xfrm>
            <a:off x="3275856" y="4221088"/>
            <a:ext cx="2016224" cy="79208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Relación 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971600" y="530120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Buscar una educación de calidad a los estudiantes.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</TotalTime>
  <Words>495</Words>
  <Application>Microsoft Office PowerPoint</Application>
  <PresentationFormat>Presentación en pantalla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Urbano</vt:lpstr>
      <vt:lpstr>Modulo 1, Unidad 2</vt:lpstr>
      <vt:lpstr>Los campos de formación para la Educación Básica organizan, regulan y articulan los espacios curriculares; tienen un carácter interactivo entre sí, y son congruentes con las competencias para la vida y los rasgos del perfil de egreso. </vt:lpstr>
      <vt:lpstr>Campos de formación para la educación básica</vt:lpstr>
      <vt:lpstr>Diapositiva 4</vt:lpstr>
      <vt:lpstr>Diapositiva 5</vt:lpstr>
      <vt:lpstr>Mapa conceptual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</dc:creator>
  <cp:lastModifiedBy>Ale</cp:lastModifiedBy>
  <cp:revision>2</cp:revision>
  <dcterms:created xsi:type="dcterms:W3CDTF">2015-02-12T14:09:28Z</dcterms:created>
  <dcterms:modified xsi:type="dcterms:W3CDTF">2015-02-12T14:32:30Z</dcterms:modified>
</cp:coreProperties>
</file>