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56" r:id="rId4"/>
    <p:sldId id="257" r:id="rId5"/>
    <p:sldId id="258" r:id="rId6"/>
    <p:sldId id="260"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276090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CA87815-F729-4F68-954C-4C3BB8A5294A}"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2362918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2799270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86240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4235715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1658828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1699345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986324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170780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917173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2060260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CA87815-F729-4F68-954C-4C3BB8A5294A}"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550814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CA87815-F729-4F68-954C-4C3BB8A5294A}" type="datetimeFigureOut">
              <a:rPr lang="es-MX" smtClean="0"/>
              <a:t>18/02/2015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351941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70798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95575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3CA87815-F729-4F68-954C-4C3BB8A5294A}" type="datetimeFigureOut">
              <a:rPr lang="es-MX" smtClean="0"/>
              <a:t>18/02/2015</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4247097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CA87815-F729-4F68-954C-4C3BB8A5294A}"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AB5D20-A046-48A9-A471-A058E88FD831}" type="slidenum">
              <a:rPr lang="es-MX" smtClean="0"/>
              <a:t>‹Nº›</a:t>
            </a:fld>
            <a:endParaRPr lang="es-MX"/>
          </a:p>
        </p:txBody>
      </p:sp>
    </p:spTree>
    <p:extLst>
      <p:ext uri="{BB962C8B-B14F-4D97-AF65-F5344CB8AC3E}">
        <p14:creationId xmlns:p14="http://schemas.microsoft.com/office/powerpoint/2010/main" val="411530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CA87815-F729-4F68-954C-4C3BB8A5294A}" type="datetimeFigureOut">
              <a:rPr lang="es-MX" smtClean="0"/>
              <a:t>18/02/2015</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BAB5D20-A046-48A9-A471-A058E88FD831}" type="slidenum">
              <a:rPr lang="es-MX" smtClean="0"/>
              <a:t>‹Nº›</a:t>
            </a:fld>
            <a:endParaRPr lang="es-MX"/>
          </a:p>
        </p:txBody>
      </p:sp>
    </p:spTree>
    <p:extLst>
      <p:ext uri="{BB962C8B-B14F-4D97-AF65-F5344CB8AC3E}">
        <p14:creationId xmlns:p14="http://schemas.microsoft.com/office/powerpoint/2010/main" val="495251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442363" y="203156"/>
            <a:ext cx="561662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erlin Sans FB" pitchFamily="34" charset="0"/>
                <a:ea typeface="Malgun Gothic" pitchFamily="34" charset="-127"/>
                <a:cs typeface="Arial" pitchFamily="34" charset="0"/>
              </a:rPr>
              <a:t>ESCUELA NORMAL DE EDUCACIÓN PREESCOLAR</a:t>
            </a: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p:txBody>
      </p:sp>
      <p:pic>
        <p:nvPicPr>
          <p:cNvPr id="3" name="Imagen 1"/>
          <p:cNvPicPr>
            <a:picLocks noChangeAspect="1" noChangeArrowheads="1"/>
          </p:cNvPicPr>
          <p:nvPr/>
        </p:nvPicPr>
        <p:blipFill>
          <a:blip r:embed="rId2" cstate="print"/>
          <a:srcRect/>
          <a:stretch>
            <a:fillRect/>
          </a:stretch>
        </p:blipFill>
        <p:spPr bwMode="auto">
          <a:xfrm>
            <a:off x="5034077" y="1389249"/>
            <a:ext cx="2047875" cy="15859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Rectangle 2"/>
          <p:cNvSpPr>
            <a:spLocks noChangeArrowheads="1"/>
          </p:cNvSpPr>
          <p:nvPr/>
        </p:nvSpPr>
        <p:spPr bwMode="auto">
          <a:xfrm>
            <a:off x="3249702" y="3318570"/>
            <a:ext cx="561662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MX" sz="3200" dirty="0" smtClean="0">
                <a:latin typeface="Berlin Sans FB" pitchFamily="34" charset="0"/>
                <a:cs typeface="Arial" pitchFamily="34" charset="0"/>
              </a:rPr>
              <a:t>Alumna: Celia Nohemí Méndez Sandoval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3200" b="0" i="0" u="none" strike="noStrike" cap="none" normalizeH="0" baseline="0" dirty="0" smtClean="0">
                <a:ln>
                  <a:noFill/>
                </a:ln>
                <a:solidFill>
                  <a:schemeClr val="tx1"/>
                </a:solidFill>
                <a:effectLst/>
                <a:latin typeface="Berlin Sans FB" pitchFamily="34" charset="0"/>
                <a:cs typeface="Arial" pitchFamily="34" charset="0"/>
              </a:rPr>
              <a:t>Profesora:</a:t>
            </a:r>
            <a:r>
              <a:rPr kumimoji="0" lang="es-MX" sz="3200" b="0" i="0" u="none" strike="noStrike" cap="none" normalizeH="0" dirty="0" smtClean="0">
                <a:ln>
                  <a:noFill/>
                </a:ln>
                <a:solidFill>
                  <a:schemeClr val="tx1"/>
                </a:solidFill>
                <a:effectLst/>
                <a:latin typeface="Berlin Sans FB" pitchFamily="34" charset="0"/>
                <a:cs typeface="Arial" pitchFamily="34" charset="0"/>
              </a:rPr>
              <a:t> Eduarda Maldonado Martínez</a:t>
            </a:r>
          </a:p>
          <a:p>
            <a:pPr marL="0" marR="0" lvl="0" indent="0" algn="ctr" defTabSz="914400" rtl="0" eaLnBrk="0" fontAlgn="base" latinLnBrk="0" hangingPunct="0">
              <a:lnSpc>
                <a:spcPct val="100000"/>
              </a:lnSpc>
              <a:spcBef>
                <a:spcPct val="0"/>
              </a:spcBef>
              <a:spcAft>
                <a:spcPct val="0"/>
              </a:spcAft>
              <a:buClrTx/>
              <a:buSzTx/>
              <a:buFontTx/>
              <a:buNone/>
              <a:tabLst/>
            </a:pPr>
            <a:r>
              <a:rPr lang="es-MX" sz="3200" baseline="0" dirty="0" smtClean="0">
                <a:latin typeface="Berlin Sans FB" pitchFamily="34" charset="0"/>
                <a:cs typeface="Arial" pitchFamily="34" charset="0"/>
              </a:rPr>
              <a:t>4°</a:t>
            </a:r>
            <a:r>
              <a:rPr lang="es-MX" sz="3200" dirty="0" smtClean="0">
                <a:latin typeface="Berlin Sans FB" pitchFamily="34" charset="0"/>
                <a:cs typeface="Arial" pitchFamily="34" charset="0"/>
              </a:rPr>
              <a:t> 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3200" b="0" i="0" u="none" strike="noStrike" cap="none" normalizeH="0" baseline="0" dirty="0" smtClean="0">
                <a:ln>
                  <a:noFill/>
                </a:ln>
                <a:solidFill>
                  <a:schemeClr val="tx1"/>
                </a:solidFill>
                <a:effectLst/>
                <a:latin typeface="Berlin Sans FB" pitchFamily="34" charset="0"/>
                <a:cs typeface="Arial" pitchFamily="34" charset="0"/>
              </a:rPr>
              <a:t>N°</a:t>
            </a:r>
            <a:r>
              <a:rPr kumimoji="0" lang="es-MX" sz="3200" b="0" i="0" u="none" strike="noStrike" cap="none" normalizeH="0" dirty="0" smtClean="0">
                <a:ln>
                  <a:noFill/>
                </a:ln>
                <a:solidFill>
                  <a:schemeClr val="tx1"/>
                </a:solidFill>
                <a:effectLst/>
                <a:latin typeface="Berlin Sans FB" pitchFamily="34" charset="0"/>
                <a:cs typeface="Arial" pitchFamily="34" charset="0"/>
              </a:rPr>
              <a:t> de Lista: 9</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p:txBody>
      </p:sp>
    </p:spTree>
    <p:extLst>
      <p:ext uri="{BB962C8B-B14F-4D97-AF65-F5344CB8AC3E}">
        <p14:creationId xmlns:p14="http://schemas.microsoft.com/office/powerpoint/2010/main" val="2152499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CuadroTexto"/>
          <p:cNvSpPr txBox="1"/>
          <p:nvPr/>
        </p:nvSpPr>
        <p:spPr>
          <a:xfrm>
            <a:off x="2159884" y="1024591"/>
            <a:ext cx="8185118" cy="440120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2800" b="1" dirty="0" smtClean="0"/>
              <a:t>En el siguiente trabajo se hace mención de cada uno de los principios pedagógicos que menciona el Programa de Estudio 2011 de Educación básica se da una breve explicació</a:t>
            </a:r>
            <a:r>
              <a:rPr lang="es-MX" sz="2800" b="1" dirty="0" smtClean="0"/>
              <a:t>n de cada uno de ellos y se incluye en el último mapa conceptual una relación con cada uno de los principios ya que estos se deben de tomar en cuenta</a:t>
            </a:r>
            <a:r>
              <a:rPr lang="es-MX" sz="2800" b="1" dirty="0" smtClean="0"/>
              <a:t> a la hora de diseñar las actividades pertenecientes a cada uno de los campos formativos.</a:t>
            </a:r>
            <a:endParaRPr lang="es-MX" sz="2800" b="1" dirty="0"/>
          </a:p>
        </p:txBody>
      </p:sp>
    </p:spTree>
    <p:extLst>
      <p:ext uri="{BB962C8B-B14F-4D97-AF65-F5344CB8AC3E}">
        <p14:creationId xmlns:p14="http://schemas.microsoft.com/office/powerpoint/2010/main" val="2391965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1074555" y="692378"/>
            <a:ext cx="3825025" cy="13780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s-MX" sz="1600" b="1" dirty="0" smtClean="0">
                <a:solidFill>
                  <a:schemeClr val="bg2">
                    <a:lumMod val="60000"/>
                    <a:lumOff val="40000"/>
                  </a:schemeClr>
                </a:solidFill>
              </a:rPr>
              <a:t>Principios Pedagógicos de la Educación Básica.</a:t>
            </a:r>
          </a:p>
          <a:p>
            <a:pPr lvl="1" algn="ctr"/>
            <a:r>
              <a:rPr lang="es-MX" sz="1600" b="1" dirty="0" smtClean="0">
                <a:solidFill>
                  <a:schemeClr val="bg2">
                    <a:lumMod val="60000"/>
                    <a:lumOff val="40000"/>
                  </a:schemeClr>
                </a:solidFill>
              </a:rPr>
              <a:t>Plan de Estudio 2011</a:t>
            </a:r>
            <a:endParaRPr lang="es-MX" sz="1600" b="1" dirty="0">
              <a:solidFill>
                <a:schemeClr val="bg2">
                  <a:lumMod val="60000"/>
                  <a:lumOff val="40000"/>
                </a:schemeClr>
              </a:solidFill>
            </a:endParaRPr>
          </a:p>
        </p:txBody>
      </p:sp>
      <p:sp>
        <p:nvSpPr>
          <p:cNvPr id="5" name="36 CuadroTexto"/>
          <p:cNvSpPr txBox="1"/>
          <p:nvPr/>
        </p:nvSpPr>
        <p:spPr>
          <a:xfrm>
            <a:off x="4975261" y="2502214"/>
            <a:ext cx="2289524"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solidFill>
                  <a:srgbClr val="FFFF00"/>
                </a:solidFill>
              </a:rPr>
              <a:t>Ambientes de </a:t>
            </a:r>
            <a:r>
              <a:rPr lang="es-MX" sz="2000" dirty="0" smtClean="0">
                <a:solidFill>
                  <a:srgbClr val="FFFF00"/>
                </a:solidFill>
              </a:rPr>
              <a:t>Aprendizaje</a:t>
            </a:r>
            <a:r>
              <a:rPr lang="es-MX" sz="2000" dirty="0" smtClean="0">
                <a:solidFill>
                  <a:srgbClr val="FFFF00"/>
                </a:solidFill>
              </a:rPr>
              <a:t>.</a:t>
            </a:r>
          </a:p>
        </p:txBody>
      </p:sp>
      <p:sp>
        <p:nvSpPr>
          <p:cNvPr id="6" name="33 CuadroTexto"/>
          <p:cNvSpPr txBox="1"/>
          <p:nvPr/>
        </p:nvSpPr>
        <p:spPr>
          <a:xfrm>
            <a:off x="1842576" y="2848510"/>
            <a:ext cx="2759070" cy="89255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solidFill>
                  <a:srgbClr val="FFFF00"/>
                </a:solidFill>
              </a:rPr>
              <a:t>Trabajar en colaboración para construir el aprendizaje</a:t>
            </a:r>
            <a:r>
              <a:rPr lang="es-MX" sz="2000" dirty="0" smtClean="0">
                <a:solidFill>
                  <a:srgbClr val="FFFF00"/>
                </a:solidFill>
              </a:rPr>
              <a:t>.</a:t>
            </a:r>
          </a:p>
        </p:txBody>
      </p:sp>
      <p:sp>
        <p:nvSpPr>
          <p:cNvPr id="7" name="35 CuadroTexto"/>
          <p:cNvSpPr txBox="1"/>
          <p:nvPr/>
        </p:nvSpPr>
        <p:spPr>
          <a:xfrm>
            <a:off x="5926482" y="189239"/>
            <a:ext cx="1512168" cy="40011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solidFill>
                  <a:srgbClr val="FFFF00"/>
                </a:solidFill>
              </a:rPr>
              <a:t>Planificar.</a:t>
            </a:r>
          </a:p>
        </p:txBody>
      </p:sp>
      <p:sp>
        <p:nvSpPr>
          <p:cNvPr id="13" name="27 Flecha abajo"/>
          <p:cNvSpPr/>
          <p:nvPr/>
        </p:nvSpPr>
        <p:spPr>
          <a:xfrm rot="8360615" flipV="1">
            <a:off x="4419476" y="1921983"/>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 name="27 Flecha abajo"/>
          <p:cNvSpPr/>
          <p:nvPr/>
        </p:nvSpPr>
        <p:spPr>
          <a:xfrm rot="10800000" flipV="1">
            <a:off x="6500395" y="595417"/>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35 CuadroTexto"/>
          <p:cNvSpPr txBox="1"/>
          <p:nvPr/>
        </p:nvSpPr>
        <p:spPr>
          <a:xfrm>
            <a:off x="5578752" y="1241676"/>
            <a:ext cx="4824537" cy="110799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Implica organizar actividades de aprendizaje a partir de diferentes formas de trabajo, como situaciones y secuencias didácticas y proyectos, entre otras.</a:t>
            </a:r>
          </a:p>
          <a:p>
            <a:pPr algn="ctr"/>
            <a:endParaRPr lang="es-MX" sz="1600" dirty="0" smtClean="0"/>
          </a:p>
        </p:txBody>
      </p:sp>
      <p:sp>
        <p:nvSpPr>
          <p:cNvPr id="16" name="27 Flecha abajo"/>
          <p:cNvSpPr/>
          <p:nvPr/>
        </p:nvSpPr>
        <p:spPr>
          <a:xfrm rot="5400000" flipV="1">
            <a:off x="5047271" y="1219502"/>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 name="27 Flecha abajo"/>
          <p:cNvSpPr/>
          <p:nvPr/>
        </p:nvSpPr>
        <p:spPr>
          <a:xfrm rot="10800000" flipV="1">
            <a:off x="7180639" y="2990587"/>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 name="35 CuadroTexto"/>
          <p:cNvSpPr txBox="1"/>
          <p:nvPr/>
        </p:nvSpPr>
        <p:spPr>
          <a:xfrm>
            <a:off x="6543495" y="3626507"/>
            <a:ext cx="4824537" cy="255454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1400" dirty="0" smtClean="0"/>
              <a:t>En su construcción destacan los siguientes aspectos:</a:t>
            </a:r>
          </a:p>
          <a:p>
            <a:pPr marL="342900" indent="-342900" algn="just">
              <a:buAutoNum type="arabicPeriod"/>
            </a:pPr>
            <a:r>
              <a:rPr lang="es-MX" sz="1400" dirty="0" smtClean="0"/>
              <a:t>La claridad respecto del aprendizaje que se espera logre el estudiante.</a:t>
            </a:r>
          </a:p>
          <a:p>
            <a:pPr marL="342900" indent="-342900" algn="just">
              <a:buAutoNum type="arabicPeriod"/>
            </a:pPr>
            <a:r>
              <a:rPr lang="es-MX" sz="1400" dirty="0" smtClean="0"/>
              <a:t>El reconocimiento de los elementos del contexto: la historia del lugar, las prácticas y costumbres, las tradiciones, el carácter rural, </a:t>
            </a:r>
            <a:r>
              <a:rPr lang="es-MX" sz="1400" dirty="0" err="1" smtClean="0"/>
              <a:t>semirural</a:t>
            </a:r>
            <a:r>
              <a:rPr lang="es-MX" sz="1400" dirty="0" smtClean="0"/>
              <a:t> o urbano del lugar, el clima, la flora y la fauna.</a:t>
            </a:r>
          </a:p>
          <a:p>
            <a:pPr marL="342900" indent="-342900" algn="just">
              <a:buFont typeface="+mj-lt"/>
              <a:buAutoNum type="arabicPeriod"/>
            </a:pPr>
            <a:r>
              <a:rPr lang="es-MX" sz="1400" dirty="0" smtClean="0"/>
              <a:t>La relevancia de los materiales educativos impresos, audiovisuales y digitales.</a:t>
            </a:r>
          </a:p>
          <a:p>
            <a:pPr marL="342900" indent="-342900" algn="just">
              <a:buFont typeface="+mj-lt"/>
              <a:buAutoNum type="arabicPeriod"/>
            </a:pPr>
            <a:r>
              <a:rPr lang="es-MX" sz="1400" dirty="0" smtClean="0"/>
              <a:t>Las interacciones entre los estudiantes y el maestro.</a:t>
            </a:r>
            <a:endParaRPr lang="es-MX" sz="1400" b="1" u="sng" dirty="0" smtClean="0"/>
          </a:p>
        </p:txBody>
      </p:sp>
      <p:sp>
        <p:nvSpPr>
          <p:cNvPr id="19" name="27 Flecha abajo"/>
          <p:cNvSpPr/>
          <p:nvPr/>
        </p:nvSpPr>
        <p:spPr>
          <a:xfrm rot="8360615" flipV="1">
            <a:off x="3381658" y="2114573"/>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0" name="27 Flecha abajo"/>
          <p:cNvSpPr/>
          <p:nvPr/>
        </p:nvSpPr>
        <p:spPr>
          <a:xfrm rot="10800000" flipV="1">
            <a:off x="2987067" y="3859025"/>
            <a:ext cx="364341" cy="618115"/>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35 CuadroTexto"/>
          <p:cNvSpPr txBox="1"/>
          <p:nvPr/>
        </p:nvSpPr>
        <p:spPr>
          <a:xfrm>
            <a:off x="939139" y="4477140"/>
            <a:ext cx="4824537" cy="1323439"/>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El trabajo colaborativo alude a estudiantes y maestros, y orienta las acciones para el descubrimiento, la búsqueda de soluciones, coincidencias y diferencias, con el propósito de construir aprendizajes en colectivo.</a:t>
            </a:r>
            <a:endParaRPr lang="es-MX" sz="1600" b="1" u="sng" dirty="0" smtClean="0"/>
          </a:p>
          <a:p>
            <a:pPr algn="ctr"/>
            <a:endParaRPr lang="es-MX" sz="1600" dirty="0" smtClean="0"/>
          </a:p>
        </p:txBody>
      </p:sp>
    </p:spTree>
    <p:extLst>
      <p:ext uri="{BB962C8B-B14F-4D97-AF65-F5344CB8AC3E}">
        <p14:creationId xmlns:p14="http://schemas.microsoft.com/office/powerpoint/2010/main" val="2148398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1074555" y="692378"/>
            <a:ext cx="3825025" cy="13780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s-MX" sz="1600" b="1" dirty="0" smtClean="0">
                <a:solidFill>
                  <a:schemeClr val="bg2">
                    <a:lumMod val="60000"/>
                    <a:lumOff val="40000"/>
                  </a:schemeClr>
                </a:solidFill>
              </a:rPr>
              <a:t>Principios Pedagógicos de la Educación Básica.</a:t>
            </a:r>
          </a:p>
          <a:p>
            <a:pPr lvl="1" algn="ctr"/>
            <a:r>
              <a:rPr lang="es-MX" sz="1600" b="1" dirty="0" smtClean="0">
                <a:solidFill>
                  <a:schemeClr val="bg2">
                    <a:lumMod val="60000"/>
                    <a:lumOff val="40000"/>
                  </a:schemeClr>
                </a:solidFill>
              </a:rPr>
              <a:t>Plan de Estudio 2011</a:t>
            </a:r>
            <a:endParaRPr lang="es-MX" sz="1600" b="1" dirty="0">
              <a:solidFill>
                <a:schemeClr val="bg2">
                  <a:lumMod val="60000"/>
                  <a:lumOff val="40000"/>
                </a:schemeClr>
              </a:solidFill>
            </a:endParaRPr>
          </a:p>
        </p:txBody>
      </p:sp>
      <p:sp>
        <p:nvSpPr>
          <p:cNvPr id="3" name="27 Flecha abajo"/>
          <p:cNvSpPr/>
          <p:nvPr/>
        </p:nvSpPr>
        <p:spPr>
          <a:xfrm rot="5400000" flipV="1">
            <a:off x="5137423" y="976799"/>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31 CuadroTexto"/>
          <p:cNvSpPr txBox="1"/>
          <p:nvPr/>
        </p:nvSpPr>
        <p:spPr>
          <a:xfrm>
            <a:off x="5739607" y="746978"/>
            <a:ext cx="1800200" cy="1077218"/>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solidFill>
                  <a:srgbClr val="FFFF00"/>
                </a:solidFill>
              </a:rPr>
              <a:t>Desarrollo de competencias y aprendizajes esperados.</a:t>
            </a:r>
          </a:p>
        </p:txBody>
      </p:sp>
      <p:sp>
        <p:nvSpPr>
          <p:cNvPr id="5" name="27 Flecha abajo"/>
          <p:cNvSpPr/>
          <p:nvPr/>
        </p:nvSpPr>
        <p:spPr>
          <a:xfrm rot="8859841" flipV="1">
            <a:off x="7801811" y="1614936"/>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35 CuadroTexto"/>
          <p:cNvSpPr txBox="1"/>
          <p:nvPr/>
        </p:nvSpPr>
        <p:spPr>
          <a:xfrm>
            <a:off x="7468863" y="2403015"/>
            <a:ext cx="2868168" cy="353943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1400" dirty="0" smtClean="0"/>
              <a:t>Una </a:t>
            </a:r>
            <a:r>
              <a:rPr lang="es-MX" sz="1400" b="1" dirty="0" smtClean="0"/>
              <a:t>competencia </a:t>
            </a:r>
            <a:r>
              <a:rPr lang="es-MX" sz="1400" dirty="0" smtClean="0"/>
              <a:t>es la capacidad de responder a diferentes situaciones, e implica habilidades con conocimiento así como la valoración de valores y actitudes. Los </a:t>
            </a:r>
            <a:r>
              <a:rPr lang="es-MX" sz="1400" b="1" dirty="0" smtClean="0"/>
              <a:t>Estándares Curriculares </a:t>
            </a:r>
            <a:r>
              <a:rPr lang="es-MX" sz="1400" dirty="0" smtClean="0"/>
              <a:t>son descriptores de logro y definen aquello que los alumnos demostrarán al concluir un periodo escolar. Los </a:t>
            </a:r>
            <a:r>
              <a:rPr lang="es-MX" sz="1400" b="1" dirty="0" smtClean="0"/>
              <a:t>aprendizajes esperados </a:t>
            </a:r>
            <a:r>
              <a:rPr lang="es-MX" sz="1400" dirty="0" smtClean="0"/>
              <a:t>son indicadores de logro que definen lo que se espera de cada alumno en términos de saber, saber hacer y saber ser.</a:t>
            </a:r>
            <a:endParaRPr lang="es-MX" sz="1400" b="1" u="sng" dirty="0"/>
          </a:p>
        </p:txBody>
      </p:sp>
      <p:sp>
        <p:nvSpPr>
          <p:cNvPr id="7" name="27 Flecha abajo"/>
          <p:cNvSpPr/>
          <p:nvPr/>
        </p:nvSpPr>
        <p:spPr>
          <a:xfrm rot="8797684" flipV="1">
            <a:off x="4129047" y="1973017"/>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30 CuadroTexto"/>
          <p:cNvSpPr txBox="1"/>
          <p:nvPr/>
        </p:nvSpPr>
        <p:spPr>
          <a:xfrm>
            <a:off x="4944488" y="1967166"/>
            <a:ext cx="1512168" cy="646331"/>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dirty="0" smtClean="0">
                <a:solidFill>
                  <a:srgbClr val="FFFF00"/>
                </a:solidFill>
              </a:rPr>
              <a:t>Materiales educativos.</a:t>
            </a:r>
          </a:p>
        </p:txBody>
      </p:sp>
      <p:sp>
        <p:nvSpPr>
          <p:cNvPr id="9" name="27 Flecha abajo"/>
          <p:cNvSpPr/>
          <p:nvPr/>
        </p:nvSpPr>
        <p:spPr>
          <a:xfrm rot="10800000" flipV="1">
            <a:off x="5518401" y="2733309"/>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 name="35 CuadroTexto"/>
          <p:cNvSpPr txBox="1"/>
          <p:nvPr/>
        </p:nvSpPr>
        <p:spPr>
          <a:xfrm>
            <a:off x="4279811" y="3408199"/>
            <a:ext cx="2841520" cy="3323987"/>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1400" smtClean="0">
                <a:latin typeface="+mn-lt"/>
                <a:cs typeface="Arial" pitchFamily="34" charset="0"/>
              </a:rPr>
              <a:t>una escuela en la actualidad debe favorecer que la comunidad educativa, emplee diversos materiales para el aprendizaje permanente:</a:t>
            </a:r>
            <a:br>
              <a:rPr lang="es-MX" sz="1400" smtClean="0">
                <a:latin typeface="+mn-lt"/>
                <a:cs typeface="Arial" pitchFamily="34" charset="0"/>
              </a:rPr>
            </a:br>
            <a:r>
              <a:rPr lang="es-MX" sz="1400" smtClean="0">
                <a:latin typeface="+mn-lt"/>
                <a:cs typeface="Arial" pitchFamily="34" charset="0"/>
              </a:rPr>
              <a:t>1. Acervos para la biblioteca escolar y de aula</a:t>
            </a:r>
            <a:br>
              <a:rPr lang="es-MX" sz="1400" smtClean="0">
                <a:latin typeface="+mn-lt"/>
                <a:cs typeface="Arial" pitchFamily="34" charset="0"/>
              </a:rPr>
            </a:br>
            <a:r>
              <a:rPr lang="es-MX" sz="1400" smtClean="0">
                <a:latin typeface="+mn-lt"/>
                <a:cs typeface="Arial" pitchFamily="34" charset="0"/>
              </a:rPr>
              <a:t>2. Uso de las TIC</a:t>
            </a:r>
            <a:br>
              <a:rPr lang="es-MX" sz="1400" smtClean="0">
                <a:latin typeface="+mn-lt"/>
                <a:cs typeface="Arial" pitchFamily="34" charset="0"/>
              </a:rPr>
            </a:br>
            <a:r>
              <a:rPr lang="es-MX" sz="1400" smtClean="0">
                <a:latin typeface="+mn-lt"/>
                <a:cs typeface="Arial" pitchFamily="34" charset="0"/>
              </a:rPr>
              <a:t>3. materiales y recursos educativos informáticos (objetos de aprendizaje, planea de clase, reactivos y plataformas tecnológicas)</a:t>
            </a:r>
            <a:br>
              <a:rPr lang="es-MX" sz="1400" smtClean="0">
                <a:latin typeface="+mn-lt"/>
                <a:cs typeface="Arial" pitchFamily="34" charset="0"/>
              </a:rPr>
            </a:br>
            <a:endParaRPr lang="es-MX" sz="1400" b="1" u="sng" dirty="0"/>
          </a:p>
        </p:txBody>
      </p:sp>
      <p:sp>
        <p:nvSpPr>
          <p:cNvPr id="12" name="27 Flecha abajo"/>
          <p:cNvSpPr/>
          <p:nvPr/>
        </p:nvSpPr>
        <p:spPr>
          <a:xfrm rot="8797684" flipV="1">
            <a:off x="2656978" y="2119710"/>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 name="23 CuadroTexto"/>
          <p:cNvSpPr txBox="1"/>
          <p:nvPr/>
        </p:nvSpPr>
        <p:spPr>
          <a:xfrm>
            <a:off x="2477061" y="2880757"/>
            <a:ext cx="1512168"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solidFill>
                  <a:srgbClr val="FFFF00"/>
                </a:solidFill>
              </a:rPr>
              <a:t>Evaluar para aprender.</a:t>
            </a:r>
          </a:p>
        </p:txBody>
      </p:sp>
      <p:sp>
        <p:nvSpPr>
          <p:cNvPr id="14" name="27 Flecha abajo"/>
          <p:cNvSpPr/>
          <p:nvPr/>
        </p:nvSpPr>
        <p:spPr>
          <a:xfrm rot="10800000" flipV="1">
            <a:off x="2826057" y="3596917"/>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 name="35 CuadroTexto"/>
          <p:cNvSpPr txBox="1"/>
          <p:nvPr/>
        </p:nvSpPr>
        <p:spPr>
          <a:xfrm>
            <a:off x="1405296" y="4275872"/>
            <a:ext cx="2841520" cy="267765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1400" dirty="0" smtClean="0">
                <a:latin typeface="+mn-lt"/>
                <a:cs typeface="Arial" pitchFamily="34" charset="0"/>
              </a:rPr>
              <a:t>Proceso que permite obtener evidencias sobre los logros de los aprendizajes de los alumnos a lo largo de su formación</a:t>
            </a:r>
            <a:br>
              <a:rPr lang="es-MX" sz="1400" dirty="0" smtClean="0">
                <a:latin typeface="+mn-lt"/>
                <a:cs typeface="Arial" pitchFamily="34" charset="0"/>
              </a:rPr>
            </a:br>
            <a:r>
              <a:rPr lang="es-MX" sz="1400" dirty="0" smtClean="0">
                <a:latin typeface="+mn-lt"/>
                <a:cs typeface="Arial" pitchFamily="34" charset="0"/>
              </a:rPr>
              <a:t>Dar a conocer la información a padres de familia, autoridades educativas.</a:t>
            </a:r>
            <a:br>
              <a:rPr lang="es-MX" sz="1400" dirty="0" smtClean="0">
                <a:latin typeface="+mn-lt"/>
                <a:cs typeface="Arial" pitchFamily="34" charset="0"/>
              </a:rPr>
            </a:br>
            <a:r>
              <a:rPr lang="es-MX" sz="1400" dirty="0" smtClean="0">
                <a:latin typeface="+mn-lt"/>
                <a:cs typeface="Arial" pitchFamily="34" charset="0"/>
              </a:rPr>
              <a:t>Explicitar a los estudiantes formas en que pueden  superar sus dificultades.</a:t>
            </a:r>
            <a:br>
              <a:rPr lang="es-MX" sz="1400" dirty="0" smtClean="0">
                <a:latin typeface="+mn-lt"/>
                <a:cs typeface="Arial" pitchFamily="34" charset="0"/>
              </a:rPr>
            </a:br>
            <a:endParaRPr lang="es-MX" sz="1400" b="1" u="sng" dirty="0"/>
          </a:p>
        </p:txBody>
      </p:sp>
    </p:spTree>
    <p:extLst>
      <p:ext uri="{BB962C8B-B14F-4D97-AF65-F5344CB8AC3E}">
        <p14:creationId xmlns:p14="http://schemas.microsoft.com/office/powerpoint/2010/main" val="258707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CuadroTexto"/>
          <p:cNvSpPr txBox="1"/>
          <p:nvPr/>
        </p:nvSpPr>
        <p:spPr>
          <a:xfrm>
            <a:off x="4845917" y="422449"/>
            <a:ext cx="1512168"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solidFill>
                  <a:srgbClr val="FFFF00"/>
                </a:solidFill>
              </a:rPr>
              <a:t>Atender </a:t>
            </a:r>
            <a:r>
              <a:rPr lang="es-MX" sz="2000" dirty="0" smtClean="0">
                <a:solidFill>
                  <a:srgbClr val="FFFF00"/>
                </a:solidFill>
              </a:rPr>
              <a:t>diversidad</a:t>
            </a:r>
            <a:endParaRPr lang="es-MX" sz="2000" b="1" dirty="0">
              <a:solidFill>
                <a:srgbClr val="FFFF00"/>
              </a:solidFill>
              <a:latin typeface="Tw Cen MT" pitchFamily="34" charset="0"/>
            </a:endParaRPr>
          </a:p>
        </p:txBody>
      </p:sp>
      <p:sp>
        <p:nvSpPr>
          <p:cNvPr id="3" name="Elipse 2"/>
          <p:cNvSpPr/>
          <p:nvPr/>
        </p:nvSpPr>
        <p:spPr>
          <a:xfrm>
            <a:off x="242042" y="445846"/>
            <a:ext cx="3825025" cy="13780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s-MX" sz="1600" b="1" dirty="0" smtClean="0">
                <a:solidFill>
                  <a:schemeClr val="bg2">
                    <a:lumMod val="60000"/>
                    <a:lumOff val="40000"/>
                  </a:schemeClr>
                </a:solidFill>
              </a:rPr>
              <a:t>Principios Pedagógicos de la Educación Básica.</a:t>
            </a:r>
          </a:p>
          <a:p>
            <a:pPr lvl="1" algn="ctr"/>
            <a:r>
              <a:rPr lang="es-MX" sz="1600" b="1" dirty="0" smtClean="0">
                <a:solidFill>
                  <a:schemeClr val="bg2">
                    <a:lumMod val="60000"/>
                    <a:lumOff val="40000"/>
                  </a:schemeClr>
                </a:solidFill>
              </a:rPr>
              <a:t>Plan de Estudio 2011</a:t>
            </a:r>
            <a:endParaRPr lang="es-MX" sz="1600" b="1" dirty="0">
              <a:solidFill>
                <a:schemeClr val="bg2">
                  <a:lumMod val="60000"/>
                  <a:lumOff val="40000"/>
                </a:schemeClr>
              </a:solidFill>
            </a:endParaRPr>
          </a:p>
        </p:txBody>
      </p:sp>
      <p:sp>
        <p:nvSpPr>
          <p:cNvPr id="4" name="27 Flecha abajo"/>
          <p:cNvSpPr/>
          <p:nvPr/>
        </p:nvSpPr>
        <p:spPr>
          <a:xfrm rot="5400000" flipV="1">
            <a:off x="4218018" y="472135"/>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27 Flecha abajo"/>
          <p:cNvSpPr/>
          <p:nvPr/>
        </p:nvSpPr>
        <p:spPr>
          <a:xfrm rot="10800000" flipV="1">
            <a:off x="5419830" y="1206312"/>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35 CuadroTexto"/>
          <p:cNvSpPr txBox="1"/>
          <p:nvPr/>
        </p:nvSpPr>
        <p:spPr>
          <a:xfrm>
            <a:off x="4708975" y="1899861"/>
            <a:ext cx="2868168" cy="1600438"/>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1400" dirty="0" smtClean="0">
                <a:latin typeface="+mn-lt"/>
                <a:cs typeface="Arial" pitchFamily="34" charset="0"/>
              </a:rPr>
              <a:t>El docente debe promover entre los estudiantes el reconocimiento de la pluralidad social, lingüística, cultura.</a:t>
            </a:r>
            <a:br>
              <a:rPr lang="es-MX" sz="1400" dirty="0" smtClean="0">
                <a:latin typeface="+mn-lt"/>
                <a:cs typeface="Arial" pitchFamily="34" charset="0"/>
              </a:rPr>
            </a:br>
            <a:r>
              <a:rPr lang="es-MX" sz="1400" dirty="0" smtClean="0">
                <a:latin typeface="+mn-lt"/>
                <a:cs typeface="Arial" pitchFamily="34" charset="0"/>
              </a:rPr>
              <a:t/>
            </a:r>
            <a:br>
              <a:rPr lang="es-MX" sz="1400" dirty="0" smtClean="0">
                <a:latin typeface="+mn-lt"/>
                <a:cs typeface="Arial" pitchFamily="34" charset="0"/>
              </a:rPr>
            </a:br>
            <a:endParaRPr lang="es-MX" sz="1400" b="1" u="sng" dirty="0"/>
          </a:p>
        </p:txBody>
      </p:sp>
      <p:sp>
        <p:nvSpPr>
          <p:cNvPr id="8" name="27 Flecha abajo"/>
          <p:cNvSpPr/>
          <p:nvPr/>
        </p:nvSpPr>
        <p:spPr>
          <a:xfrm rot="8693068" flipV="1">
            <a:off x="2814574" y="1872473"/>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32 CuadroTexto"/>
          <p:cNvSpPr txBox="1"/>
          <p:nvPr/>
        </p:nvSpPr>
        <p:spPr>
          <a:xfrm>
            <a:off x="2154554" y="2700080"/>
            <a:ext cx="1512168"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solidFill>
                  <a:srgbClr val="FFFF00"/>
                </a:solidFill>
              </a:rPr>
              <a:t>Tutoría y asesoría.</a:t>
            </a:r>
          </a:p>
        </p:txBody>
      </p:sp>
      <p:sp>
        <p:nvSpPr>
          <p:cNvPr id="10" name="27 Flecha abajo"/>
          <p:cNvSpPr/>
          <p:nvPr/>
        </p:nvSpPr>
        <p:spPr>
          <a:xfrm rot="10800000" flipV="1">
            <a:off x="2728467" y="3514143"/>
            <a:ext cx="364341" cy="617573"/>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35 CuadroTexto"/>
          <p:cNvSpPr txBox="1"/>
          <p:nvPr/>
        </p:nvSpPr>
        <p:spPr>
          <a:xfrm>
            <a:off x="1532020" y="4237894"/>
            <a:ext cx="2868168" cy="203132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just"/>
            <a:r>
              <a:rPr lang="es-MX" sz="1400" smtClean="0">
                <a:latin typeface="+mn-lt"/>
              </a:rPr>
              <a:t>En el caso de los estudiantes se dirige a quienes presentan rezago educativo o, por el contrario, poseen aptitudes sobresalientes; si es para los maestros, se implementa para solventar situaciones de dominio específico de los programas de estudio.</a:t>
            </a:r>
            <a:endParaRPr lang="es-MX" sz="1400" b="1" u="sng" dirty="0"/>
          </a:p>
        </p:txBody>
      </p:sp>
    </p:spTree>
    <p:extLst>
      <p:ext uri="{BB962C8B-B14F-4D97-AF65-F5344CB8AC3E}">
        <p14:creationId xmlns:p14="http://schemas.microsoft.com/office/powerpoint/2010/main" val="37044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Flecha abajo"/>
          <p:cNvSpPr/>
          <p:nvPr/>
        </p:nvSpPr>
        <p:spPr>
          <a:xfrm rot="2386938">
            <a:off x="3534643" y="3582275"/>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8 Flecha abajo"/>
          <p:cNvSpPr/>
          <p:nvPr/>
        </p:nvSpPr>
        <p:spPr>
          <a:xfrm rot="18610241">
            <a:off x="7248847" y="3425281"/>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4" name="10 Flecha abajo"/>
          <p:cNvSpPr/>
          <p:nvPr/>
        </p:nvSpPr>
        <p:spPr>
          <a:xfrm rot="20569216">
            <a:off x="6321772" y="3983880"/>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5" name="11 CuadroTexto"/>
          <p:cNvSpPr txBox="1"/>
          <p:nvPr/>
        </p:nvSpPr>
        <p:spPr>
          <a:xfrm>
            <a:off x="2073300" y="4487936"/>
            <a:ext cx="1512168"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Atender diversidad.</a:t>
            </a:r>
            <a:endParaRPr lang="es-MX" sz="1600" b="1" dirty="0">
              <a:latin typeface="Tw Cen MT" pitchFamily="34" charset="0"/>
            </a:endParaRPr>
          </a:p>
        </p:txBody>
      </p:sp>
      <p:sp>
        <p:nvSpPr>
          <p:cNvPr id="6" name="24 Elipse"/>
          <p:cNvSpPr/>
          <p:nvPr/>
        </p:nvSpPr>
        <p:spPr>
          <a:xfrm>
            <a:off x="4089524" y="1896897"/>
            <a:ext cx="3384376" cy="223099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sz="2000" b="1" dirty="0" smtClean="0">
              <a:latin typeface="Tw Cen MT" pitchFamily="34" charset="0"/>
            </a:endParaRPr>
          </a:p>
          <a:p>
            <a:pPr algn="ctr"/>
            <a:endParaRPr lang="es-MX" sz="2000" b="1" dirty="0">
              <a:latin typeface="Tw Cen MT" pitchFamily="34" charset="0"/>
            </a:endParaRPr>
          </a:p>
          <a:p>
            <a:pPr algn="ctr"/>
            <a:r>
              <a:rPr lang="es-MX" sz="2000" b="1" dirty="0" smtClean="0">
                <a:latin typeface="Tw Cen MT" pitchFamily="34" charset="0"/>
              </a:rPr>
              <a:t>Campos Formativos</a:t>
            </a:r>
          </a:p>
          <a:p>
            <a:pPr algn="ctr"/>
            <a:r>
              <a:rPr lang="es-MX" sz="1600" b="1" dirty="0" smtClean="0">
                <a:latin typeface="Tw Cen MT" pitchFamily="34" charset="0"/>
              </a:rPr>
              <a:t>Lenguaje y Comunicación</a:t>
            </a:r>
          </a:p>
          <a:p>
            <a:pPr algn="ctr"/>
            <a:r>
              <a:rPr lang="es-MX" sz="1600" b="1" dirty="0" smtClean="0">
                <a:latin typeface="Tw Cen MT" pitchFamily="34" charset="0"/>
              </a:rPr>
              <a:t>Pensamiento Matemático</a:t>
            </a:r>
          </a:p>
          <a:p>
            <a:pPr algn="ctr"/>
            <a:r>
              <a:rPr lang="es-MX" sz="1600" b="1" dirty="0" smtClean="0">
                <a:latin typeface="Tw Cen MT" pitchFamily="34" charset="0"/>
              </a:rPr>
              <a:t>Exploración y Conocimiento del Mundo Natural y Social.</a:t>
            </a:r>
          </a:p>
          <a:p>
            <a:pPr algn="ctr"/>
            <a:r>
              <a:rPr lang="es-MX" sz="1600" b="1" dirty="0" smtClean="0">
                <a:latin typeface="Tw Cen MT" pitchFamily="34" charset="0"/>
              </a:rPr>
              <a:t>Desarrollo Personal y para la Convivencia</a:t>
            </a:r>
            <a:endParaRPr lang="es-MX" sz="1600" b="1" dirty="0" smtClean="0">
              <a:latin typeface="Tw Cen MT" pitchFamily="34" charset="0"/>
            </a:endParaRPr>
          </a:p>
          <a:p>
            <a:pPr algn="ctr"/>
            <a:endParaRPr lang="es-MX" sz="1600" b="1" dirty="0" smtClean="0">
              <a:latin typeface="Tw Cen MT" pitchFamily="34" charset="0"/>
            </a:endParaRPr>
          </a:p>
          <a:p>
            <a:pPr algn="ctr"/>
            <a:endParaRPr lang="es-MX" sz="1600" b="1" dirty="0">
              <a:latin typeface="Tw Cen MT" pitchFamily="34" charset="0"/>
            </a:endParaRPr>
          </a:p>
        </p:txBody>
      </p:sp>
      <p:sp>
        <p:nvSpPr>
          <p:cNvPr id="7" name="25 Flecha abajo"/>
          <p:cNvSpPr/>
          <p:nvPr/>
        </p:nvSpPr>
        <p:spPr>
          <a:xfrm rot="1593229" flipV="1">
            <a:off x="6861832" y="1121402"/>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8" name="26 Flecha abajo"/>
          <p:cNvSpPr/>
          <p:nvPr/>
        </p:nvSpPr>
        <p:spPr>
          <a:xfrm rot="19804825" flipV="1">
            <a:off x="3870575" y="1196719"/>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9" name="27 Flecha abajo"/>
          <p:cNvSpPr/>
          <p:nvPr/>
        </p:nvSpPr>
        <p:spPr>
          <a:xfrm flipV="1">
            <a:off x="5241652" y="752488"/>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10" name="28 Flecha abajo"/>
          <p:cNvSpPr/>
          <p:nvPr/>
        </p:nvSpPr>
        <p:spPr>
          <a:xfrm rot="16200000" flipV="1">
            <a:off x="3066548" y="2549471"/>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11" name="29 Flecha abajo"/>
          <p:cNvSpPr/>
          <p:nvPr/>
        </p:nvSpPr>
        <p:spPr>
          <a:xfrm rot="15166618">
            <a:off x="7582890" y="2127889"/>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12" name="30 CuadroTexto"/>
          <p:cNvSpPr txBox="1"/>
          <p:nvPr/>
        </p:nvSpPr>
        <p:spPr>
          <a:xfrm>
            <a:off x="6465788" y="5064000"/>
            <a:ext cx="1512168"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Materiales educativos.</a:t>
            </a:r>
          </a:p>
        </p:txBody>
      </p:sp>
      <p:sp>
        <p:nvSpPr>
          <p:cNvPr id="13" name="31 CuadroTexto"/>
          <p:cNvSpPr txBox="1"/>
          <p:nvPr/>
        </p:nvSpPr>
        <p:spPr>
          <a:xfrm>
            <a:off x="8500703" y="3623840"/>
            <a:ext cx="1800200" cy="1077218"/>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Desarrollo de competencias y aprendizajes esperados.</a:t>
            </a:r>
          </a:p>
        </p:txBody>
      </p:sp>
      <p:sp>
        <p:nvSpPr>
          <p:cNvPr id="14" name="32 CuadroTexto"/>
          <p:cNvSpPr txBox="1"/>
          <p:nvPr/>
        </p:nvSpPr>
        <p:spPr>
          <a:xfrm>
            <a:off x="1497236" y="2903760"/>
            <a:ext cx="1512168"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Tutoría y asesoría.</a:t>
            </a:r>
          </a:p>
        </p:txBody>
      </p:sp>
      <p:sp>
        <p:nvSpPr>
          <p:cNvPr id="15" name="33 CuadroTexto"/>
          <p:cNvSpPr txBox="1"/>
          <p:nvPr/>
        </p:nvSpPr>
        <p:spPr>
          <a:xfrm>
            <a:off x="8745643" y="1446975"/>
            <a:ext cx="1858667" cy="1077218"/>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Trabajar en colaboración para construir el aprendizaje.</a:t>
            </a:r>
          </a:p>
        </p:txBody>
      </p:sp>
      <p:sp>
        <p:nvSpPr>
          <p:cNvPr id="16" name="34 CuadroTexto"/>
          <p:cNvSpPr txBox="1"/>
          <p:nvPr/>
        </p:nvSpPr>
        <p:spPr>
          <a:xfrm>
            <a:off x="2432247" y="336989"/>
            <a:ext cx="1512168" cy="830997"/>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Atención en procesos de aprendizaje.</a:t>
            </a:r>
          </a:p>
        </p:txBody>
      </p:sp>
      <p:sp>
        <p:nvSpPr>
          <p:cNvPr id="17" name="35 CuadroTexto"/>
          <p:cNvSpPr txBox="1"/>
          <p:nvPr/>
        </p:nvSpPr>
        <p:spPr>
          <a:xfrm>
            <a:off x="4953620" y="385292"/>
            <a:ext cx="1512168" cy="338554"/>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Planificar.</a:t>
            </a:r>
          </a:p>
        </p:txBody>
      </p:sp>
      <p:sp>
        <p:nvSpPr>
          <p:cNvPr id="18" name="36 CuadroTexto"/>
          <p:cNvSpPr txBox="1"/>
          <p:nvPr/>
        </p:nvSpPr>
        <p:spPr>
          <a:xfrm>
            <a:off x="7006540" y="280912"/>
            <a:ext cx="1512168" cy="830997"/>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Ambientes de aprendizaje.</a:t>
            </a:r>
          </a:p>
        </p:txBody>
      </p:sp>
      <p:sp>
        <p:nvSpPr>
          <p:cNvPr id="19" name="22 Flecha abajo"/>
          <p:cNvSpPr/>
          <p:nvPr/>
        </p:nvSpPr>
        <p:spPr>
          <a:xfrm rot="622402">
            <a:off x="4755182" y="4059332"/>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20" name="23 CuadroTexto"/>
          <p:cNvSpPr txBox="1"/>
          <p:nvPr/>
        </p:nvSpPr>
        <p:spPr>
          <a:xfrm>
            <a:off x="4161532" y="5136008"/>
            <a:ext cx="1512168"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1600" dirty="0" smtClean="0"/>
              <a:t>Evaluar para aprender.</a:t>
            </a:r>
          </a:p>
        </p:txBody>
      </p:sp>
    </p:spTree>
    <p:extLst>
      <p:ext uri="{BB962C8B-B14F-4D97-AF65-F5344CB8AC3E}">
        <p14:creationId xmlns:p14="http://schemas.microsoft.com/office/powerpoint/2010/main" val="163776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24334" y="970718"/>
            <a:ext cx="7806520" cy="3539430"/>
          </a:xfrm>
          <a:prstGeom prst="rect">
            <a:avLst/>
          </a:prstGeom>
        </p:spPr>
        <p:txBody>
          <a:bodyPr wrap="square">
            <a:spAutoFit/>
          </a:bodyPr>
          <a:lstStyle/>
          <a:p>
            <a:pPr algn="just"/>
            <a:r>
              <a:rPr lang="es-MX" sz="3200" dirty="0" smtClean="0">
                <a:latin typeface="Berlin Sans FB" pitchFamily="34" charset="0"/>
              </a:rPr>
              <a:t>Como se puede ver, el análisis nos muestra claros ejemplos en que cada principio se relaciona con los campos formativos que se tienen en preescolar, por lo que en éste ciclo educativo del niño, se le prepara para desarrollar competencias que le ayudarán a entender otras en las educación básica.</a:t>
            </a:r>
            <a:endParaRPr lang="es-MX" sz="3200" dirty="0">
              <a:latin typeface="Berlin Sans FB" pitchFamily="34" charset="0"/>
            </a:endParaRPr>
          </a:p>
        </p:txBody>
      </p:sp>
    </p:spTree>
    <p:extLst>
      <p:ext uri="{BB962C8B-B14F-4D97-AF65-F5344CB8AC3E}">
        <p14:creationId xmlns:p14="http://schemas.microsoft.com/office/powerpoint/2010/main" val="264805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41</TotalTime>
  <Words>597</Words>
  <Application>Microsoft Office PowerPoint</Application>
  <PresentationFormat>Panorámica</PresentationFormat>
  <Paragraphs>49</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Malgun Gothic</vt:lpstr>
      <vt:lpstr>Arial</vt:lpstr>
      <vt:lpstr>Berlin Sans FB</vt:lpstr>
      <vt:lpstr>Century Gothic</vt:lpstr>
      <vt:lpstr>Tw Cen MT</vt:lpstr>
      <vt:lpstr>Wingdings 3</vt:lpstr>
      <vt:lpstr>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Celia Mendez</dc:creator>
  <cp:lastModifiedBy>Celia Mendez</cp:lastModifiedBy>
  <cp:revision>6</cp:revision>
  <dcterms:created xsi:type="dcterms:W3CDTF">2015-02-18T20:56:16Z</dcterms:created>
  <dcterms:modified xsi:type="dcterms:W3CDTF">2015-02-18T21:37:37Z</dcterms:modified>
</cp:coreProperties>
</file>