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0" r:id="rId4"/>
    <p:sldId id="262" r:id="rId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74" d="100"/>
          <a:sy n="74" d="100"/>
        </p:scale>
        <p:origin x="116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7308FDB8-9380-43FD-A75E-69F75574F4A4}" type="datetimeFigureOut">
              <a:rPr lang="es-MX" smtClean="0"/>
              <a:t>18/02/2015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266753B-FA67-4EB9-BEAA-67D15E35D53F}" type="slidenum">
              <a:rPr lang="es-MX" smtClean="0"/>
              <a:t>‹Nº›</a:t>
            </a:fld>
            <a:endParaRPr lang="es-MX"/>
          </a:p>
        </p:txBody>
      </p:sp>
    </p:spTree>
    <p:extLst>
      <p:ext uri="{BB962C8B-B14F-4D97-AF65-F5344CB8AC3E}">
        <p14:creationId xmlns:p14="http://schemas.microsoft.com/office/powerpoint/2010/main" val="2098756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308FDB8-9380-43FD-A75E-69F75574F4A4}" type="datetimeFigureOut">
              <a:rPr lang="es-MX" smtClean="0"/>
              <a:t>18/02/2015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266753B-FA67-4EB9-BEAA-67D15E35D53F}" type="slidenum">
              <a:rPr lang="es-MX" smtClean="0"/>
              <a:t>‹Nº›</a:t>
            </a:fld>
            <a:endParaRPr lang="es-MX"/>
          </a:p>
        </p:txBody>
      </p:sp>
    </p:spTree>
    <p:extLst>
      <p:ext uri="{BB962C8B-B14F-4D97-AF65-F5344CB8AC3E}">
        <p14:creationId xmlns:p14="http://schemas.microsoft.com/office/powerpoint/2010/main" val="1305087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308FDB8-9380-43FD-A75E-69F75574F4A4}" type="datetimeFigureOut">
              <a:rPr lang="es-MX" smtClean="0"/>
              <a:t>18/02/2015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266753B-FA67-4EB9-BEAA-67D15E35D53F}" type="slidenum">
              <a:rPr lang="es-MX" smtClean="0"/>
              <a:t>‹Nº›</a:t>
            </a:fld>
            <a:endParaRPr lang="es-MX"/>
          </a:p>
        </p:txBody>
      </p:sp>
    </p:spTree>
    <p:extLst>
      <p:ext uri="{BB962C8B-B14F-4D97-AF65-F5344CB8AC3E}">
        <p14:creationId xmlns:p14="http://schemas.microsoft.com/office/powerpoint/2010/main" val="34497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308FDB8-9380-43FD-A75E-69F75574F4A4}" type="datetimeFigureOut">
              <a:rPr lang="es-MX" smtClean="0"/>
              <a:t>18/02/2015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266753B-FA67-4EB9-BEAA-67D15E35D53F}" type="slidenum">
              <a:rPr lang="es-MX" smtClean="0"/>
              <a:t>‹Nº›</a:t>
            </a:fld>
            <a:endParaRPr lang="es-MX"/>
          </a:p>
        </p:txBody>
      </p:sp>
    </p:spTree>
    <p:extLst>
      <p:ext uri="{BB962C8B-B14F-4D97-AF65-F5344CB8AC3E}">
        <p14:creationId xmlns:p14="http://schemas.microsoft.com/office/powerpoint/2010/main" val="2445556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308FDB8-9380-43FD-A75E-69F75574F4A4}" type="datetimeFigureOut">
              <a:rPr lang="es-MX" smtClean="0"/>
              <a:t>18/02/2015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266753B-FA67-4EB9-BEAA-67D15E35D53F}" type="slidenum">
              <a:rPr lang="es-MX" smtClean="0"/>
              <a:t>‹Nº›</a:t>
            </a:fld>
            <a:endParaRPr lang="es-MX"/>
          </a:p>
        </p:txBody>
      </p:sp>
    </p:spTree>
    <p:extLst>
      <p:ext uri="{BB962C8B-B14F-4D97-AF65-F5344CB8AC3E}">
        <p14:creationId xmlns:p14="http://schemas.microsoft.com/office/powerpoint/2010/main" val="3468518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7308FDB8-9380-43FD-A75E-69F75574F4A4}" type="datetimeFigureOut">
              <a:rPr lang="es-MX" smtClean="0"/>
              <a:t>18/02/2015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266753B-FA67-4EB9-BEAA-67D15E35D53F}" type="slidenum">
              <a:rPr lang="es-MX" smtClean="0"/>
              <a:t>‹Nº›</a:t>
            </a:fld>
            <a:endParaRPr lang="es-MX"/>
          </a:p>
        </p:txBody>
      </p:sp>
    </p:spTree>
    <p:extLst>
      <p:ext uri="{BB962C8B-B14F-4D97-AF65-F5344CB8AC3E}">
        <p14:creationId xmlns:p14="http://schemas.microsoft.com/office/powerpoint/2010/main" val="166191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7308FDB8-9380-43FD-A75E-69F75574F4A4}" type="datetimeFigureOut">
              <a:rPr lang="es-MX" smtClean="0"/>
              <a:t>18/02/2015</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E266753B-FA67-4EB9-BEAA-67D15E35D53F}" type="slidenum">
              <a:rPr lang="es-MX" smtClean="0"/>
              <a:t>‹Nº›</a:t>
            </a:fld>
            <a:endParaRPr lang="es-MX"/>
          </a:p>
        </p:txBody>
      </p:sp>
    </p:spTree>
    <p:extLst>
      <p:ext uri="{BB962C8B-B14F-4D97-AF65-F5344CB8AC3E}">
        <p14:creationId xmlns:p14="http://schemas.microsoft.com/office/powerpoint/2010/main" val="3637587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7308FDB8-9380-43FD-A75E-69F75574F4A4}" type="datetimeFigureOut">
              <a:rPr lang="es-MX" smtClean="0"/>
              <a:t>18/02/2015</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E266753B-FA67-4EB9-BEAA-67D15E35D53F}" type="slidenum">
              <a:rPr lang="es-MX" smtClean="0"/>
              <a:t>‹Nº›</a:t>
            </a:fld>
            <a:endParaRPr lang="es-MX"/>
          </a:p>
        </p:txBody>
      </p:sp>
    </p:spTree>
    <p:extLst>
      <p:ext uri="{BB962C8B-B14F-4D97-AF65-F5344CB8AC3E}">
        <p14:creationId xmlns:p14="http://schemas.microsoft.com/office/powerpoint/2010/main" val="2771533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08FDB8-9380-43FD-A75E-69F75574F4A4}" type="datetimeFigureOut">
              <a:rPr lang="es-MX" smtClean="0"/>
              <a:t>18/02/2015</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E266753B-FA67-4EB9-BEAA-67D15E35D53F}" type="slidenum">
              <a:rPr lang="es-MX" smtClean="0"/>
              <a:t>‹Nº›</a:t>
            </a:fld>
            <a:endParaRPr lang="es-MX"/>
          </a:p>
        </p:txBody>
      </p:sp>
    </p:spTree>
    <p:extLst>
      <p:ext uri="{BB962C8B-B14F-4D97-AF65-F5344CB8AC3E}">
        <p14:creationId xmlns:p14="http://schemas.microsoft.com/office/powerpoint/2010/main" val="2140148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308FDB8-9380-43FD-A75E-69F75574F4A4}" type="datetimeFigureOut">
              <a:rPr lang="es-MX" smtClean="0"/>
              <a:t>18/02/2015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266753B-FA67-4EB9-BEAA-67D15E35D53F}" type="slidenum">
              <a:rPr lang="es-MX" smtClean="0"/>
              <a:t>‹Nº›</a:t>
            </a:fld>
            <a:endParaRPr lang="es-MX"/>
          </a:p>
        </p:txBody>
      </p:sp>
    </p:spTree>
    <p:extLst>
      <p:ext uri="{BB962C8B-B14F-4D97-AF65-F5344CB8AC3E}">
        <p14:creationId xmlns:p14="http://schemas.microsoft.com/office/powerpoint/2010/main" val="1595194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308FDB8-9380-43FD-A75E-69F75574F4A4}" type="datetimeFigureOut">
              <a:rPr lang="es-MX" smtClean="0"/>
              <a:t>18/02/2015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266753B-FA67-4EB9-BEAA-67D15E35D53F}" type="slidenum">
              <a:rPr lang="es-MX" smtClean="0"/>
              <a:t>‹Nº›</a:t>
            </a:fld>
            <a:endParaRPr lang="es-MX"/>
          </a:p>
        </p:txBody>
      </p:sp>
    </p:spTree>
    <p:extLst>
      <p:ext uri="{BB962C8B-B14F-4D97-AF65-F5344CB8AC3E}">
        <p14:creationId xmlns:p14="http://schemas.microsoft.com/office/powerpoint/2010/main" val="772287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08FDB8-9380-43FD-A75E-69F75574F4A4}" type="datetimeFigureOut">
              <a:rPr lang="es-MX" smtClean="0"/>
              <a:t>18/02/2015</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66753B-FA67-4EB9-BEAA-67D15E35D53F}" type="slidenum">
              <a:rPr lang="es-MX" smtClean="0"/>
              <a:t>‹Nº›</a:t>
            </a:fld>
            <a:endParaRPr lang="es-MX"/>
          </a:p>
        </p:txBody>
      </p:sp>
    </p:spTree>
    <p:extLst>
      <p:ext uri="{BB962C8B-B14F-4D97-AF65-F5344CB8AC3E}">
        <p14:creationId xmlns:p14="http://schemas.microsoft.com/office/powerpoint/2010/main" val="18563384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0" y="302359"/>
            <a:ext cx="9144000" cy="6555641"/>
          </a:xfrm>
          <a:prstGeom prst="rect">
            <a:avLst/>
          </a:prstGeom>
          <a:noFill/>
        </p:spPr>
        <p:txBody>
          <a:bodyPr wrap="square" rtlCol="0">
            <a:spAutoFit/>
          </a:bodyPr>
          <a:lstStyle/>
          <a:p>
            <a:pPr algn="ctr"/>
            <a:r>
              <a:rPr lang="es-MX" sz="3200" dirty="0" smtClean="0"/>
              <a:t>ESCUELA NORMAL DE  EDUACIÓN PREESCOLAR</a:t>
            </a:r>
          </a:p>
          <a:p>
            <a:pPr algn="ctr"/>
            <a:endParaRPr lang="es-MX" sz="3200" dirty="0" smtClean="0"/>
          </a:p>
          <a:p>
            <a:pPr algn="ctr"/>
            <a:endParaRPr lang="es-MX" sz="3200" dirty="0"/>
          </a:p>
          <a:p>
            <a:pPr algn="ctr"/>
            <a:endParaRPr lang="es-MX" sz="3200" dirty="0" smtClean="0"/>
          </a:p>
          <a:p>
            <a:pPr algn="ctr"/>
            <a:endParaRPr lang="es-MX" sz="3200" dirty="0"/>
          </a:p>
          <a:p>
            <a:pPr algn="ctr"/>
            <a:endParaRPr lang="es-MX" sz="3200" dirty="0" smtClean="0"/>
          </a:p>
          <a:p>
            <a:pPr algn="ctr"/>
            <a:endParaRPr lang="es-MX" sz="3200" dirty="0"/>
          </a:p>
          <a:p>
            <a:pPr algn="ctr"/>
            <a:endParaRPr lang="es-MX" sz="3200" dirty="0" smtClean="0"/>
          </a:p>
          <a:p>
            <a:pPr algn="ctr"/>
            <a:r>
              <a:rPr lang="es-MX" sz="3200" dirty="0" smtClean="0"/>
              <a:t>MAPA CONCEPTUAL </a:t>
            </a:r>
          </a:p>
          <a:p>
            <a:pPr algn="ctr"/>
            <a:endParaRPr lang="es-MX" sz="3200" dirty="0"/>
          </a:p>
          <a:p>
            <a:pPr algn="ctr"/>
            <a:r>
              <a:rPr lang="es-MX" sz="3200" dirty="0" smtClean="0"/>
              <a:t>SONIA LORENA ESPINOZA DE LA ROSA </a:t>
            </a:r>
          </a:p>
          <a:p>
            <a:pPr algn="ctr"/>
            <a:r>
              <a:rPr lang="es-MX" sz="3200" dirty="0" smtClean="0"/>
              <a:t>CUARTO “D”  NO. DE LISTA 02</a:t>
            </a:r>
          </a:p>
          <a:p>
            <a:endParaRPr lang="es-MX" dirty="0"/>
          </a:p>
          <a:p>
            <a:endParaRPr lang="es-MX" dirty="0" smtClean="0"/>
          </a:p>
        </p:txBody>
      </p:sp>
      <p:pic>
        <p:nvPicPr>
          <p:cNvPr id="1026" name="Picture 2" descr="https://valeriaenep135.files.wordpress.com/2014/06/escuela-normal-de-educacic3b3n-preescolar-del-estado-de-coahuila.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4548" y="1282722"/>
            <a:ext cx="3514904" cy="2613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4186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cdn.vectorstock.com/i/composite/62,29/vintage-floral-peacock-pattern-vector-91622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152"/>
            <a:ext cx="6697014" cy="7049488"/>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http://cdn.vectorstock.com/i/composite/62,29/vintage-floral-peacock-pattern-vector-916229.jpg"/>
          <p:cNvPicPr>
            <a:picLocks noChangeAspect="1" noChangeArrowheads="1"/>
          </p:cNvPicPr>
          <p:nvPr/>
        </p:nvPicPr>
        <p:blipFill rotWithShape="1">
          <a:blip r:embed="rId2">
            <a:extLst>
              <a:ext uri="{28A0092B-C50C-407E-A947-70E740481C1C}">
                <a14:useLocalDpi xmlns:a14="http://schemas.microsoft.com/office/drawing/2010/main" val="0"/>
              </a:ext>
            </a:extLst>
          </a:blip>
          <a:srcRect r="63077"/>
          <a:stretch/>
        </p:blipFill>
        <p:spPr bwMode="auto">
          <a:xfrm>
            <a:off x="6697014" y="-90152"/>
            <a:ext cx="2472744" cy="7049488"/>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1004553" y="1233989"/>
            <a:ext cx="7521262" cy="4401205"/>
          </a:xfrm>
          <a:prstGeom prst="rect">
            <a:avLst/>
          </a:prstGeom>
          <a:solidFill>
            <a:srgbClr val="FFFFFF">
              <a:alpha val="65882"/>
            </a:srgbClr>
          </a:solidFill>
        </p:spPr>
        <p:txBody>
          <a:bodyPr wrap="square" rtlCol="0">
            <a:spAutoFit/>
          </a:bodyPr>
          <a:lstStyle/>
          <a:p>
            <a:r>
              <a:rPr lang="es-MX" sz="2800" dirty="0" smtClean="0"/>
              <a:t/>
            </a:r>
            <a:br>
              <a:rPr lang="es-MX" sz="2800" dirty="0" smtClean="0"/>
            </a:br>
            <a:r>
              <a:rPr lang="es-MX" sz="2800" dirty="0" smtClean="0"/>
              <a:t>INTRODUCCION:</a:t>
            </a:r>
          </a:p>
          <a:p>
            <a:pPr algn="ctr"/>
            <a:endParaRPr lang="es-MX" sz="2800" dirty="0"/>
          </a:p>
          <a:p>
            <a:pPr algn="ctr"/>
            <a:r>
              <a:rPr lang="es-MX" sz="2800" dirty="0" smtClean="0"/>
              <a:t>A continuación se presenta un mapa conceptual en donde se muestra una comparación de los campos formativos que se trabajan en la educación preescolar haciendo relación con los principios pedagógicos que se muestran dentro del programa de educación básica 2011</a:t>
            </a:r>
            <a:br>
              <a:rPr lang="es-MX" sz="2800" dirty="0" smtClean="0"/>
            </a:br>
            <a:endParaRPr lang="es-MX" sz="2800" dirty="0"/>
          </a:p>
        </p:txBody>
      </p:sp>
    </p:spTree>
    <p:extLst>
      <p:ext uri="{BB962C8B-B14F-4D97-AF65-F5344CB8AC3E}">
        <p14:creationId xmlns:p14="http://schemas.microsoft.com/office/powerpoint/2010/main" val="1375452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cdn.vectorstock.com/i/composite/62,29/vintage-floral-peacock-pattern-vector-91622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152"/>
            <a:ext cx="6697014" cy="704948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cdn.vectorstock.com/i/composite/62,29/vintage-floral-peacock-pattern-vector-916229.jpg"/>
          <p:cNvPicPr>
            <a:picLocks noChangeAspect="1" noChangeArrowheads="1"/>
          </p:cNvPicPr>
          <p:nvPr/>
        </p:nvPicPr>
        <p:blipFill rotWithShape="1">
          <a:blip r:embed="rId2">
            <a:extLst>
              <a:ext uri="{28A0092B-C50C-407E-A947-70E740481C1C}">
                <a14:useLocalDpi xmlns:a14="http://schemas.microsoft.com/office/drawing/2010/main" val="0"/>
              </a:ext>
            </a:extLst>
          </a:blip>
          <a:srcRect r="63077"/>
          <a:stretch/>
        </p:blipFill>
        <p:spPr bwMode="auto">
          <a:xfrm>
            <a:off x="6697014" y="-90152"/>
            <a:ext cx="2472744" cy="7049488"/>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p:cNvSpPr txBox="1"/>
          <p:nvPr/>
        </p:nvSpPr>
        <p:spPr>
          <a:xfrm>
            <a:off x="334851" y="193183"/>
            <a:ext cx="8435662" cy="369332"/>
          </a:xfrm>
          <a:prstGeom prst="rect">
            <a:avLst/>
          </a:prstGeom>
          <a:solidFill>
            <a:srgbClr val="FFFFFF">
              <a:alpha val="60000"/>
            </a:srgbClr>
          </a:solidFill>
          <a:ln>
            <a:noFill/>
          </a:ln>
        </p:spPr>
        <p:txBody>
          <a:bodyPr wrap="square" rtlCol="0">
            <a:spAutoFit/>
          </a:bodyPr>
          <a:lstStyle/>
          <a:p>
            <a:pPr algn="ctr"/>
            <a:r>
              <a:rPr lang="es-MX" b="1" i="1" dirty="0" smtClean="0">
                <a:effectLst>
                  <a:outerShdw blurRad="38100" dist="38100" dir="2700000" algn="tl">
                    <a:srgbClr val="000000">
                      <a:alpha val="43137"/>
                    </a:srgbClr>
                  </a:outerShdw>
                </a:effectLst>
              </a:rPr>
              <a:t>PRINCIPIOS PEDAGOGICOS Y CAMPOS FORMATIVOS</a:t>
            </a:r>
            <a:endParaRPr lang="es-MX" b="1" i="1" dirty="0">
              <a:effectLst>
                <a:outerShdw blurRad="38100" dist="38100" dir="2700000" algn="tl">
                  <a:srgbClr val="000000">
                    <a:alpha val="43137"/>
                  </a:srgbClr>
                </a:outerShdw>
              </a:effectLst>
            </a:endParaRPr>
          </a:p>
        </p:txBody>
      </p:sp>
      <p:sp>
        <p:nvSpPr>
          <p:cNvPr id="6" name="CuadroTexto 5"/>
          <p:cNvSpPr txBox="1"/>
          <p:nvPr/>
        </p:nvSpPr>
        <p:spPr>
          <a:xfrm>
            <a:off x="3239037" y="721112"/>
            <a:ext cx="2627290" cy="369332"/>
          </a:xfrm>
          <a:prstGeom prst="rect">
            <a:avLst/>
          </a:prstGeom>
          <a:solidFill>
            <a:srgbClr val="FFFFFF">
              <a:alpha val="60000"/>
            </a:srgbClr>
          </a:solidFill>
          <a:ln>
            <a:noFill/>
          </a:ln>
        </p:spPr>
        <p:txBody>
          <a:bodyPr wrap="square" rtlCol="0">
            <a:spAutoFit/>
          </a:bodyPr>
          <a:lstStyle/>
          <a:p>
            <a:pPr algn="ctr"/>
            <a:r>
              <a:rPr lang="es-MX" u="sng" dirty="0" smtClean="0"/>
              <a:t>CAMPOS FORMATIVOS</a:t>
            </a:r>
            <a:endParaRPr lang="es-MX" u="sng" dirty="0"/>
          </a:p>
        </p:txBody>
      </p:sp>
      <p:sp>
        <p:nvSpPr>
          <p:cNvPr id="7" name="CuadroTexto 6"/>
          <p:cNvSpPr txBox="1"/>
          <p:nvPr/>
        </p:nvSpPr>
        <p:spPr>
          <a:xfrm>
            <a:off x="77274" y="1326436"/>
            <a:ext cx="1751528" cy="523220"/>
          </a:xfrm>
          <a:prstGeom prst="rect">
            <a:avLst/>
          </a:prstGeom>
          <a:solidFill>
            <a:srgbClr val="FFFFFF">
              <a:alpha val="60000"/>
            </a:srgbClr>
          </a:solidFill>
          <a:ln>
            <a:noFill/>
          </a:ln>
        </p:spPr>
        <p:txBody>
          <a:bodyPr wrap="square" rtlCol="0">
            <a:spAutoFit/>
          </a:bodyPr>
          <a:lstStyle/>
          <a:p>
            <a:pPr algn="ctr"/>
            <a:r>
              <a:rPr lang="es-MX" sz="1400" dirty="0" smtClean="0">
                <a:effectLst>
                  <a:outerShdw blurRad="38100" dist="38100" dir="2700000" algn="tl">
                    <a:srgbClr val="000000">
                      <a:alpha val="43137"/>
                    </a:srgbClr>
                  </a:outerShdw>
                </a:effectLst>
              </a:rPr>
              <a:t>Lenguaje y Comunicación </a:t>
            </a:r>
            <a:endParaRPr lang="es-MX" sz="1400" dirty="0">
              <a:effectLst>
                <a:outerShdw blurRad="38100" dist="38100" dir="2700000" algn="tl">
                  <a:srgbClr val="000000">
                    <a:alpha val="43137"/>
                  </a:srgbClr>
                </a:outerShdw>
              </a:effectLst>
            </a:endParaRPr>
          </a:p>
        </p:txBody>
      </p:sp>
      <p:sp>
        <p:nvSpPr>
          <p:cNvPr id="8" name="CuadroTexto 7"/>
          <p:cNvSpPr txBox="1"/>
          <p:nvPr/>
        </p:nvSpPr>
        <p:spPr>
          <a:xfrm>
            <a:off x="2253802" y="1292011"/>
            <a:ext cx="1970469" cy="523220"/>
          </a:xfrm>
          <a:prstGeom prst="rect">
            <a:avLst/>
          </a:prstGeom>
          <a:solidFill>
            <a:srgbClr val="FFFFFF">
              <a:alpha val="60000"/>
            </a:srgbClr>
          </a:solidFill>
          <a:ln>
            <a:noFill/>
          </a:ln>
        </p:spPr>
        <p:txBody>
          <a:bodyPr wrap="square" rtlCol="0">
            <a:spAutoFit/>
          </a:bodyPr>
          <a:lstStyle/>
          <a:p>
            <a:pPr algn="ctr"/>
            <a:r>
              <a:rPr lang="es-MX" sz="1400" dirty="0" smtClean="0">
                <a:effectLst>
                  <a:outerShdw blurRad="38100" dist="38100" dir="2700000" algn="tl">
                    <a:srgbClr val="000000">
                      <a:alpha val="43137"/>
                    </a:srgbClr>
                  </a:outerShdw>
                </a:effectLst>
              </a:rPr>
              <a:t>Pensamiento Matemático</a:t>
            </a:r>
            <a:endParaRPr lang="es-MX" sz="1400" dirty="0">
              <a:effectLst>
                <a:outerShdw blurRad="38100" dist="38100" dir="2700000" algn="tl">
                  <a:srgbClr val="000000">
                    <a:alpha val="43137"/>
                  </a:srgbClr>
                </a:outerShdw>
              </a:effectLst>
            </a:endParaRPr>
          </a:p>
        </p:txBody>
      </p:sp>
      <p:sp>
        <p:nvSpPr>
          <p:cNvPr id="9" name="CuadroTexto 8"/>
          <p:cNvSpPr txBox="1"/>
          <p:nvPr/>
        </p:nvSpPr>
        <p:spPr>
          <a:xfrm>
            <a:off x="4745865" y="1304460"/>
            <a:ext cx="2240923" cy="523220"/>
          </a:xfrm>
          <a:prstGeom prst="rect">
            <a:avLst/>
          </a:prstGeom>
          <a:solidFill>
            <a:srgbClr val="FFFFFF">
              <a:alpha val="60000"/>
            </a:srgbClr>
          </a:solidFill>
          <a:ln>
            <a:noFill/>
          </a:ln>
        </p:spPr>
        <p:txBody>
          <a:bodyPr wrap="square" rtlCol="0">
            <a:spAutoFit/>
          </a:bodyPr>
          <a:lstStyle/>
          <a:p>
            <a:pPr algn="ctr"/>
            <a:r>
              <a:rPr lang="es-MX" sz="1400" dirty="0" smtClean="0">
                <a:effectLst>
                  <a:outerShdw blurRad="38100" dist="38100" dir="2700000" algn="tl">
                    <a:srgbClr val="000000">
                      <a:alpha val="43137"/>
                    </a:srgbClr>
                  </a:outerShdw>
                </a:effectLst>
              </a:rPr>
              <a:t>Exploración y Conocimiento </a:t>
            </a:r>
            <a:br>
              <a:rPr lang="es-MX" sz="1400" dirty="0" smtClean="0">
                <a:effectLst>
                  <a:outerShdw blurRad="38100" dist="38100" dir="2700000" algn="tl">
                    <a:srgbClr val="000000">
                      <a:alpha val="43137"/>
                    </a:srgbClr>
                  </a:outerShdw>
                </a:effectLst>
              </a:rPr>
            </a:br>
            <a:r>
              <a:rPr lang="es-MX" sz="1400" dirty="0" smtClean="0">
                <a:effectLst>
                  <a:outerShdw blurRad="38100" dist="38100" dir="2700000" algn="tl">
                    <a:srgbClr val="000000">
                      <a:alpha val="43137"/>
                    </a:srgbClr>
                  </a:outerShdw>
                </a:effectLst>
              </a:rPr>
              <a:t>del mundo </a:t>
            </a:r>
            <a:endParaRPr lang="es-MX" sz="1400" dirty="0">
              <a:effectLst>
                <a:outerShdw blurRad="38100" dist="38100" dir="2700000" algn="tl">
                  <a:srgbClr val="000000">
                    <a:alpha val="43137"/>
                  </a:srgbClr>
                </a:outerShdw>
              </a:effectLst>
            </a:endParaRPr>
          </a:p>
        </p:txBody>
      </p:sp>
      <p:sp>
        <p:nvSpPr>
          <p:cNvPr id="10" name="CuadroTexto 9"/>
          <p:cNvSpPr txBox="1"/>
          <p:nvPr/>
        </p:nvSpPr>
        <p:spPr>
          <a:xfrm>
            <a:off x="7331299" y="1292011"/>
            <a:ext cx="1719331" cy="523220"/>
          </a:xfrm>
          <a:prstGeom prst="rect">
            <a:avLst/>
          </a:prstGeom>
          <a:solidFill>
            <a:srgbClr val="FFFFFF">
              <a:alpha val="60000"/>
            </a:srgbClr>
          </a:solidFill>
          <a:ln>
            <a:noFill/>
          </a:ln>
        </p:spPr>
        <p:txBody>
          <a:bodyPr wrap="square" rtlCol="0">
            <a:spAutoFit/>
          </a:bodyPr>
          <a:lstStyle/>
          <a:p>
            <a:pPr algn="ctr"/>
            <a:r>
              <a:rPr lang="es-MX" sz="1400" dirty="0" smtClean="0">
                <a:effectLst>
                  <a:outerShdw blurRad="38100" dist="38100" dir="2700000" algn="tl">
                    <a:srgbClr val="000000">
                      <a:alpha val="43137"/>
                    </a:srgbClr>
                  </a:outerShdw>
                </a:effectLst>
              </a:rPr>
              <a:t>Desarrollo Personal </a:t>
            </a:r>
            <a:br>
              <a:rPr lang="es-MX" sz="1400" dirty="0" smtClean="0">
                <a:effectLst>
                  <a:outerShdw blurRad="38100" dist="38100" dir="2700000" algn="tl">
                    <a:srgbClr val="000000">
                      <a:alpha val="43137"/>
                    </a:srgbClr>
                  </a:outerShdw>
                </a:effectLst>
              </a:rPr>
            </a:br>
            <a:r>
              <a:rPr lang="es-MX" sz="1400" dirty="0" smtClean="0">
                <a:effectLst>
                  <a:outerShdw blurRad="38100" dist="38100" dir="2700000" algn="tl">
                    <a:srgbClr val="000000">
                      <a:alpha val="43137"/>
                    </a:srgbClr>
                  </a:outerShdw>
                </a:effectLst>
              </a:rPr>
              <a:t>y social </a:t>
            </a:r>
            <a:endParaRPr lang="es-MX" sz="1400" dirty="0">
              <a:effectLst>
                <a:outerShdw blurRad="38100" dist="38100" dir="2700000" algn="tl">
                  <a:srgbClr val="000000">
                    <a:alpha val="43137"/>
                  </a:srgbClr>
                </a:outerShdw>
              </a:effectLst>
            </a:endParaRPr>
          </a:p>
        </p:txBody>
      </p:sp>
      <p:sp>
        <p:nvSpPr>
          <p:cNvPr id="11" name="CuadroTexto 10"/>
          <p:cNvSpPr txBox="1"/>
          <p:nvPr/>
        </p:nvSpPr>
        <p:spPr>
          <a:xfrm>
            <a:off x="3239037" y="1998026"/>
            <a:ext cx="2801155" cy="369332"/>
          </a:xfrm>
          <a:prstGeom prst="rect">
            <a:avLst/>
          </a:prstGeom>
          <a:solidFill>
            <a:srgbClr val="FFFFFF">
              <a:alpha val="60000"/>
            </a:srgbClr>
          </a:solidFill>
          <a:ln>
            <a:noFill/>
          </a:ln>
        </p:spPr>
        <p:txBody>
          <a:bodyPr wrap="square" rtlCol="0">
            <a:spAutoFit/>
          </a:bodyPr>
          <a:lstStyle/>
          <a:p>
            <a:pPr algn="ctr"/>
            <a:r>
              <a:rPr lang="es-MX" u="sng" dirty="0" smtClean="0"/>
              <a:t>PRINCIPIOS PEDAGOGICOS </a:t>
            </a:r>
            <a:endParaRPr lang="es-MX" u="sng" dirty="0"/>
          </a:p>
        </p:txBody>
      </p:sp>
      <p:sp>
        <p:nvSpPr>
          <p:cNvPr id="12" name="CuadroTexto 11"/>
          <p:cNvSpPr txBox="1"/>
          <p:nvPr/>
        </p:nvSpPr>
        <p:spPr>
          <a:xfrm>
            <a:off x="270455" y="2219070"/>
            <a:ext cx="1687133" cy="830997"/>
          </a:xfrm>
          <a:prstGeom prst="rect">
            <a:avLst/>
          </a:prstGeom>
          <a:solidFill>
            <a:srgbClr val="FFFFFF">
              <a:alpha val="60000"/>
            </a:srgbClr>
          </a:solidFill>
          <a:ln>
            <a:noFill/>
          </a:ln>
        </p:spPr>
        <p:txBody>
          <a:bodyPr wrap="square" rtlCol="0">
            <a:spAutoFit/>
          </a:bodyPr>
          <a:lstStyle/>
          <a:p>
            <a:pPr algn="ctr"/>
            <a:r>
              <a:rPr lang="es-MX" sz="1200" dirty="0" smtClean="0"/>
              <a:t>Generar ambientes de aprendizajes. Fortalecer la inclusión para atender a la diversidad</a:t>
            </a:r>
            <a:endParaRPr lang="es-MX" sz="1200" dirty="0"/>
          </a:p>
        </p:txBody>
      </p:sp>
      <p:sp>
        <p:nvSpPr>
          <p:cNvPr id="13" name="CuadroTexto 12"/>
          <p:cNvSpPr txBox="1"/>
          <p:nvPr/>
        </p:nvSpPr>
        <p:spPr>
          <a:xfrm>
            <a:off x="144891" y="3434592"/>
            <a:ext cx="2057399" cy="2492990"/>
          </a:xfrm>
          <a:prstGeom prst="rect">
            <a:avLst/>
          </a:prstGeom>
          <a:solidFill>
            <a:srgbClr val="FFFFFF">
              <a:alpha val="60000"/>
            </a:srgbClr>
          </a:solidFill>
          <a:ln>
            <a:noFill/>
          </a:ln>
        </p:spPr>
        <p:txBody>
          <a:bodyPr wrap="square" rtlCol="0">
            <a:spAutoFit/>
          </a:bodyPr>
          <a:lstStyle/>
          <a:p>
            <a:pPr algn="ctr"/>
            <a:r>
              <a:rPr lang="es-MX" sz="1200" dirty="0" smtClean="0"/>
              <a:t>Ya que el ambiente de aprendizajes es un espacio donde se desarrolla la comunicación y las interacciones que posibilitan el aprendizaje, se asume que en los procesos de aprendizaje media la </a:t>
            </a:r>
            <a:r>
              <a:rPr lang="es-MX" sz="1200" dirty="0" err="1" smtClean="0"/>
              <a:t>actuacion</a:t>
            </a:r>
            <a:r>
              <a:rPr lang="es-MX" sz="1200" dirty="0" smtClean="0"/>
              <a:t> del docente para construirlos y aplicarlos a los niños; los maestros deben promover la pluralidad social, lingüística y cultural </a:t>
            </a:r>
            <a:endParaRPr lang="es-MX" sz="1200" dirty="0"/>
          </a:p>
        </p:txBody>
      </p:sp>
      <p:sp>
        <p:nvSpPr>
          <p:cNvPr id="14" name="CuadroTexto 13"/>
          <p:cNvSpPr txBox="1"/>
          <p:nvPr/>
        </p:nvSpPr>
        <p:spPr>
          <a:xfrm>
            <a:off x="2318196" y="2472560"/>
            <a:ext cx="1841679" cy="461665"/>
          </a:xfrm>
          <a:prstGeom prst="rect">
            <a:avLst/>
          </a:prstGeom>
          <a:solidFill>
            <a:srgbClr val="FFFFFF">
              <a:alpha val="60000"/>
            </a:srgbClr>
          </a:solidFill>
          <a:ln>
            <a:noFill/>
          </a:ln>
        </p:spPr>
        <p:txBody>
          <a:bodyPr wrap="square" rtlCol="0">
            <a:spAutoFit/>
          </a:bodyPr>
          <a:lstStyle/>
          <a:p>
            <a:pPr algn="ctr"/>
            <a:r>
              <a:rPr lang="es-MX" sz="1200" dirty="0" smtClean="0"/>
              <a:t>Planificar para potenciar</a:t>
            </a:r>
            <a:br>
              <a:rPr lang="es-MX" sz="1200" dirty="0" smtClean="0"/>
            </a:br>
            <a:r>
              <a:rPr lang="es-MX" sz="1200" dirty="0" smtClean="0"/>
              <a:t> el aprendizaje </a:t>
            </a:r>
            <a:endParaRPr lang="es-MX" sz="1200" dirty="0"/>
          </a:p>
        </p:txBody>
      </p:sp>
      <p:sp>
        <p:nvSpPr>
          <p:cNvPr id="15" name="CuadroTexto 14"/>
          <p:cNvSpPr txBox="1"/>
          <p:nvPr/>
        </p:nvSpPr>
        <p:spPr>
          <a:xfrm>
            <a:off x="2327857" y="3274918"/>
            <a:ext cx="1535805" cy="2123658"/>
          </a:xfrm>
          <a:prstGeom prst="rect">
            <a:avLst/>
          </a:prstGeom>
          <a:solidFill>
            <a:srgbClr val="FFFFFF">
              <a:alpha val="60000"/>
            </a:srgbClr>
          </a:solidFill>
          <a:ln>
            <a:noFill/>
          </a:ln>
        </p:spPr>
        <p:txBody>
          <a:bodyPr wrap="square" rtlCol="0">
            <a:spAutoFit/>
          </a:bodyPr>
          <a:lstStyle/>
          <a:p>
            <a:pPr algn="ctr"/>
            <a:r>
              <a:rPr lang="es-MX" sz="1200" dirty="0" smtClean="0"/>
              <a:t>Ya que planificamos basándonos hacia el desarrollo de las competencias, las actividades deben representar desafíos intelectuales con el fin de que formulen alternativas de solución para los estudiantes</a:t>
            </a:r>
            <a:endParaRPr lang="es-MX" sz="1200" dirty="0"/>
          </a:p>
        </p:txBody>
      </p:sp>
      <p:sp>
        <p:nvSpPr>
          <p:cNvPr id="16" name="CuadroTexto 15"/>
          <p:cNvSpPr txBox="1"/>
          <p:nvPr/>
        </p:nvSpPr>
        <p:spPr>
          <a:xfrm>
            <a:off x="5364050" y="2454388"/>
            <a:ext cx="1860996" cy="1015663"/>
          </a:xfrm>
          <a:prstGeom prst="rect">
            <a:avLst/>
          </a:prstGeom>
          <a:solidFill>
            <a:srgbClr val="FFFFFF">
              <a:alpha val="60000"/>
            </a:srgbClr>
          </a:solidFill>
          <a:ln>
            <a:noFill/>
          </a:ln>
        </p:spPr>
        <p:txBody>
          <a:bodyPr wrap="square" rtlCol="0">
            <a:spAutoFit/>
          </a:bodyPr>
          <a:lstStyle/>
          <a:p>
            <a:pPr algn="ctr"/>
            <a:r>
              <a:rPr lang="es-MX" sz="1200" dirty="0" smtClean="0"/>
              <a:t>Favorecer la inclusión </a:t>
            </a:r>
            <a:br>
              <a:rPr lang="es-MX" sz="1200" dirty="0" smtClean="0"/>
            </a:br>
            <a:r>
              <a:rPr lang="es-MX" sz="1200" dirty="0" smtClean="0"/>
              <a:t>para atender a la diversidad. </a:t>
            </a:r>
            <a:endParaRPr lang="es-MX" sz="1200" dirty="0"/>
          </a:p>
          <a:p>
            <a:pPr algn="ctr"/>
            <a:r>
              <a:rPr lang="es-MX" sz="1200" dirty="0" smtClean="0"/>
              <a:t>Incorporar temas de</a:t>
            </a:r>
            <a:br>
              <a:rPr lang="es-MX" sz="1200" dirty="0" smtClean="0"/>
            </a:br>
            <a:r>
              <a:rPr lang="es-MX" sz="1200" dirty="0" smtClean="0"/>
              <a:t> relevancia social</a:t>
            </a:r>
            <a:endParaRPr lang="es-MX" sz="1200" dirty="0"/>
          </a:p>
        </p:txBody>
      </p:sp>
      <p:sp>
        <p:nvSpPr>
          <p:cNvPr id="17" name="CuadroTexto 16"/>
          <p:cNvSpPr txBox="1"/>
          <p:nvPr/>
        </p:nvSpPr>
        <p:spPr>
          <a:xfrm>
            <a:off x="7411789" y="2122571"/>
            <a:ext cx="1803042" cy="276999"/>
          </a:xfrm>
          <a:prstGeom prst="rect">
            <a:avLst/>
          </a:prstGeom>
          <a:solidFill>
            <a:srgbClr val="FFFFFF">
              <a:alpha val="60000"/>
            </a:srgbClr>
          </a:solidFill>
          <a:ln>
            <a:noFill/>
          </a:ln>
        </p:spPr>
        <p:txBody>
          <a:bodyPr wrap="square" rtlCol="0">
            <a:spAutoFit/>
          </a:bodyPr>
          <a:lstStyle/>
          <a:p>
            <a:pPr algn="ctr"/>
            <a:r>
              <a:rPr lang="es-MX" sz="1200" dirty="0" smtClean="0"/>
              <a:t>Reorientar el liderazgo </a:t>
            </a:r>
            <a:endParaRPr lang="es-MX" sz="1200" dirty="0"/>
          </a:p>
        </p:txBody>
      </p:sp>
      <p:sp>
        <p:nvSpPr>
          <p:cNvPr id="18" name="CuadroTexto 17"/>
          <p:cNvSpPr txBox="1"/>
          <p:nvPr/>
        </p:nvSpPr>
        <p:spPr>
          <a:xfrm>
            <a:off x="5364049" y="3693851"/>
            <a:ext cx="1848119" cy="1938992"/>
          </a:xfrm>
          <a:prstGeom prst="rect">
            <a:avLst/>
          </a:prstGeom>
          <a:solidFill>
            <a:srgbClr val="FFFFFF">
              <a:alpha val="60000"/>
            </a:srgbClr>
          </a:solidFill>
          <a:ln>
            <a:noFill/>
          </a:ln>
        </p:spPr>
        <p:txBody>
          <a:bodyPr wrap="square" rtlCol="0">
            <a:spAutoFit/>
          </a:bodyPr>
          <a:lstStyle/>
          <a:p>
            <a:pPr algn="ctr"/>
            <a:r>
              <a:rPr lang="es-MX" sz="1200" dirty="0" smtClean="0"/>
              <a:t>El sistema educativo ofrece una educación pertinente e inclusiva con un derecho. Los maestros deben promover la pluralidad social, lingüística y cultural.</a:t>
            </a:r>
            <a:br>
              <a:rPr lang="es-MX" sz="1200" dirty="0" smtClean="0"/>
            </a:br>
            <a:r>
              <a:rPr lang="es-MX" sz="1200" dirty="0" smtClean="0"/>
              <a:t>Favorecer aprendizajes relacionados con valores y actitudes</a:t>
            </a:r>
            <a:endParaRPr lang="es-MX" sz="1200" dirty="0"/>
          </a:p>
        </p:txBody>
      </p:sp>
      <p:sp>
        <p:nvSpPr>
          <p:cNvPr id="19" name="CuadroTexto 18"/>
          <p:cNvSpPr txBox="1"/>
          <p:nvPr/>
        </p:nvSpPr>
        <p:spPr>
          <a:xfrm>
            <a:off x="7411793" y="3065260"/>
            <a:ext cx="1638837" cy="2862322"/>
          </a:xfrm>
          <a:prstGeom prst="rect">
            <a:avLst/>
          </a:prstGeom>
          <a:solidFill>
            <a:srgbClr val="FFFFFF">
              <a:alpha val="60000"/>
            </a:srgbClr>
          </a:solidFill>
          <a:ln>
            <a:noFill/>
          </a:ln>
        </p:spPr>
        <p:txBody>
          <a:bodyPr wrap="square" rtlCol="0">
            <a:spAutoFit/>
          </a:bodyPr>
          <a:lstStyle/>
          <a:p>
            <a:pPr algn="ctr"/>
            <a:r>
              <a:rPr lang="es-MX" sz="1200" dirty="0" smtClean="0"/>
              <a:t>Esto implica un compromiso personal y con el grupo que produzcan cambios necesarios y útiles, requiere de la participación activa del estudiante, docentes, directivos escolares, padres de familia y otros actores en un clima de respeto, corresponsabilidad, trasparencia y rendición de cuentas.</a:t>
            </a:r>
            <a:endParaRPr lang="es-MX" sz="1200" dirty="0"/>
          </a:p>
        </p:txBody>
      </p:sp>
      <p:sp>
        <p:nvSpPr>
          <p:cNvPr id="20" name="CuadroTexto 19"/>
          <p:cNvSpPr txBox="1"/>
          <p:nvPr/>
        </p:nvSpPr>
        <p:spPr>
          <a:xfrm>
            <a:off x="4137340" y="3065260"/>
            <a:ext cx="1107582" cy="276999"/>
          </a:xfrm>
          <a:prstGeom prst="rect">
            <a:avLst/>
          </a:prstGeom>
          <a:solidFill>
            <a:srgbClr val="FFFFFF">
              <a:alpha val="60000"/>
            </a:srgbClr>
          </a:solidFill>
          <a:ln>
            <a:noFill/>
          </a:ln>
        </p:spPr>
        <p:txBody>
          <a:bodyPr wrap="square" rtlCol="0">
            <a:spAutoFit/>
          </a:bodyPr>
          <a:lstStyle/>
          <a:p>
            <a:pPr algn="ctr"/>
            <a:r>
              <a:rPr lang="es-MX" sz="1200" b="1" dirty="0" smtClean="0"/>
              <a:t>¿Por qué?</a:t>
            </a:r>
            <a:endParaRPr lang="es-MX" sz="1200" b="1" dirty="0"/>
          </a:p>
        </p:txBody>
      </p:sp>
      <p:cxnSp>
        <p:nvCxnSpPr>
          <p:cNvPr id="3" name="Conector recto de flecha 2"/>
          <p:cNvCxnSpPr/>
          <p:nvPr/>
        </p:nvCxnSpPr>
        <p:spPr>
          <a:xfrm>
            <a:off x="4456090" y="562515"/>
            <a:ext cx="96592" cy="15859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 name="Conector recto de flecha 22"/>
          <p:cNvCxnSpPr/>
          <p:nvPr/>
        </p:nvCxnSpPr>
        <p:spPr>
          <a:xfrm flipH="1">
            <a:off x="1774065" y="917303"/>
            <a:ext cx="1175198" cy="24280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4" name="Conector recto de flecha 23"/>
          <p:cNvCxnSpPr/>
          <p:nvPr/>
        </p:nvCxnSpPr>
        <p:spPr>
          <a:xfrm>
            <a:off x="5781004" y="1034685"/>
            <a:ext cx="1444042" cy="18515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7" name="Conector recto de flecha 26"/>
          <p:cNvCxnSpPr/>
          <p:nvPr/>
        </p:nvCxnSpPr>
        <p:spPr>
          <a:xfrm>
            <a:off x="5252972" y="1114642"/>
            <a:ext cx="96592" cy="15859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8" name="Conector recto de flecha 27"/>
          <p:cNvCxnSpPr>
            <a:endCxn id="15" idx="0"/>
          </p:cNvCxnSpPr>
          <p:nvPr/>
        </p:nvCxnSpPr>
        <p:spPr>
          <a:xfrm>
            <a:off x="3041025" y="3007146"/>
            <a:ext cx="54735" cy="26777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6" name="Conector recto de flecha 25"/>
          <p:cNvCxnSpPr/>
          <p:nvPr/>
        </p:nvCxnSpPr>
        <p:spPr>
          <a:xfrm flipH="1">
            <a:off x="3799268" y="1127264"/>
            <a:ext cx="150521" cy="13315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0" name="Conector recto de flecha 29"/>
          <p:cNvCxnSpPr/>
          <p:nvPr/>
        </p:nvCxnSpPr>
        <p:spPr>
          <a:xfrm>
            <a:off x="953038" y="1849656"/>
            <a:ext cx="160983" cy="3330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3" name="Conector recto de flecha 32"/>
          <p:cNvCxnSpPr/>
          <p:nvPr/>
        </p:nvCxnSpPr>
        <p:spPr>
          <a:xfrm>
            <a:off x="1083437" y="3086445"/>
            <a:ext cx="30584" cy="3330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5" name="Conector recto de flecha 34"/>
          <p:cNvCxnSpPr/>
          <p:nvPr/>
        </p:nvCxnSpPr>
        <p:spPr>
          <a:xfrm flipH="1">
            <a:off x="2952484" y="1866286"/>
            <a:ext cx="186744" cy="49186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8" name="Conector recto de flecha 37"/>
          <p:cNvCxnSpPr/>
          <p:nvPr/>
        </p:nvCxnSpPr>
        <p:spPr>
          <a:xfrm flipH="1">
            <a:off x="4586489" y="2345284"/>
            <a:ext cx="35414" cy="66186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0" name="Conector recto de flecha 39"/>
          <p:cNvCxnSpPr/>
          <p:nvPr/>
        </p:nvCxnSpPr>
        <p:spPr>
          <a:xfrm>
            <a:off x="6123907" y="1901098"/>
            <a:ext cx="170641" cy="46626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2" name="Conector recto de flecha 41"/>
          <p:cNvCxnSpPr>
            <a:endCxn id="18" idx="0"/>
          </p:cNvCxnSpPr>
          <p:nvPr/>
        </p:nvCxnSpPr>
        <p:spPr>
          <a:xfrm flipH="1">
            <a:off x="6288109" y="3438496"/>
            <a:ext cx="31130" cy="25535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5" name="Conector recto de flecha 44"/>
          <p:cNvCxnSpPr/>
          <p:nvPr/>
        </p:nvCxnSpPr>
        <p:spPr>
          <a:xfrm>
            <a:off x="8231211" y="2480921"/>
            <a:ext cx="3225" cy="49223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7" name="Conector recto de flecha 46"/>
          <p:cNvCxnSpPr/>
          <p:nvPr/>
        </p:nvCxnSpPr>
        <p:spPr>
          <a:xfrm>
            <a:off x="8239258" y="1870398"/>
            <a:ext cx="6439" cy="24182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781844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cdn.vectorstock.com/i/composite/62,29/vintage-floral-peacock-pattern-vector-91622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152"/>
            <a:ext cx="6697014" cy="7049488"/>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http://cdn.vectorstock.com/i/composite/62,29/vintage-floral-peacock-pattern-vector-916229.jpg"/>
          <p:cNvPicPr>
            <a:picLocks noChangeAspect="1" noChangeArrowheads="1"/>
          </p:cNvPicPr>
          <p:nvPr/>
        </p:nvPicPr>
        <p:blipFill rotWithShape="1">
          <a:blip r:embed="rId2">
            <a:extLst>
              <a:ext uri="{28A0092B-C50C-407E-A947-70E740481C1C}">
                <a14:useLocalDpi xmlns:a14="http://schemas.microsoft.com/office/drawing/2010/main" val="0"/>
              </a:ext>
            </a:extLst>
          </a:blip>
          <a:srcRect r="63077"/>
          <a:stretch/>
        </p:blipFill>
        <p:spPr bwMode="auto">
          <a:xfrm>
            <a:off x="6697014" y="-90152"/>
            <a:ext cx="2472744" cy="7049488"/>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965917" y="803102"/>
            <a:ext cx="7521262" cy="5262979"/>
          </a:xfrm>
          <a:prstGeom prst="rect">
            <a:avLst/>
          </a:prstGeom>
          <a:solidFill>
            <a:srgbClr val="FFFFFF">
              <a:alpha val="65882"/>
            </a:srgbClr>
          </a:solidFill>
        </p:spPr>
        <p:txBody>
          <a:bodyPr wrap="square" rtlCol="0">
            <a:spAutoFit/>
          </a:bodyPr>
          <a:lstStyle/>
          <a:p>
            <a:r>
              <a:rPr lang="es-MX" sz="2800" dirty="0" smtClean="0"/>
              <a:t/>
            </a:r>
            <a:br>
              <a:rPr lang="es-MX" sz="2800" dirty="0" smtClean="0"/>
            </a:br>
            <a:r>
              <a:rPr lang="es-MX" sz="2800" dirty="0" smtClean="0"/>
              <a:t>CONCLUSIÓN:</a:t>
            </a:r>
          </a:p>
          <a:p>
            <a:pPr algn="ctr"/>
            <a:endParaRPr lang="es-MX" sz="2800" dirty="0" smtClean="0"/>
          </a:p>
          <a:p>
            <a:pPr algn="ctr"/>
            <a:r>
              <a:rPr lang="es-MX" sz="2800" dirty="0" smtClean="0"/>
              <a:t>Se llego a la conclusión que es muy importante que tomemos en cuenta esta relación entre los campos formativos y los principios pedagógicos para tener un mejor desempeño en nuestra practica docente la cual es esencial en nuestro proceso de preparación profesional, la relación entre estos implica desarrollar alumnos competentes para la sociedad</a:t>
            </a:r>
          </a:p>
          <a:p>
            <a:pPr algn="ctr"/>
            <a:endParaRPr lang="es-MX" sz="2800" dirty="0"/>
          </a:p>
        </p:txBody>
      </p:sp>
    </p:spTree>
    <p:extLst>
      <p:ext uri="{BB962C8B-B14F-4D97-AF65-F5344CB8AC3E}">
        <p14:creationId xmlns:p14="http://schemas.microsoft.com/office/powerpoint/2010/main" val="3675615855"/>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TotalTime>
  <Words>224</Words>
  <Application>Microsoft Office PowerPoint</Application>
  <PresentationFormat>Presentación en pantalla (4:3)</PresentationFormat>
  <Paragraphs>35</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Erick Tankar</dc:creator>
  <cp:lastModifiedBy>Erick Tankar</cp:lastModifiedBy>
  <cp:revision>4</cp:revision>
  <dcterms:created xsi:type="dcterms:W3CDTF">2015-02-19T02:58:26Z</dcterms:created>
  <dcterms:modified xsi:type="dcterms:W3CDTF">2015-02-19T03:25:30Z</dcterms:modified>
</cp:coreProperties>
</file>