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56" r:id="rId4"/>
    <p:sldId id="257" r:id="rId5"/>
    <p:sldId id="258" r:id="rId6"/>
    <p:sldId id="259" r:id="rId7"/>
    <p:sldId id="260" r:id="rId8"/>
    <p:sldId id="261" r:id="rId9"/>
    <p:sldId id="262"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FF66"/>
    <a:srgbClr val="F379B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88" autoAdjust="0"/>
    <p:restoredTop sz="94660"/>
  </p:normalViewPr>
  <p:slideViewPr>
    <p:cSldViewPr>
      <p:cViewPr varScale="1">
        <p:scale>
          <a:sx n="68" d="100"/>
          <a:sy n="68" d="100"/>
        </p:scale>
        <p:origin x="-17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B405CFB-33A0-43D5-B5ED-AD09E23A877E}" type="datetimeFigureOut">
              <a:rPr lang="es-MX" smtClean="0"/>
              <a:pPr/>
              <a:t>13/02/2015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730A20E-B674-48B5-94C8-B6A1DBB2B5C5}"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B405CFB-33A0-43D5-B5ED-AD09E23A877E}" type="datetimeFigureOut">
              <a:rPr lang="es-MX" smtClean="0"/>
              <a:pPr/>
              <a:t>13/02/2015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730A20E-B674-48B5-94C8-B6A1DBB2B5C5}"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B405CFB-33A0-43D5-B5ED-AD09E23A877E}" type="datetimeFigureOut">
              <a:rPr lang="es-MX" smtClean="0"/>
              <a:pPr/>
              <a:t>13/02/2015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730A20E-B674-48B5-94C8-B6A1DBB2B5C5}"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B405CFB-33A0-43D5-B5ED-AD09E23A877E}" type="datetimeFigureOut">
              <a:rPr lang="es-MX" smtClean="0"/>
              <a:pPr/>
              <a:t>13/02/2015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730A20E-B674-48B5-94C8-B6A1DBB2B5C5}"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B405CFB-33A0-43D5-B5ED-AD09E23A877E}" type="datetimeFigureOut">
              <a:rPr lang="es-MX" smtClean="0"/>
              <a:pPr/>
              <a:t>13/02/2015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730A20E-B674-48B5-94C8-B6A1DBB2B5C5}"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B405CFB-33A0-43D5-B5ED-AD09E23A877E}" type="datetimeFigureOut">
              <a:rPr lang="es-MX" smtClean="0"/>
              <a:pPr/>
              <a:t>13/02/2015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730A20E-B674-48B5-94C8-B6A1DBB2B5C5}"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B405CFB-33A0-43D5-B5ED-AD09E23A877E}" type="datetimeFigureOut">
              <a:rPr lang="es-MX" smtClean="0"/>
              <a:pPr/>
              <a:t>13/02/2015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7730A20E-B674-48B5-94C8-B6A1DBB2B5C5}"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B405CFB-33A0-43D5-B5ED-AD09E23A877E}" type="datetimeFigureOut">
              <a:rPr lang="es-MX" smtClean="0"/>
              <a:pPr/>
              <a:t>13/02/2015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7730A20E-B674-48B5-94C8-B6A1DBB2B5C5}"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B405CFB-33A0-43D5-B5ED-AD09E23A877E}" type="datetimeFigureOut">
              <a:rPr lang="es-MX" smtClean="0"/>
              <a:pPr/>
              <a:t>13/02/2015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7730A20E-B674-48B5-94C8-B6A1DBB2B5C5}"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B405CFB-33A0-43D5-B5ED-AD09E23A877E}" type="datetimeFigureOut">
              <a:rPr lang="es-MX" smtClean="0"/>
              <a:pPr/>
              <a:t>13/02/2015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730A20E-B674-48B5-94C8-B6A1DBB2B5C5}"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B405CFB-33A0-43D5-B5ED-AD09E23A877E}" type="datetimeFigureOut">
              <a:rPr lang="es-MX" smtClean="0"/>
              <a:pPr/>
              <a:t>13/02/2015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730A20E-B674-48B5-94C8-B6A1DBB2B5C5}"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405CFB-33A0-43D5-B5ED-AD09E23A877E}" type="datetimeFigureOut">
              <a:rPr lang="es-MX" smtClean="0"/>
              <a:pPr/>
              <a:t>13/02/2015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30A20E-B674-48B5-94C8-B6A1DBB2B5C5}"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GINA\Pictures\Wujuuu xd\collace-2036-5-rapport-b.jpg"/>
          <p:cNvPicPr>
            <a:picLocks noChangeAspect="1" noChangeArrowheads="1"/>
          </p:cNvPicPr>
          <p:nvPr/>
        </p:nvPicPr>
        <p:blipFill>
          <a:blip r:embed="rId2" cstate="print"/>
          <a:srcRect/>
          <a:stretch>
            <a:fillRect/>
          </a:stretch>
        </p:blipFill>
        <p:spPr bwMode="auto">
          <a:xfrm>
            <a:off x="0" y="0"/>
            <a:ext cx="9144000" cy="6867136"/>
          </a:xfrm>
          <a:prstGeom prst="rect">
            <a:avLst/>
          </a:prstGeom>
          <a:noFill/>
        </p:spPr>
      </p:pic>
      <p:sp>
        <p:nvSpPr>
          <p:cNvPr id="9218" name="Rectangle 2"/>
          <p:cNvSpPr>
            <a:spLocks noChangeArrowheads="1"/>
          </p:cNvSpPr>
          <p:nvPr/>
        </p:nvSpPr>
        <p:spPr bwMode="auto">
          <a:xfrm>
            <a:off x="1763688" y="203156"/>
            <a:ext cx="5616624"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3200" b="1" i="0" u="none" strike="noStrike" cap="none" normalizeH="0" baseline="0" dirty="0" smtClean="0">
                <a:ln>
                  <a:noFill/>
                </a:ln>
                <a:solidFill>
                  <a:schemeClr val="tx1"/>
                </a:solidFill>
                <a:effectLst/>
                <a:latin typeface="Berlin Sans FB" pitchFamily="34" charset="0"/>
                <a:ea typeface="Malgun Gothic" pitchFamily="34" charset="-127"/>
                <a:cs typeface="Arial" pitchFamily="34" charset="0"/>
              </a:rPr>
              <a:t>ESCUELA NORMAL DE EDUCACIÓN PREESCOLAR</a:t>
            </a:r>
            <a:endParaRPr kumimoji="0" lang="es-MX" sz="3200" b="0" i="0" u="none" strike="noStrike" cap="none" normalizeH="0" baseline="0" dirty="0" smtClean="0">
              <a:ln>
                <a:noFill/>
              </a:ln>
              <a:solidFill>
                <a:schemeClr val="tx1"/>
              </a:solidFill>
              <a:effectLst/>
              <a:latin typeface="Berlin Sans FB"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3200" b="0" i="0" u="none" strike="noStrike" cap="none" normalizeH="0" baseline="0" dirty="0" smtClean="0">
              <a:ln>
                <a:noFill/>
              </a:ln>
              <a:solidFill>
                <a:schemeClr val="tx1"/>
              </a:solidFill>
              <a:effectLst/>
              <a:latin typeface="Berlin Sans FB" pitchFamily="34" charset="0"/>
              <a:cs typeface="Arial" pitchFamily="34" charset="0"/>
            </a:endParaRPr>
          </a:p>
        </p:txBody>
      </p:sp>
      <p:pic>
        <p:nvPicPr>
          <p:cNvPr id="9217" name="Imagen 1"/>
          <p:cNvPicPr>
            <a:picLocks noChangeAspect="1" noChangeArrowheads="1"/>
          </p:cNvPicPr>
          <p:nvPr/>
        </p:nvPicPr>
        <p:blipFill>
          <a:blip r:embed="rId3" cstate="print"/>
          <a:srcRect/>
          <a:stretch>
            <a:fillRect/>
          </a:stretch>
        </p:blipFill>
        <p:spPr bwMode="auto">
          <a:xfrm>
            <a:off x="3491880" y="1484784"/>
            <a:ext cx="2047875" cy="30099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9219" name="Rectangle 3"/>
          <p:cNvSpPr>
            <a:spLocks noChangeArrowheads="1"/>
          </p:cNvSpPr>
          <p:nvPr/>
        </p:nvSpPr>
        <p:spPr bwMode="auto">
          <a:xfrm>
            <a:off x="0" y="34671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2"/>
          <p:cNvSpPr>
            <a:spLocks noChangeArrowheads="1"/>
          </p:cNvSpPr>
          <p:nvPr/>
        </p:nvSpPr>
        <p:spPr bwMode="auto">
          <a:xfrm>
            <a:off x="467544" y="4895289"/>
            <a:ext cx="3816424"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3200" b="1" i="0" u="none" strike="noStrike" cap="none" normalizeH="0" baseline="0" dirty="0" smtClean="0">
                <a:ln>
                  <a:noFill/>
                </a:ln>
                <a:solidFill>
                  <a:schemeClr val="tx1"/>
                </a:solidFill>
                <a:effectLst/>
                <a:latin typeface="Berlin Sans FB" pitchFamily="34" charset="0"/>
                <a:ea typeface="Malgun Gothic" pitchFamily="34" charset="-127"/>
                <a:cs typeface="Arial" pitchFamily="34" charset="0"/>
              </a:rPr>
              <a:t>Georgina Isabel Castañed</a:t>
            </a:r>
            <a:r>
              <a:rPr lang="es-MX" sz="3200" b="1" dirty="0" smtClean="0">
                <a:latin typeface="Berlin Sans FB" pitchFamily="34" charset="0"/>
                <a:ea typeface="Malgun Gothic" pitchFamily="34" charset="-127"/>
                <a:cs typeface="Arial" pitchFamily="34" charset="0"/>
              </a:rPr>
              <a:t>a Ortiz</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3200" b="1" i="0" u="none" strike="noStrike" cap="none" normalizeH="0" baseline="0" dirty="0" smtClean="0">
                <a:ln>
                  <a:noFill/>
                </a:ln>
                <a:solidFill>
                  <a:schemeClr val="tx1"/>
                </a:solidFill>
                <a:effectLst/>
                <a:latin typeface="Berlin Sans FB" pitchFamily="34" charset="0"/>
                <a:ea typeface="Malgun Gothic" pitchFamily="34" charset="-127"/>
                <a:cs typeface="Arial" pitchFamily="34" charset="0"/>
              </a:rPr>
              <a:t>#4</a:t>
            </a:r>
            <a:endParaRPr kumimoji="0" lang="es-MX" sz="3200" b="0" i="0" u="none" strike="noStrike" cap="none" normalizeH="0" baseline="0" dirty="0" smtClean="0">
              <a:ln>
                <a:noFill/>
              </a:ln>
              <a:solidFill>
                <a:schemeClr val="tx1"/>
              </a:solidFill>
              <a:effectLst/>
              <a:latin typeface="Berlin Sans FB"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3200" b="0" i="0" u="none" strike="noStrike" cap="none" normalizeH="0" baseline="0" dirty="0" smtClean="0">
              <a:ln>
                <a:noFill/>
              </a:ln>
              <a:solidFill>
                <a:schemeClr val="tx1"/>
              </a:solidFill>
              <a:effectLst/>
              <a:latin typeface="Berlin Sans FB" pitchFamily="34" charset="0"/>
              <a:cs typeface="Arial" pitchFamily="34" charset="0"/>
            </a:endParaRPr>
          </a:p>
        </p:txBody>
      </p:sp>
      <p:sp>
        <p:nvSpPr>
          <p:cNvPr id="24" name="Rectangle 2"/>
          <p:cNvSpPr>
            <a:spLocks noChangeArrowheads="1"/>
          </p:cNvSpPr>
          <p:nvPr/>
        </p:nvSpPr>
        <p:spPr bwMode="auto">
          <a:xfrm>
            <a:off x="5004048" y="5288339"/>
            <a:ext cx="3816424"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3200" b="1" i="0" u="none" strike="noStrike" cap="none" normalizeH="0" baseline="0" dirty="0" smtClean="0">
                <a:ln>
                  <a:noFill/>
                </a:ln>
                <a:solidFill>
                  <a:schemeClr val="tx1"/>
                </a:solidFill>
                <a:effectLst/>
                <a:latin typeface="Berlin Sans FB" pitchFamily="34" charset="0"/>
                <a:ea typeface="Malgun Gothic" pitchFamily="34" charset="-127"/>
                <a:cs typeface="Arial" pitchFamily="34" charset="0"/>
              </a:rPr>
              <a:t>4° B</a:t>
            </a:r>
            <a:endParaRPr kumimoji="0" lang="es-MX" sz="3200" b="0" i="0" u="none" strike="noStrike" cap="none" normalizeH="0" baseline="0" dirty="0" smtClean="0">
              <a:ln>
                <a:noFill/>
              </a:ln>
              <a:solidFill>
                <a:schemeClr val="tx1"/>
              </a:solidFill>
              <a:effectLst/>
              <a:latin typeface="Berlin Sans FB"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3200" b="0" i="0" u="none" strike="noStrike" cap="none" normalizeH="0" baseline="0" dirty="0" smtClean="0">
              <a:ln>
                <a:noFill/>
              </a:ln>
              <a:solidFill>
                <a:schemeClr val="tx1"/>
              </a:solidFill>
              <a:effectLst/>
              <a:latin typeface="Berlin Sans FB"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GINA\Pictures\Wujuuu xd\collace-2036-5-rapport-b.jpg"/>
          <p:cNvPicPr>
            <a:picLocks noChangeAspect="1" noChangeArrowheads="1"/>
          </p:cNvPicPr>
          <p:nvPr/>
        </p:nvPicPr>
        <p:blipFill>
          <a:blip r:embed="rId2" cstate="print"/>
          <a:srcRect/>
          <a:stretch>
            <a:fillRect/>
          </a:stretch>
        </p:blipFill>
        <p:spPr bwMode="auto">
          <a:xfrm>
            <a:off x="0" y="0"/>
            <a:ext cx="9144000" cy="6867136"/>
          </a:xfrm>
          <a:prstGeom prst="rect">
            <a:avLst/>
          </a:prstGeom>
          <a:noFill/>
        </p:spPr>
      </p:pic>
      <p:sp>
        <p:nvSpPr>
          <p:cNvPr id="25" name="24 Elipse"/>
          <p:cNvSpPr/>
          <p:nvPr/>
        </p:nvSpPr>
        <p:spPr>
          <a:xfrm>
            <a:off x="2411760" y="260648"/>
            <a:ext cx="4176464" cy="2232248"/>
          </a:xfrm>
          <a:prstGeom prst="ellipse">
            <a:avLst/>
          </a:prstGeom>
          <a:solidFill>
            <a:srgbClr val="66FF99"/>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MX" sz="4000" b="1" dirty="0" smtClean="0">
                <a:solidFill>
                  <a:schemeClr val="tx1"/>
                </a:solidFill>
                <a:latin typeface="Tw Cen MT" pitchFamily="34" charset="0"/>
              </a:rPr>
              <a:t>Introducción</a:t>
            </a:r>
            <a:endParaRPr lang="es-MX" sz="4000" b="1" dirty="0">
              <a:solidFill>
                <a:schemeClr val="tx1"/>
              </a:solidFill>
              <a:latin typeface="Tw Cen MT" pitchFamily="34" charset="0"/>
            </a:endParaRPr>
          </a:p>
        </p:txBody>
      </p:sp>
      <p:sp>
        <p:nvSpPr>
          <p:cNvPr id="4" name="3 CuadroTexto"/>
          <p:cNvSpPr txBox="1"/>
          <p:nvPr/>
        </p:nvSpPr>
        <p:spPr>
          <a:xfrm>
            <a:off x="611560" y="2780928"/>
            <a:ext cx="7632848" cy="2677656"/>
          </a:xfrm>
          <a:prstGeom prst="rect">
            <a:avLst/>
          </a:prstGeom>
          <a:noFill/>
        </p:spPr>
        <p:txBody>
          <a:bodyPr wrap="square" rtlCol="0">
            <a:spAutoFit/>
          </a:bodyPr>
          <a:lstStyle/>
          <a:p>
            <a:r>
              <a:rPr lang="es-MX" sz="2800" dirty="0" smtClean="0">
                <a:latin typeface="Berlin Sans FB" pitchFamily="34" charset="0"/>
              </a:rPr>
              <a:t>A continuación, se mostrarán los campos formativos que conforman la educación básica en preescolar, siendo seis en total, y se compararan con los principios pedagógicos que se marcan en el Plan de estudios de Educación Básica, con el fin de demostrar la relación que tienen.</a:t>
            </a:r>
            <a:endParaRPr lang="es-MX" sz="2800" dirty="0">
              <a:latin typeface="Berlin Sans FB"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GINA\Pictures\Wujuuu xd\collace-2036-5-rapport-b.jpg"/>
          <p:cNvPicPr>
            <a:picLocks noChangeAspect="1" noChangeArrowheads="1"/>
          </p:cNvPicPr>
          <p:nvPr/>
        </p:nvPicPr>
        <p:blipFill>
          <a:blip r:embed="rId2" cstate="print"/>
          <a:srcRect/>
          <a:stretch>
            <a:fillRect/>
          </a:stretch>
        </p:blipFill>
        <p:spPr bwMode="auto">
          <a:xfrm>
            <a:off x="0" y="0"/>
            <a:ext cx="9144000" cy="6867136"/>
          </a:xfrm>
          <a:prstGeom prst="rect">
            <a:avLst/>
          </a:prstGeom>
          <a:noFill/>
        </p:spPr>
      </p:pic>
      <p:sp>
        <p:nvSpPr>
          <p:cNvPr id="8" name="7 Flecha abajo"/>
          <p:cNvSpPr/>
          <p:nvPr/>
        </p:nvSpPr>
        <p:spPr>
          <a:xfrm rot="1921785">
            <a:off x="2554928" y="3523017"/>
            <a:ext cx="936104" cy="1080120"/>
          </a:xfrm>
          <a:prstGeom prst="downArrow">
            <a:avLst/>
          </a:prstGeom>
          <a:solidFill>
            <a:srgbClr val="F379B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Flecha abajo"/>
          <p:cNvSpPr/>
          <p:nvPr/>
        </p:nvSpPr>
        <p:spPr>
          <a:xfrm rot="18701752">
            <a:off x="5962318" y="3315523"/>
            <a:ext cx="936104" cy="1080120"/>
          </a:xfrm>
          <a:prstGeom prst="downArrow">
            <a:avLst/>
          </a:prstGeom>
          <a:solidFill>
            <a:srgbClr val="F379B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Flecha abajo"/>
          <p:cNvSpPr/>
          <p:nvPr/>
        </p:nvSpPr>
        <p:spPr>
          <a:xfrm rot="20769478">
            <a:off x="5004048" y="3885336"/>
            <a:ext cx="936104" cy="1080120"/>
          </a:xfrm>
          <a:prstGeom prst="downArrow">
            <a:avLst/>
          </a:prstGeom>
          <a:solidFill>
            <a:srgbClr val="F379B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CuadroTexto"/>
          <p:cNvSpPr txBox="1"/>
          <p:nvPr/>
        </p:nvSpPr>
        <p:spPr>
          <a:xfrm>
            <a:off x="1187624" y="4509120"/>
            <a:ext cx="1512168" cy="70788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s-MX" sz="2000" dirty="0" smtClean="0"/>
              <a:t>Atender diversidad.</a:t>
            </a:r>
            <a:endParaRPr lang="es-MX" sz="2000" b="1" dirty="0">
              <a:latin typeface="Tw Cen MT" pitchFamily="34" charset="0"/>
            </a:endParaRPr>
          </a:p>
        </p:txBody>
      </p:sp>
      <p:sp>
        <p:nvSpPr>
          <p:cNvPr id="25" name="24 Elipse"/>
          <p:cNvSpPr/>
          <p:nvPr/>
        </p:nvSpPr>
        <p:spPr>
          <a:xfrm>
            <a:off x="2915816" y="2060848"/>
            <a:ext cx="3384376" cy="194421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MX" sz="3000" b="1" dirty="0" smtClean="0">
                <a:latin typeface="Tw Cen MT" pitchFamily="34" charset="0"/>
              </a:rPr>
              <a:t>Lenguaje y comunicación</a:t>
            </a:r>
            <a:endParaRPr lang="es-MX" sz="3000" b="1" dirty="0">
              <a:latin typeface="Tw Cen MT" pitchFamily="34" charset="0"/>
            </a:endParaRPr>
          </a:p>
        </p:txBody>
      </p:sp>
      <p:sp>
        <p:nvSpPr>
          <p:cNvPr id="26" name="25 Flecha abajo"/>
          <p:cNvSpPr/>
          <p:nvPr/>
        </p:nvSpPr>
        <p:spPr>
          <a:xfrm rot="1593229" flipV="1">
            <a:off x="5469914" y="1352376"/>
            <a:ext cx="936104" cy="1016496"/>
          </a:xfrm>
          <a:prstGeom prst="downArrow">
            <a:avLst/>
          </a:prstGeom>
          <a:solidFill>
            <a:srgbClr val="F379B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26 Flecha abajo"/>
          <p:cNvSpPr/>
          <p:nvPr/>
        </p:nvSpPr>
        <p:spPr>
          <a:xfrm rot="19804825" flipV="1">
            <a:off x="2746903" y="1362472"/>
            <a:ext cx="936104" cy="1016496"/>
          </a:xfrm>
          <a:prstGeom prst="downArrow">
            <a:avLst/>
          </a:prstGeom>
          <a:solidFill>
            <a:srgbClr val="F379B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27 Flecha abajo"/>
          <p:cNvSpPr/>
          <p:nvPr/>
        </p:nvSpPr>
        <p:spPr>
          <a:xfrm flipV="1">
            <a:off x="4067944" y="1052736"/>
            <a:ext cx="936104" cy="1016496"/>
          </a:xfrm>
          <a:prstGeom prst="downArrow">
            <a:avLst/>
          </a:prstGeom>
          <a:solidFill>
            <a:srgbClr val="F379B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28 Flecha abajo"/>
          <p:cNvSpPr/>
          <p:nvPr/>
        </p:nvSpPr>
        <p:spPr>
          <a:xfrm rot="16200000" flipV="1">
            <a:off x="1947900" y="2524708"/>
            <a:ext cx="936104" cy="1016496"/>
          </a:xfrm>
          <a:prstGeom prst="downArrow">
            <a:avLst/>
          </a:prstGeom>
          <a:solidFill>
            <a:srgbClr val="F379B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29 Flecha abajo"/>
          <p:cNvSpPr/>
          <p:nvPr/>
        </p:nvSpPr>
        <p:spPr>
          <a:xfrm rot="16200000">
            <a:off x="6372200" y="2348880"/>
            <a:ext cx="936104" cy="1080120"/>
          </a:xfrm>
          <a:prstGeom prst="downArrow">
            <a:avLst/>
          </a:prstGeom>
          <a:solidFill>
            <a:srgbClr val="F379B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30 CuadroTexto"/>
          <p:cNvSpPr txBox="1"/>
          <p:nvPr/>
        </p:nvSpPr>
        <p:spPr>
          <a:xfrm>
            <a:off x="5148064" y="4941168"/>
            <a:ext cx="1512168" cy="70788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s-MX" sz="2000" dirty="0" smtClean="0"/>
              <a:t>Materiales educativos.</a:t>
            </a:r>
          </a:p>
        </p:txBody>
      </p:sp>
      <p:sp>
        <p:nvSpPr>
          <p:cNvPr id="32" name="31 CuadroTexto"/>
          <p:cNvSpPr txBox="1"/>
          <p:nvPr/>
        </p:nvSpPr>
        <p:spPr>
          <a:xfrm>
            <a:off x="6876256" y="3933056"/>
            <a:ext cx="1800200" cy="132343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s-MX" sz="2000" dirty="0" smtClean="0"/>
              <a:t>Desarrollo de competencias y aprendizajes esperados.</a:t>
            </a:r>
          </a:p>
        </p:txBody>
      </p:sp>
      <p:sp>
        <p:nvSpPr>
          <p:cNvPr id="33" name="32 CuadroTexto"/>
          <p:cNvSpPr txBox="1"/>
          <p:nvPr/>
        </p:nvSpPr>
        <p:spPr>
          <a:xfrm>
            <a:off x="323528" y="2780928"/>
            <a:ext cx="1512168" cy="70788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s-MX" sz="2000" dirty="0" smtClean="0"/>
              <a:t>Tutoría y asesoría.</a:t>
            </a:r>
          </a:p>
        </p:txBody>
      </p:sp>
      <p:sp>
        <p:nvSpPr>
          <p:cNvPr id="34" name="33 CuadroTexto"/>
          <p:cNvSpPr txBox="1"/>
          <p:nvPr/>
        </p:nvSpPr>
        <p:spPr>
          <a:xfrm>
            <a:off x="7380312" y="1412776"/>
            <a:ext cx="1512168" cy="163121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s-MX" sz="2000" dirty="0" smtClean="0"/>
              <a:t>Trabajar en colaboración para construir el aprendizaje.</a:t>
            </a:r>
          </a:p>
        </p:txBody>
      </p:sp>
      <p:sp>
        <p:nvSpPr>
          <p:cNvPr id="35" name="34 CuadroTexto"/>
          <p:cNvSpPr txBox="1"/>
          <p:nvPr/>
        </p:nvSpPr>
        <p:spPr>
          <a:xfrm>
            <a:off x="1835696" y="404664"/>
            <a:ext cx="1512168" cy="1015663"/>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s-MX" sz="2000" dirty="0" smtClean="0"/>
              <a:t>Atención en procesos de aprendizaje.</a:t>
            </a:r>
          </a:p>
        </p:txBody>
      </p:sp>
      <p:sp>
        <p:nvSpPr>
          <p:cNvPr id="36" name="35 CuadroTexto"/>
          <p:cNvSpPr txBox="1"/>
          <p:nvPr/>
        </p:nvSpPr>
        <p:spPr>
          <a:xfrm>
            <a:off x="3779912" y="620688"/>
            <a:ext cx="1512168" cy="40011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s-MX" sz="2000" dirty="0" smtClean="0"/>
              <a:t>Planificar.</a:t>
            </a:r>
          </a:p>
        </p:txBody>
      </p:sp>
      <p:sp>
        <p:nvSpPr>
          <p:cNvPr id="37" name="36 CuadroTexto"/>
          <p:cNvSpPr txBox="1"/>
          <p:nvPr/>
        </p:nvSpPr>
        <p:spPr>
          <a:xfrm>
            <a:off x="5724128" y="332656"/>
            <a:ext cx="1512168" cy="1015663"/>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s-MX" sz="2000" dirty="0" smtClean="0"/>
              <a:t>Ambientes de aprendizaje.</a:t>
            </a:r>
          </a:p>
        </p:txBody>
      </p:sp>
      <p:sp>
        <p:nvSpPr>
          <p:cNvPr id="21" name="20 Flecha abajo"/>
          <p:cNvSpPr/>
          <p:nvPr/>
        </p:nvSpPr>
        <p:spPr>
          <a:xfrm rot="211144">
            <a:off x="3779912" y="4005064"/>
            <a:ext cx="936104" cy="1080120"/>
          </a:xfrm>
          <a:prstGeom prst="downArrow">
            <a:avLst/>
          </a:prstGeom>
          <a:solidFill>
            <a:srgbClr val="F379B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21 CuadroTexto"/>
          <p:cNvSpPr txBox="1"/>
          <p:nvPr/>
        </p:nvSpPr>
        <p:spPr>
          <a:xfrm>
            <a:off x="3419872" y="5085184"/>
            <a:ext cx="1512168" cy="70788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s-MX" sz="2000" dirty="0" smtClean="0"/>
              <a:t>Evaluar para aprender.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GINA\Pictures\Wujuuu xd\collace-2036-5-rapport-b.jpg"/>
          <p:cNvPicPr>
            <a:picLocks noChangeAspect="1" noChangeArrowheads="1"/>
          </p:cNvPicPr>
          <p:nvPr/>
        </p:nvPicPr>
        <p:blipFill>
          <a:blip r:embed="rId2" cstate="print"/>
          <a:srcRect/>
          <a:stretch>
            <a:fillRect/>
          </a:stretch>
        </p:blipFill>
        <p:spPr bwMode="auto">
          <a:xfrm>
            <a:off x="36512" y="0"/>
            <a:ext cx="9144000" cy="6867136"/>
          </a:xfrm>
          <a:prstGeom prst="rect">
            <a:avLst/>
          </a:prstGeom>
          <a:noFill/>
        </p:spPr>
      </p:pic>
      <p:sp>
        <p:nvSpPr>
          <p:cNvPr id="8" name="7 Flecha abajo"/>
          <p:cNvSpPr/>
          <p:nvPr/>
        </p:nvSpPr>
        <p:spPr>
          <a:xfrm rot="2386938">
            <a:off x="2360935" y="3459443"/>
            <a:ext cx="936104" cy="1080120"/>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Flecha abajo"/>
          <p:cNvSpPr/>
          <p:nvPr/>
        </p:nvSpPr>
        <p:spPr>
          <a:xfrm rot="18610241">
            <a:off x="6075139" y="3302449"/>
            <a:ext cx="936104" cy="1080120"/>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Flecha abajo"/>
          <p:cNvSpPr/>
          <p:nvPr/>
        </p:nvSpPr>
        <p:spPr>
          <a:xfrm rot="20569216">
            <a:off x="5148064" y="3861048"/>
            <a:ext cx="936104" cy="1080120"/>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CuadroTexto"/>
          <p:cNvSpPr txBox="1"/>
          <p:nvPr/>
        </p:nvSpPr>
        <p:spPr>
          <a:xfrm>
            <a:off x="899592" y="4365104"/>
            <a:ext cx="1512168" cy="707886"/>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2000" dirty="0" smtClean="0"/>
              <a:t>Atender diversidad.</a:t>
            </a:r>
            <a:endParaRPr lang="es-MX" sz="2000" b="1" dirty="0">
              <a:latin typeface="Tw Cen MT" pitchFamily="34" charset="0"/>
            </a:endParaRPr>
          </a:p>
        </p:txBody>
      </p:sp>
      <p:sp>
        <p:nvSpPr>
          <p:cNvPr id="25" name="24 Elipse"/>
          <p:cNvSpPr/>
          <p:nvPr/>
        </p:nvSpPr>
        <p:spPr>
          <a:xfrm>
            <a:off x="2915816" y="2060848"/>
            <a:ext cx="3384376" cy="1944216"/>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MX" sz="3000" b="1" dirty="0" smtClean="0">
                <a:latin typeface="Tw Cen MT" pitchFamily="34" charset="0"/>
              </a:rPr>
              <a:t>Pensamiento matemático</a:t>
            </a:r>
            <a:endParaRPr lang="es-MX" sz="3000" b="1" dirty="0">
              <a:latin typeface="Tw Cen MT" pitchFamily="34" charset="0"/>
            </a:endParaRPr>
          </a:p>
        </p:txBody>
      </p:sp>
      <p:sp>
        <p:nvSpPr>
          <p:cNvPr id="26" name="25 Flecha abajo"/>
          <p:cNvSpPr/>
          <p:nvPr/>
        </p:nvSpPr>
        <p:spPr>
          <a:xfrm rot="1593229" flipV="1">
            <a:off x="5469914" y="1352376"/>
            <a:ext cx="936104" cy="1016496"/>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26 Flecha abajo"/>
          <p:cNvSpPr/>
          <p:nvPr/>
        </p:nvSpPr>
        <p:spPr>
          <a:xfrm rot="19804825" flipV="1">
            <a:off x="2746903" y="1362472"/>
            <a:ext cx="936104" cy="1016496"/>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27 Flecha abajo"/>
          <p:cNvSpPr/>
          <p:nvPr/>
        </p:nvSpPr>
        <p:spPr>
          <a:xfrm flipV="1">
            <a:off x="4067944" y="1052736"/>
            <a:ext cx="936104" cy="1016496"/>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28 Flecha abajo"/>
          <p:cNvSpPr/>
          <p:nvPr/>
        </p:nvSpPr>
        <p:spPr>
          <a:xfrm rot="16200000" flipV="1">
            <a:off x="1947900" y="2524708"/>
            <a:ext cx="936104" cy="1016496"/>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29 Flecha abajo"/>
          <p:cNvSpPr/>
          <p:nvPr/>
        </p:nvSpPr>
        <p:spPr>
          <a:xfrm rot="15166618">
            <a:off x="6342554" y="2127759"/>
            <a:ext cx="936104" cy="1080120"/>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30 CuadroTexto"/>
          <p:cNvSpPr txBox="1"/>
          <p:nvPr/>
        </p:nvSpPr>
        <p:spPr>
          <a:xfrm>
            <a:off x="5292080" y="4941168"/>
            <a:ext cx="1512168" cy="707886"/>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2000" dirty="0" smtClean="0"/>
              <a:t>Materiales educativos.</a:t>
            </a:r>
          </a:p>
        </p:txBody>
      </p:sp>
      <p:sp>
        <p:nvSpPr>
          <p:cNvPr id="32" name="31 CuadroTexto"/>
          <p:cNvSpPr txBox="1"/>
          <p:nvPr/>
        </p:nvSpPr>
        <p:spPr>
          <a:xfrm>
            <a:off x="7020272" y="3861048"/>
            <a:ext cx="1800200" cy="1323439"/>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2000" dirty="0" smtClean="0"/>
              <a:t>Desarrollo de competencias y aprendizajes esperados.</a:t>
            </a:r>
          </a:p>
        </p:txBody>
      </p:sp>
      <p:sp>
        <p:nvSpPr>
          <p:cNvPr id="33" name="32 CuadroTexto"/>
          <p:cNvSpPr txBox="1"/>
          <p:nvPr/>
        </p:nvSpPr>
        <p:spPr>
          <a:xfrm>
            <a:off x="323528" y="2780928"/>
            <a:ext cx="1512168" cy="707886"/>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2000" dirty="0" smtClean="0"/>
              <a:t>Tutoría y asesoría.</a:t>
            </a:r>
          </a:p>
        </p:txBody>
      </p:sp>
      <p:sp>
        <p:nvSpPr>
          <p:cNvPr id="34" name="33 CuadroTexto"/>
          <p:cNvSpPr txBox="1"/>
          <p:nvPr/>
        </p:nvSpPr>
        <p:spPr>
          <a:xfrm>
            <a:off x="7380312" y="1412776"/>
            <a:ext cx="1512168" cy="1631216"/>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2000" dirty="0" smtClean="0"/>
              <a:t>Trabajar en colaboración para construir el aprendizaje.</a:t>
            </a:r>
          </a:p>
        </p:txBody>
      </p:sp>
      <p:sp>
        <p:nvSpPr>
          <p:cNvPr id="35" name="34 CuadroTexto"/>
          <p:cNvSpPr txBox="1"/>
          <p:nvPr/>
        </p:nvSpPr>
        <p:spPr>
          <a:xfrm>
            <a:off x="1835696" y="397113"/>
            <a:ext cx="1512168" cy="1015663"/>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2000" dirty="0" smtClean="0"/>
              <a:t>Atención en procesos de aprendizaje.</a:t>
            </a:r>
          </a:p>
        </p:txBody>
      </p:sp>
      <p:sp>
        <p:nvSpPr>
          <p:cNvPr id="36" name="35 CuadroTexto"/>
          <p:cNvSpPr txBox="1"/>
          <p:nvPr/>
        </p:nvSpPr>
        <p:spPr>
          <a:xfrm>
            <a:off x="3779912" y="620688"/>
            <a:ext cx="1512168" cy="400110"/>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2000" dirty="0" smtClean="0"/>
              <a:t>Planificar.</a:t>
            </a:r>
          </a:p>
        </p:txBody>
      </p:sp>
      <p:sp>
        <p:nvSpPr>
          <p:cNvPr id="37" name="36 CuadroTexto"/>
          <p:cNvSpPr txBox="1"/>
          <p:nvPr/>
        </p:nvSpPr>
        <p:spPr>
          <a:xfrm>
            <a:off x="5724128" y="332656"/>
            <a:ext cx="1512168" cy="1015663"/>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2000" dirty="0" smtClean="0"/>
              <a:t>Ambientes de aprendizaje.</a:t>
            </a:r>
          </a:p>
        </p:txBody>
      </p:sp>
      <p:sp>
        <p:nvSpPr>
          <p:cNvPr id="23" name="22 Flecha abajo"/>
          <p:cNvSpPr/>
          <p:nvPr/>
        </p:nvSpPr>
        <p:spPr>
          <a:xfrm rot="622402">
            <a:off x="3581474" y="3936500"/>
            <a:ext cx="936104" cy="1080120"/>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23 CuadroTexto"/>
          <p:cNvSpPr txBox="1"/>
          <p:nvPr/>
        </p:nvSpPr>
        <p:spPr>
          <a:xfrm>
            <a:off x="2987824" y="5013176"/>
            <a:ext cx="1512168" cy="707886"/>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s-MX" sz="2000" dirty="0" smtClean="0"/>
              <a:t>Evaluar para aprender.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GINA\Pictures\Wujuuu xd\collace-2036-5-rapport-b.jpg"/>
          <p:cNvPicPr>
            <a:picLocks noChangeAspect="1" noChangeArrowheads="1"/>
          </p:cNvPicPr>
          <p:nvPr/>
        </p:nvPicPr>
        <p:blipFill>
          <a:blip r:embed="rId2" cstate="print"/>
          <a:srcRect/>
          <a:stretch>
            <a:fillRect/>
          </a:stretch>
        </p:blipFill>
        <p:spPr bwMode="auto">
          <a:xfrm>
            <a:off x="0" y="0"/>
            <a:ext cx="9144000" cy="6867136"/>
          </a:xfrm>
          <a:prstGeom prst="rect">
            <a:avLst/>
          </a:prstGeom>
          <a:noFill/>
        </p:spPr>
      </p:pic>
      <p:sp>
        <p:nvSpPr>
          <p:cNvPr id="8" name="7 Flecha abajo"/>
          <p:cNvSpPr/>
          <p:nvPr/>
        </p:nvSpPr>
        <p:spPr>
          <a:xfrm rot="1932511">
            <a:off x="2725760" y="3675309"/>
            <a:ext cx="936104" cy="1080120"/>
          </a:xfrm>
          <a:prstGeom prst="downArrow">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Flecha abajo"/>
          <p:cNvSpPr/>
          <p:nvPr/>
        </p:nvSpPr>
        <p:spPr>
          <a:xfrm rot="18964948">
            <a:off x="6003130" y="3302449"/>
            <a:ext cx="936104" cy="1080120"/>
          </a:xfrm>
          <a:prstGeom prst="downArrow">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Flecha abajo"/>
          <p:cNvSpPr/>
          <p:nvPr/>
        </p:nvSpPr>
        <p:spPr>
          <a:xfrm rot="20685210">
            <a:off x="5201602" y="3821109"/>
            <a:ext cx="936104" cy="1080120"/>
          </a:xfrm>
          <a:prstGeom prst="downArrow">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CuadroTexto"/>
          <p:cNvSpPr txBox="1"/>
          <p:nvPr/>
        </p:nvSpPr>
        <p:spPr>
          <a:xfrm>
            <a:off x="1546048" y="4737338"/>
            <a:ext cx="1512168" cy="70788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s-MX" sz="2000" dirty="0" smtClean="0"/>
              <a:t>Atender diversidad.</a:t>
            </a:r>
            <a:endParaRPr lang="es-MX" sz="2000" b="1" dirty="0">
              <a:latin typeface="Tw Cen MT" pitchFamily="34" charset="0"/>
            </a:endParaRPr>
          </a:p>
        </p:txBody>
      </p:sp>
      <p:sp>
        <p:nvSpPr>
          <p:cNvPr id="25" name="24 Elipse"/>
          <p:cNvSpPr/>
          <p:nvPr/>
        </p:nvSpPr>
        <p:spPr>
          <a:xfrm>
            <a:off x="2915816" y="2060848"/>
            <a:ext cx="3384376" cy="194421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MX" sz="3000" b="1" dirty="0" smtClean="0">
                <a:latin typeface="Tw Cen MT" pitchFamily="34" charset="0"/>
              </a:rPr>
              <a:t>Exploración y conocimiento del medio</a:t>
            </a:r>
            <a:endParaRPr lang="es-MX" sz="3000" b="1" dirty="0">
              <a:latin typeface="Tw Cen MT" pitchFamily="34" charset="0"/>
            </a:endParaRPr>
          </a:p>
        </p:txBody>
      </p:sp>
      <p:sp>
        <p:nvSpPr>
          <p:cNvPr id="26" name="25 Flecha abajo"/>
          <p:cNvSpPr/>
          <p:nvPr/>
        </p:nvSpPr>
        <p:spPr>
          <a:xfrm rot="1593229" flipV="1">
            <a:off x="5469914" y="1352376"/>
            <a:ext cx="936104" cy="1016496"/>
          </a:xfrm>
          <a:prstGeom prst="downArrow">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26 Flecha abajo"/>
          <p:cNvSpPr/>
          <p:nvPr/>
        </p:nvSpPr>
        <p:spPr>
          <a:xfrm rot="19804825" flipV="1">
            <a:off x="2746903" y="1362472"/>
            <a:ext cx="936104" cy="1016496"/>
          </a:xfrm>
          <a:prstGeom prst="downArrow">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27 Flecha abajo"/>
          <p:cNvSpPr/>
          <p:nvPr/>
        </p:nvSpPr>
        <p:spPr>
          <a:xfrm flipV="1">
            <a:off x="4067944" y="1052736"/>
            <a:ext cx="936104" cy="1016496"/>
          </a:xfrm>
          <a:prstGeom prst="downArrow">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28 Flecha abajo"/>
          <p:cNvSpPr/>
          <p:nvPr/>
        </p:nvSpPr>
        <p:spPr>
          <a:xfrm rot="17419310" flipV="1">
            <a:off x="2006808" y="2096022"/>
            <a:ext cx="936104" cy="1016496"/>
          </a:xfrm>
          <a:prstGeom prst="downArrow">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29 Flecha abajo"/>
          <p:cNvSpPr/>
          <p:nvPr/>
        </p:nvSpPr>
        <p:spPr>
          <a:xfrm rot="15101071">
            <a:off x="6347910" y="2206850"/>
            <a:ext cx="936104" cy="1080120"/>
          </a:xfrm>
          <a:prstGeom prst="downArrow">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30 CuadroTexto"/>
          <p:cNvSpPr txBox="1"/>
          <p:nvPr/>
        </p:nvSpPr>
        <p:spPr>
          <a:xfrm>
            <a:off x="5220072" y="4869160"/>
            <a:ext cx="1512168" cy="70788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s-MX" sz="2000" dirty="0" smtClean="0"/>
              <a:t>Materiales educativos.</a:t>
            </a:r>
          </a:p>
        </p:txBody>
      </p:sp>
      <p:sp>
        <p:nvSpPr>
          <p:cNvPr id="32" name="31 CuadroTexto"/>
          <p:cNvSpPr txBox="1"/>
          <p:nvPr/>
        </p:nvSpPr>
        <p:spPr>
          <a:xfrm>
            <a:off x="6876256" y="3933056"/>
            <a:ext cx="1656184" cy="1323439"/>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s-MX" sz="2000" dirty="0" smtClean="0"/>
              <a:t>Desarrollo de competencias y aprendizajes esperados.</a:t>
            </a:r>
          </a:p>
        </p:txBody>
      </p:sp>
      <p:sp>
        <p:nvSpPr>
          <p:cNvPr id="33" name="32 CuadroTexto"/>
          <p:cNvSpPr txBox="1"/>
          <p:nvPr/>
        </p:nvSpPr>
        <p:spPr>
          <a:xfrm>
            <a:off x="467544" y="1844824"/>
            <a:ext cx="1512168" cy="70788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s-MX" sz="2000" dirty="0" smtClean="0"/>
              <a:t>Temas sociales.</a:t>
            </a:r>
            <a:endParaRPr lang="es-MX" sz="2000" b="1" dirty="0">
              <a:latin typeface="Tw Cen MT" pitchFamily="34" charset="0"/>
            </a:endParaRPr>
          </a:p>
        </p:txBody>
      </p:sp>
      <p:sp>
        <p:nvSpPr>
          <p:cNvPr id="34" name="33 CuadroTexto"/>
          <p:cNvSpPr txBox="1"/>
          <p:nvPr/>
        </p:nvSpPr>
        <p:spPr>
          <a:xfrm>
            <a:off x="7380312" y="1484784"/>
            <a:ext cx="1512168" cy="163121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s-MX" sz="2000" dirty="0" smtClean="0"/>
              <a:t>Trabajar en colaboración para construir el aprendizaje.</a:t>
            </a:r>
          </a:p>
        </p:txBody>
      </p:sp>
      <p:sp>
        <p:nvSpPr>
          <p:cNvPr id="35" name="34 CuadroTexto"/>
          <p:cNvSpPr txBox="1"/>
          <p:nvPr/>
        </p:nvSpPr>
        <p:spPr>
          <a:xfrm>
            <a:off x="1835696" y="397113"/>
            <a:ext cx="1512168" cy="1015663"/>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s-MX" sz="2000" dirty="0" smtClean="0"/>
              <a:t>Atención en procesos de aprendizaje.</a:t>
            </a:r>
          </a:p>
        </p:txBody>
      </p:sp>
      <p:sp>
        <p:nvSpPr>
          <p:cNvPr id="36" name="35 CuadroTexto"/>
          <p:cNvSpPr txBox="1"/>
          <p:nvPr/>
        </p:nvSpPr>
        <p:spPr>
          <a:xfrm>
            <a:off x="3779912" y="620688"/>
            <a:ext cx="1512168"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s-MX" sz="2000" dirty="0" smtClean="0"/>
              <a:t>Planificar.</a:t>
            </a:r>
          </a:p>
        </p:txBody>
      </p:sp>
      <p:sp>
        <p:nvSpPr>
          <p:cNvPr id="37" name="36 CuadroTexto"/>
          <p:cNvSpPr txBox="1"/>
          <p:nvPr/>
        </p:nvSpPr>
        <p:spPr>
          <a:xfrm>
            <a:off x="5724128" y="332656"/>
            <a:ext cx="1512168" cy="1015663"/>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s-MX" sz="2000" dirty="0" smtClean="0"/>
              <a:t>Ambientes de aprendizaje.</a:t>
            </a:r>
          </a:p>
        </p:txBody>
      </p:sp>
      <p:sp>
        <p:nvSpPr>
          <p:cNvPr id="20" name="19 Flecha abajo"/>
          <p:cNvSpPr/>
          <p:nvPr/>
        </p:nvSpPr>
        <p:spPr>
          <a:xfrm rot="328627">
            <a:off x="4018533" y="3975266"/>
            <a:ext cx="936104" cy="1080120"/>
          </a:xfrm>
          <a:prstGeom prst="downArrow">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20 CuadroTexto"/>
          <p:cNvSpPr txBox="1"/>
          <p:nvPr/>
        </p:nvSpPr>
        <p:spPr>
          <a:xfrm>
            <a:off x="3418256" y="5045114"/>
            <a:ext cx="1512168" cy="70788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s-MX" sz="2000" dirty="0" smtClean="0"/>
              <a:t>Evaluar para aprender.</a:t>
            </a:r>
          </a:p>
        </p:txBody>
      </p:sp>
      <p:sp>
        <p:nvSpPr>
          <p:cNvPr id="22" name="21 Flecha abajo"/>
          <p:cNvSpPr/>
          <p:nvPr/>
        </p:nvSpPr>
        <p:spPr>
          <a:xfrm rot="14994975" flipV="1">
            <a:off x="2025719" y="3011741"/>
            <a:ext cx="936104" cy="1016496"/>
          </a:xfrm>
          <a:prstGeom prst="downArrow">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22 CuadroTexto"/>
          <p:cNvSpPr txBox="1"/>
          <p:nvPr/>
        </p:nvSpPr>
        <p:spPr>
          <a:xfrm>
            <a:off x="467544" y="3356992"/>
            <a:ext cx="1512168" cy="70788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s-MX" sz="2000" dirty="0" smtClean="0"/>
              <a:t>Reorientar el liderazgo.</a:t>
            </a:r>
            <a:endParaRPr lang="es-MX"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GINA\Pictures\Wujuuu xd\collace-2036-5-rapport-b.jpg"/>
          <p:cNvPicPr>
            <a:picLocks noChangeAspect="1" noChangeArrowheads="1"/>
          </p:cNvPicPr>
          <p:nvPr/>
        </p:nvPicPr>
        <p:blipFill>
          <a:blip r:embed="rId2" cstate="print"/>
          <a:srcRect/>
          <a:stretch>
            <a:fillRect/>
          </a:stretch>
        </p:blipFill>
        <p:spPr bwMode="auto">
          <a:xfrm>
            <a:off x="0" y="0"/>
            <a:ext cx="9144000" cy="6867136"/>
          </a:xfrm>
          <a:prstGeom prst="rect">
            <a:avLst/>
          </a:prstGeom>
          <a:noFill/>
        </p:spPr>
      </p:pic>
      <p:sp>
        <p:nvSpPr>
          <p:cNvPr id="8" name="7 Flecha abajo"/>
          <p:cNvSpPr/>
          <p:nvPr/>
        </p:nvSpPr>
        <p:spPr>
          <a:xfrm rot="1613777">
            <a:off x="2937847" y="3779740"/>
            <a:ext cx="936104" cy="1080120"/>
          </a:xfrm>
          <a:prstGeom prst="downArrow">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Flecha abajo"/>
          <p:cNvSpPr/>
          <p:nvPr/>
        </p:nvSpPr>
        <p:spPr>
          <a:xfrm rot="18786775">
            <a:off x="6075139" y="3302449"/>
            <a:ext cx="936104" cy="1080120"/>
          </a:xfrm>
          <a:prstGeom prst="downArrow">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Flecha abajo"/>
          <p:cNvSpPr/>
          <p:nvPr/>
        </p:nvSpPr>
        <p:spPr>
          <a:xfrm rot="20687390">
            <a:off x="5166785" y="3861048"/>
            <a:ext cx="936104" cy="1080120"/>
          </a:xfrm>
          <a:prstGeom prst="downArrow">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CuadroTexto"/>
          <p:cNvSpPr txBox="1"/>
          <p:nvPr/>
        </p:nvSpPr>
        <p:spPr>
          <a:xfrm>
            <a:off x="1907704" y="4869160"/>
            <a:ext cx="1512168" cy="707886"/>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s-MX" sz="2000" dirty="0" smtClean="0"/>
              <a:t>Atender diversidad.</a:t>
            </a:r>
            <a:endParaRPr lang="es-MX" sz="2000" b="1" dirty="0">
              <a:latin typeface="Tw Cen MT" pitchFamily="34" charset="0"/>
            </a:endParaRPr>
          </a:p>
        </p:txBody>
      </p:sp>
      <p:sp>
        <p:nvSpPr>
          <p:cNvPr id="25" name="24 Elipse"/>
          <p:cNvSpPr/>
          <p:nvPr/>
        </p:nvSpPr>
        <p:spPr>
          <a:xfrm>
            <a:off x="2915816" y="2060848"/>
            <a:ext cx="3384376" cy="194421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3000" b="1" dirty="0" smtClean="0">
                <a:latin typeface="Tw Cen MT" pitchFamily="34" charset="0"/>
              </a:rPr>
              <a:t>Desarrollo personal y social</a:t>
            </a:r>
            <a:endParaRPr lang="es-MX" sz="3000" b="1" dirty="0">
              <a:latin typeface="Tw Cen MT" pitchFamily="34" charset="0"/>
            </a:endParaRPr>
          </a:p>
        </p:txBody>
      </p:sp>
      <p:sp>
        <p:nvSpPr>
          <p:cNvPr id="26" name="25 Flecha abajo"/>
          <p:cNvSpPr/>
          <p:nvPr/>
        </p:nvSpPr>
        <p:spPr>
          <a:xfrm rot="1593229" flipV="1">
            <a:off x="5469914" y="1352376"/>
            <a:ext cx="936104" cy="1016496"/>
          </a:xfrm>
          <a:prstGeom prst="downArrow">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26 Flecha abajo"/>
          <p:cNvSpPr/>
          <p:nvPr/>
        </p:nvSpPr>
        <p:spPr>
          <a:xfrm rot="19804825" flipV="1">
            <a:off x="2746903" y="1362472"/>
            <a:ext cx="936104" cy="1016496"/>
          </a:xfrm>
          <a:prstGeom prst="downArrow">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27 Flecha abajo"/>
          <p:cNvSpPr/>
          <p:nvPr/>
        </p:nvSpPr>
        <p:spPr>
          <a:xfrm flipV="1">
            <a:off x="4067944" y="1052736"/>
            <a:ext cx="936104" cy="1016496"/>
          </a:xfrm>
          <a:prstGeom prst="downArrow">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28 Flecha abajo"/>
          <p:cNvSpPr/>
          <p:nvPr/>
        </p:nvSpPr>
        <p:spPr>
          <a:xfrm rot="17021033" flipV="1">
            <a:off x="2044198" y="2127600"/>
            <a:ext cx="936104" cy="1016496"/>
          </a:xfrm>
          <a:prstGeom prst="downArrow">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29 Flecha abajo"/>
          <p:cNvSpPr/>
          <p:nvPr/>
        </p:nvSpPr>
        <p:spPr>
          <a:xfrm rot="15477853">
            <a:off x="6372200" y="2276872"/>
            <a:ext cx="936104" cy="1080120"/>
          </a:xfrm>
          <a:prstGeom prst="downArrow">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30 CuadroTexto"/>
          <p:cNvSpPr txBox="1"/>
          <p:nvPr/>
        </p:nvSpPr>
        <p:spPr>
          <a:xfrm>
            <a:off x="5364088" y="4941168"/>
            <a:ext cx="1512168" cy="707886"/>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s-MX" sz="2000" dirty="0" smtClean="0"/>
              <a:t>Materiales educativos.</a:t>
            </a:r>
          </a:p>
        </p:txBody>
      </p:sp>
      <p:sp>
        <p:nvSpPr>
          <p:cNvPr id="32" name="31 CuadroTexto"/>
          <p:cNvSpPr txBox="1"/>
          <p:nvPr/>
        </p:nvSpPr>
        <p:spPr>
          <a:xfrm>
            <a:off x="6948264" y="3861048"/>
            <a:ext cx="1656184" cy="1323439"/>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s-MX" sz="2000" dirty="0" smtClean="0"/>
              <a:t>Desarrollo de competencias y aprendizajes esperados.</a:t>
            </a:r>
          </a:p>
        </p:txBody>
      </p:sp>
      <p:sp>
        <p:nvSpPr>
          <p:cNvPr id="33" name="32 CuadroTexto"/>
          <p:cNvSpPr txBox="1"/>
          <p:nvPr/>
        </p:nvSpPr>
        <p:spPr>
          <a:xfrm>
            <a:off x="467544" y="1916832"/>
            <a:ext cx="1512168" cy="707886"/>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s-MX" sz="2000" dirty="0" smtClean="0"/>
              <a:t>Tutoría y asesoría.</a:t>
            </a:r>
          </a:p>
        </p:txBody>
      </p:sp>
      <p:sp>
        <p:nvSpPr>
          <p:cNvPr id="34" name="33 CuadroTexto"/>
          <p:cNvSpPr txBox="1"/>
          <p:nvPr/>
        </p:nvSpPr>
        <p:spPr>
          <a:xfrm>
            <a:off x="7380312" y="1412776"/>
            <a:ext cx="1512168" cy="1631216"/>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s-MX" sz="2000" dirty="0" smtClean="0"/>
              <a:t>Trabajar en colaboración para construir el aprendizaje.</a:t>
            </a:r>
          </a:p>
        </p:txBody>
      </p:sp>
      <p:sp>
        <p:nvSpPr>
          <p:cNvPr id="35" name="34 CuadroTexto"/>
          <p:cNvSpPr txBox="1"/>
          <p:nvPr/>
        </p:nvSpPr>
        <p:spPr>
          <a:xfrm>
            <a:off x="1835696" y="397113"/>
            <a:ext cx="1512168" cy="1015663"/>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s-MX" sz="2000" dirty="0" smtClean="0"/>
              <a:t>Atención en procesos de aprendizaje.</a:t>
            </a:r>
          </a:p>
        </p:txBody>
      </p:sp>
      <p:sp>
        <p:nvSpPr>
          <p:cNvPr id="36" name="35 CuadroTexto"/>
          <p:cNvSpPr txBox="1"/>
          <p:nvPr/>
        </p:nvSpPr>
        <p:spPr>
          <a:xfrm>
            <a:off x="3779912" y="620688"/>
            <a:ext cx="1512168" cy="40011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s-MX" sz="2000" dirty="0" smtClean="0"/>
              <a:t>Planificar.</a:t>
            </a:r>
          </a:p>
        </p:txBody>
      </p:sp>
      <p:sp>
        <p:nvSpPr>
          <p:cNvPr id="37" name="36 CuadroTexto"/>
          <p:cNvSpPr txBox="1"/>
          <p:nvPr/>
        </p:nvSpPr>
        <p:spPr>
          <a:xfrm>
            <a:off x="5724128" y="332656"/>
            <a:ext cx="1512168" cy="1015663"/>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s-MX" sz="2000" dirty="0" smtClean="0"/>
              <a:t>Ambientes de aprendizaje.</a:t>
            </a:r>
          </a:p>
        </p:txBody>
      </p:sp>
      <p:sp>
        <p:nvSpPr>
          <p:cNvPr id="21" name="20 Flecha abajo"/>
          <p:cNvSpPr/>
          <p:nvPr/>
        </p:nvSpPr>
        <p:spPr>
          <a:xfrm rot="193865">
            <a:off x="4097639" y="4030585"/>
            <a:ext cx="936104" cy="1080120"/>
          </a:xfrm>
          <a:prstGeom prst="downArrow">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21 CuadroTexto"/>
          <p:cNvSpPr txBox="1"/>
          <p:nvPr/>
        </p:nvSpPr>
        <p:spPr>
          <a:xfrm>
            <a:off x="3635896" y="5157192"/>
            <a:ext cx="1512168" cy="707886"/>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s-MX" sz="2000" dirty="0" smtClean="0"/>
              <a:t>Evaluar para aprender.</a:t>
            </a:r>
          </a:p>
        </p:txBody>
      </p:sp>
      <p:sp>
        <p:nvSpPr>
          <p:cNvPr id="23" name="22 Flecha abajo"/>
          <p:cNvSpPr/>
          <p:nvPr/>
        </p:nvSpPr>
        <p:spPr>
          <a:xfrm rot="3104607">
            <a:off x="2153195" y="3158825"/>
            <a:ext cx="936104" cy="1080120"/>
          </a:xfrm>
          <a:prstGeom prst="downArrow">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23 CuadroTexto"/>
          <p:cNvSpPr txBox="1"/>
          <p:nvPr/>
        </p:nvSpPr>
        <p:spPr>
          <a:xfrm>
            <a:off x="107504" y="3717032"/>
            <a:ext cx="2016224" cy="1015663"/>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s-MX" sz="2000" dirty="0" smtClean="0"/>
              <a:t>Pacto de alumno, docente, familia y escuela.</a:t>
            </a:r>
            <a:endParaRPr lang="es-MX" sz="2000" b="1" dirty="0">
              <a:latin typeface="Tw Cen MT"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GINA\Pictures\Wujuuu xd\collace-2036-5-rapport-b.jpg"/>
          <p:cNvPicPr>
            <a:picLocks noChangeAspect="1" noChangeArrowheads="1"/>
          </p:cNvPicPr>
          <p:nvPr/>
        </p:nvPicPr>
        <p:blipFill>
          <a:blip r:embed="rId2" cstate="print"/>
          <a:srcRect/>
          <a:stretch>
            <a:fillRect/>
          </a:stretch>
        </p:blipFill>
        <p:spPr bwMode="auto">
          <a:xfrm>
            <a:off x="0" y="0"/>
            <a:ext cx="9144000" cy="6867136"/>
          </a:xfrm>
          <a:prstGeom prst="rect">
            <a:avLst/>
          </a:prstGeom>
          <a:noFill/>
        </p:spPr>
      </p:pic>
      <p:sp>
        <p:nvSpPr>
          <p:cNvPr id="8" name="7 Flecha abajo"/>
          <p:cNvSpPr/>
          <p:nvPr/>
        </p:nvSpPr>
        <p:spPr>
          <a:xfrm rot="2203780">
            <a:off x="2425789" y="3529685"/>
            <a:ext cx="936104" cy="1080120"/>
          </a:xfrm>
          <a:prstGeom prst="downArrow">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Flecha abajo"/>
          <p:cNvSpPr/>
          <p:nvPr/>
        </p:nvSpPr>
        <p:spPr>
          <a:xfrm rot="19047845">
            <a:off x="5966070" y="3387288"/>
            <a:ext cx="936104" cy="1080120"/>
          </a:xfrm>
          <a:prstGeom prst="downArrow">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Flecha abajo"/>
          <p:cNvSpPr/>
          <p:nvPr/>
        </p:nvSpPr>
        <p:spPr>
          <a:xfrm rot="20815448">
            <a:off x="4932040" y="3933056"/>
            <a:ext cx="936104" cy="1080120"/>
          </a:xfrm>
          <a:prstGeom prst="downArrow">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CuadroTexto"/>
          <p:cNvSpPr txBox="1"/>
          <p:nvPr/>
        </p:nvSpPr>
        <p:spPr>
          <a:xfrm>
            <a:off x="1115616" y="4509120"/>
            <a:ext cx="1512168"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s-MX" sz="2000" dirty="0" smtClean="0"/>
              <a:t>Atender diversidad.</a:t>
            </a:r>
            <a:endParaRPr lang="es-MX" sz="2000" b="1" dirty="0">
              <a:latin typeface="Tw Cen MT" pitchFamily="34" charset="0"/>
            </a:endParaRPr>
          </a:p>
        </p:txBody>
      </p:sp>
      <p:sp>
        <p:nvSpPr>
          <p:cNvPr id="25" name="24 Elipse"/>
          <p:cNvSpPr/>
          <p:nvPr/>
        </p:nvSpPr>
        <p:spPr>
          <a:xfrm>
            <a:off x="2915816" y="2060848"/>
            <a:ext cx="3384376" cy="1944216"/>
          </a:xfrm>
          <a:prstGeom prst="ellipse">
            <a:avLst/>
          </a:prstGeom>
          <a:solidFill>
            <a:schemeClr val="accent1">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MX" sz="3000" b="1" dirty="0" smtClean="0">
                <a:latin typeface="Tw Cen MT" pitchFamily="34" charset="0"/>
              </a:rPr>
              <a:t>Desarrollo físico y salud</a:t>
            </a:r>
            <a:endParaRPr lang="es-MX" sz="3000" b="1" dirty="0">
              <a:latin typeface="Tw Cen MT" pitchFamily="34" charset="0"/>
            </a:endParaRPr>
          </a:p>
        </p:txBody>
      </p:sp>
      <p:sp>
        <p:nvSpPr>
          <p:cNvPr id="26" name="25 Flecha abajo"/>
          <p:cNvSpPr/>
          <p:nvPr/>
        </p:nvSpPr>
        <p:spPr>
          <a:xfrm rot="1593229" flipV="1">
            <a:off x="5469914" y="1352376"/>
            <a:ext cx="936104" cy="1016496"/>
          </a:xfrm>
          <a:prstGeom prst="downArrow">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26 Flecha abajo"/>
          <p:cNvSpPr/>
          <p:nvPr/>
        </p:nvSpPr>
        <p:spPr>
          <a:xfrm rot="19804825" flipV="1">
            <a:off x="2746903" y="1362472"/>
            <a:ext cx="936104" cy="1016496"/>
          </a:xfrm>
          <a:prstGeom prst="downArrow">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27 Flecha abajo"/>
          <p:cNvSpPr/>
          <p:nvPr/>
        </p:nvSpPr>
        <p:spPr>
          <a:xfrm flipV="1">
            <a:off x="4067944" y="1052736"/>
            <a:ext cx="936104" cy="1016496"/>
          </a:xfrm>
          <a:prstGeom prst="downArrow">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28 Flecha abajo"/>
          <p:cNvSpPr/>
          <p:nvPr/>
        </p:nvSpPr>
        <p:spPr>
          <a:xfrm rot="16200000" flipV="1">
            <a:off x="1947900" y="2524708"/>
            <a:ext cx="936104" cy="1016496"/>
          </a:xfrm>
          <a:prstGeom prst="downArrow">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29 Flecha abajo"/>
          <p:cNvSpPr/>
          <p:nvPr/>
        </p:nvSpPr>
        <p:spPr>
          <a:xfrm rot="15674317">
            <a:off x="6293176" y="2281663"/>
            <a:ext cx="936104" cy="1080120"/>
          </a:xfrm>
          <a:prstGeom prst="downArrow">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30 CuadroTexto"/>
          <p:cNvSpPr txBox="1"/>
          <p:nvPr/>
        </p:nvSpPr>
        <p:spPr>
          <a:xfrm>
            <a:off x="4932040" y="5013176"/>
            <a:ext cx="1512168"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s-MX" sz="2000" dirty="0" smtClean="0"/>
              <a:t>Materiales educativos.</a:t>
            </a:r>
          </a:p>
        </p:txBody>
      </p:sp>
      <p:sp>
        <p:nvSpPr>
          <p:cNvPr id="32" name="31 CuadroTexto"/>
          <p:cNvSpPr txBox="1"/>
          <p:nvPr/>
        </p:nvSpPr>
        <p:spPr>
          <a:xfrm>
            <a:off x="6660232" y="4365104"/>
            <a:ext cx="1656184" cy="132343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s-MX" sz="2000" dirty="0" smtClean="0"/>
              <a:t>Desarrollo de competencias y aprendizajes esperados.</a:t>
            </a:r>
          </a:p>
        </p:txBody>
      </p:sp>
      <p:sp>
        <p:nvSpPr>
          <p:cNvPr id="33" name="32 CuadroTexto"/>
          <p:cNvSpPr txBox="1"/>
          <p:nvPr/>
        </p:nvSpPr>
        <p:spPr>
          <a:xfrm>
            <a:off x="323528" y="2780928"/>
            <a:ext cx="1512168"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s-MX" sz="2000" dirty="0" smtClean="0"/>
              <a:t>Tutoría y asesoría.</a:t>
            </a:r>
          </a:p>
        </p:txBody>
      </p:sp>
      <p:sp>
        <p:nvSpPr>
          <p:cNvPr id="34" name="33 CuadroTexto"/>
          <p:cNvSpPr txBox="1"/>
          <p:nvPr/>
        </p:nvSpPr>
        <p:spPr>
          <a:xfrm>
            <a:off x="7308304" y="1412776"/>
            <a:ext cx="1512168" cy="163121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s-MX" sz="2000" dirty="0" smtClean="0"/>
              <a:t>Trabajar en colaboración para construir el aprendizaje.</a:t>
            </a:r>
          </a:p>
        </p:txBody>
      </p:sp>
      <p:sp>
        <p:nvSpPr>
          <p:cNvPr id="35" name="34 CuadroTexto"/>
          <p:cNvSpPr txBox="1"/>
          <p:nvPr/>
        </p:nvSpPr>
        <p:spPr>
          <a:xfrm>
            <a:off x="1835696" y="397113"/>
            <a:ext cx="151216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s-MX" sz="2000" dirty="0" smtClean="0"/>
              <a:t>Atención en procesos de aprendizaje.</a:t>
            </a:r>
          </a:p>
        </p:txBody>
      </p:sp>
      <p:sp>
        <p:nvSpPr>
          <p:cNvPr id="36" name="35 CuadroTexto"/>
          <p:cNvSpPr txBox="1"/>
          <p:nvPr/>
        </p:nvSpPr>
        <p:spPr>
          <a:xfrm>
            <a:off x="3779912" y="620688"/>
            <a:ext cx="1512168" cy="40011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s-MX" sz="2000" dirty="0" smtClean="0"/>
              <a:t>Planificar.</a:t>
            </a:r>
          </a:p>
        </p:txBody>
      </p:sp>
      <p:sp>
        <p:nvSpPr>
          <p:cNvPr id="37" name="36 CuadroTexto"/>
          <p:cNvSpPr txBox="1"/>
          <p:nvPr/>
        </p:nvSpPr>
        <p:spPr>
          <a:xfrm>
            <a:off x="5724128" y="332656"/>
            <a:ext cx="151216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s-MX" sz="2000" dirty="0" smtClean="0"/>
              <a:t>Ambientes de aprendizaje.</a:t>
            </a:r>
          </a:p>
        </p:txBody>
      </p:sp>
      <p:sp>
        <p:nvSpPr>
          <p:cNvPr id="20" name="19 Flecha abajo"/>
          <p:cNvSpPr/>
          <p:nvPr/>
        </p:nvSpPr>
        <p:spPr>
          <a:xfrm rot="287015">
            <a:off x="3673936" y="3967913"/>
            <a:ext cx="936104" cy="1080120"/>
          </a:xfrm>
          <a:prstGeom prst="downArrow">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20 CuadroTexto"/>
          <p:cNvSpPr txBox="1"/>
          <p:nvPr/>
        </p:nvSpPr>
        <p:spPr>
          <a:xfrm>
            <a:off x="3059832" y="5045114"/>
            <a:ext cx="1512168"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s-MX" sz="2000" dirty="0" smtClean="0"/>
              <a:t>Evaluar para aprender.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GINA\Pictures\Wujuuu xd\collace-2036-5-rapport-b.jpg"/>
          <p:cNvPicPr>
            <a:picLocks noChangeAspect="1" noChangeArrowheads="1"/>
          </p:cNvPicPr>
          <p:nvPr/>
        </p:nvPicPr>
        <p:blipFill>
          <a:blip r:embed="rId2" cstate="print"/>
          <a:srcRect/>
          <a:stretch>
            <a:fillRect/>
          </a:stretch>
        </p:blipFill>
        <p:spPr bwMode="auto">
          <a:xfrm>
            <a:off x="0" y="0"/>
            <a:ext cx="9144000" cy="6867136"/>
          </a:xfrm>
          <a:prstGeom prst="rect">
            <a:avLst/>
          </a:prstGeom>
          <a:noFill/>
        </p:spPr>
      </p:pic>
      <p:sp>
        <p:nvSpPr>
          <p:cNvPr id="8" name="7 Flecha abajo"/>
          <p:cNvSpPr/>
          <p:nvPr/>
        </p:nvSpPr>
        <p:spPr>
          <a:xfrm rot="2472537">
            <a:off x="2363593" y="3459572"/>
            <a:ext cx="936104" cy="1080120"/>
          </a:xfrm>
          <a:prstGeom prst="down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Flecha abajo"/>
          <p:cNvSpPr/>
          <p:nvPr/>
        </p:nvSpPr>
        <p:spPr>
          <a:xfrm rot="18644108">
            <a:off x="6042740" y="3379999"/>
            <a:ext cx="936104" cy="1080120"/>
          </a:xfrm>
          <a:prstGeom prst="down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Flecha abajo"/>
          <p:cNvSpPr/>
          <p:nvPr/>
        </p:nvSpPr>
        <p:spPr>
          <a:xfrm>
            <a:off x="4788024" y="3861048"/>
            <a:ext cx="936104" cy="1080120"/>
          </a:xfrm>
          <a:prstGeom prst="down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CuadroTexto"/>
          <p:cNvSpPr txBox="1"/>
          <p:nvPr/>
        </p:nvSpPr>
        <p:spPr>
          <a:xfrm>
            <a:off x="971600" y="4437112"/>
            <a:ext cx="1512168" cy="707886"/>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es-MX" sz="2000" dirty="0" smtClean="0"/>
              <a:t>Atender diversidad.</a:t>
            </a:r>
            <a:endParaRPr lang="es-MX" sz="2000" b="1" dirty="0">
              <a:latin typeface="Tw Cen MT" pitchFamily="34" charset="0"/>
            </a:endParaRPr>
          </a:p>
        </p:txBody>
      </p:sp>
      <p:sp>
        <p:nvSpPr>
          <p:cNvPr id="25" name="24 Elipse"/>
          <p:cNvSpPr/>
          <p:nvPr/>
        </p:nvSpPr>
        <p:spPr>
          <a:xfrm>
            <a:off x="2915816" y="2060848"/>
            <a:ext cx="3384376" cy="194421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MX" sz="3000" b="1" dirty="0" smtClean="0">
                <a:latin typeface="Tw Cen MT" pitchFamily="34" charset="0"/>
              </a:rPr>
              <a:t>Expresión y apreciación artísticas</a:t>
            </a:r>
            <a:endParaRPr lang="es-MX" sz="3000" b="1" dirty="0">
              <a:latin typeface="Tw Cen MT" pitchFamily="34" charset="0"/>
            </a:endParaRPr>
          </a:p>
        </p:txBody>
      </p:sp>
      <p:sp>
        <p:nvSpPr>
          <p:cNvPr id="26" name="25 Flecha abajo"/>
          <p:cNvSpPr/>
          <p:nvPr/>
        </p:nvSpPr>
        <p:spPr>
          <a:xfrm rot="1593229" flipV="1">
            <a:off x="5469914" y="1352376"/>
            <a:ext cx="936104" cy="1016496"/>
          </a:xfrm>
          <a:prstGeom prst="down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26 Flecha abajo"/>
          <p:cNvSpPr/>
          <p:nvPr/>
        </p:nvSpPr>
        <p:spPr>
          <a:xfrm rot="19804825" flipV="1">
            <a:off x="2746903" y="1362472"/>
            <a:ext cx="936104" cy="1016496"/>
          </a:xfrm>
          <a:prstGeom prst="down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27 Flecha abajo"/>
          <p:cNvSpPr/>
          <p:nvPr/>
        </p:nvSpPr>
        <p:spPr>
          <a:xfrm flipV="1">
            <a:off x="4067944" y="1052736"/>
            <a:ext cx="936104" cy="1016496"/>
          </a:xfrm>
          <a:prstGeom prst="down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28 Flecha abajo"/>
          <p:cNvSpPr/>
          <p:nvPr/>
        </p:nvSpPr>
        <p:spPr>
          <a:xfrm rot="16200000" flipV="1">
            <a:off x="1947900" y="2524708"/>
            <a:ext cx="936104" cy="1016496"/>
          </a:xfrm>
          <a:prstGeom prst="down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29 Flecha abajo"/>
          <p:cNvSpPr/>
          <p:nvPr/>
        </p:nvSpPr>
        <p:spPr>
          <a:xfrm rot="16200000">
            <a:off x="6372200" y="2420888"/>
            <a:ext cx="936104" cy="1080120"/>
          </a:xfrm>
          <a:prstGeom prst="down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30 CuadroTexto"/>
          <p:cNvSpPr txBox="1"/>
          <p:nvPr/>
        </p:nvSpPr>
        <p:spPr>
          <a:xfrm>
            <a:off x="4932040" y="4973106"/>
            <a:ext cx="1512168" cy="707886"/>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es-MX" sz="2000" dirty="0" smtClean="0"/>
              <a:t>Materiales educativos.</a:t>
            </a:r>
          </a:p>
        </p:txBody>
      </p:sp>
      <p:sp>
        <p:nvSpPr>
          <p:cNvPr id="32" name="31 CuadroTexto"/>
          <p:cNvSpPr txBox="1"/>
          <p:nvPr/>
        </p:nvSpPr>
        <p:spPr>
          <a:xfrm>
            <a:off x="6948264" y="3861048"/>
            <a:ext cx="1656184" cy="1323439"/>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es-MX" sz="2000" dirty="0" smtClean="0"/>
              <a:t>Desarrollo de competencias y aprendizajes esperados.</a:t>
            </a:r>
          </a:p>
        </p:txBody>
      </p:sp>
      <p:sp>
        <p:nvSpPr>
          <p:cNvPr id="33" name="32 CuadroTexto"/>
          <p:cNvSpPr txBox="1"/>
          <p:nvPr/>
        </p:nvSpPr>
        <p:spPr>
          <a:xfrm>
            <a:off x="323528" y="2780928"/>
            <a:ext cx="1512168" cy="707886"/>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es-MX" sz="2000" dirty="0" smtClean="0"/>
              <a:t>Tutoría y asesoría.</a:t>
            </a:r>
          </a:p>
        </p:txBody>
      </p:sp>
      <p:sp>
        <p:nvSpPr>
          <p:cNvPr id="34" name="33 CuadroTexto"/>
          <p:cNvSpPr txBox="1"/>
          <p:nvPr/>
        </p:nvSpPr>
        <p:spPr>
          <a:xfrm>
            <a:off x="7380312" y="1772816"/>
            <a:ext cx="1512168" cy="1631216"/>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es-MX" sz="2000" dirty="0" smtClean="0"/>
              <a:t>Trabajar en colaboración para construir el aprendizaje.</a:t>
            </a:r>
          </a:p>
        </p:txBody>
      </p:sp>
      <p:sp>
        <p:nvSpPr>
          <p:cNvPr id="35" name="34 CuadroTexto"/>
          <p:cNvSpPr txBox="1"/>
          <p:nvPr/>
        </p:nvSpPr>
        <p:spPr>
          <a:xfrm>
            <a:off x="1835696" y="397113"/>
            <a:ext cx="1512168" cy="1015663"/>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es-MX" sz="2000" dirty="0" smtClean="0"/>
              <a:t>Atención en procesos de aprendizaje.</a:t>
            </a:r>
          </a:p>
        </p:txBody>
      </p:sp>
      <p:sp>
        <p:nvSpPr>
          <p:cNvPr id="36" name="35 CuadroTexto"/>
          <p:cNvSpPr txBox="1"/>
          <p:nvPr/>
        </p:nvSpPr>
        <p:spPr>
          <a:xfrm>
            <a:off x="3779912" y="620688"/>
            <a:ext cx="1512168" cy="400110"/>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es-MX" sz="2000" dirty="0" smtClean="0"/>
              <a:t>Planificar.</a:t>
            </a:r>
          </a:p>
        </p:txBody>
      </p:sp>
      <p:sp>
        <p:nvSpPr>
          <p:cNvPr id="37" name="36 CuadroTexto"/>
          <p:cNvSpPr txBox="1"/>
          <p:nvPr/>
        </p:nvSpPr>
        <p:spPr>
          <a:xfrm>
            <a:off x="5724128" y="332656"/>
            <a:ext cx="1512168" cy="1015663"/>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es-MX" sz="2000" dirty="0" smtClean="0"/>
              <a:t>Ambientes de aprendizaje.</a:t>
            </a:r>
          </a:p>
        </p:txBody>
      </p:sp>
      <p:sp>
        <p:nvSpPr>
          <p:cNvPr id="20" name="19 Flecha abajo"/>
          <p:cNvSpPr/>
          <p:nvPr/>
        </p:nvSpPr>
        <p:spPr>
          <a:xfrm>
            <a:off x="3491880" y="3933056"/>
            <a:ext cx="936104" cy="1080120"/>
          </a:xfrm>
          <a:prstGeom prst="down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20 CuadroTexto"/>
          <p:cNvSpPr txBox="1"/>
          <p:nvPr/>
        </p:nvSpPr>
        <p:spPr>
          <a:xfrm>
            <a:off x="3059832" y="5013176"/>
            <a:ext cx="1512168" cy="707886"/>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es-MX" sz="2000" dirty="0" smtClean="0"/>
              <a:t>Evaluar para aprender.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GINA\Pictures\Wujuuu xd\collace-2036-5-rapport-b.jpg"/>
          <p:cNvPicPr>
            <a:picLocks noChangeAspect="1" noChangeArrowheads="1"/>
          </p:cNvPicPr>
          <p:nvPr/>
        </p:nvPicPr>
        <p:blipFill>
          <a:blip r:embed="rId2" cstate="print"/>
          <a:srcRect/>
          <a:stretch>
            <a:fillRect/>
          </a:stretch>
        </p:blipFill>
        <p:spPr bwMode="auto">
          <a:xfrm>
            <a:off x="0" y="0"/>
            <a:ext cx="9144000" cy="6867136"/>
          </a:xfrm>
          <a:prstGeom prst="rect">
            <a:avLst/>
          </a:prstGeom>
          <a:noFill/>
        </p:spPr>
      </p:pic>
      <p:sp>
        <p:nvSpPr>
          <p:cNvPr id="21" name="20 Elipse"/>
          <p:cNvSpPr/>
          <p:nvPr/>
        </p:nvSpPr>
        <p:spPr>
          <a:xfrm>
            <a:off x="2483768" y="188640"/>
            <a:ext cx="4176464" cy="2232248"/>
          </a:xfrm>
          <a:prstGeom prst="ellipse">
            <a:avLst/>
          </a:prstGeom>
          <a:solidFill>
            <a:srgbClr val="66FF99"/>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MX" sz="4000" b="1" dirty="0" smtClean="0">
                <a:solidFill>
                  <a:schemeClr val="tx1"/>
                </a:solidFill>
                <a:latin typeface="Tw Cen MT" pitchFamily="34" charset="0"/>
              </a:rPr>
              <a:t>Conclusión</a:t>
            </a:r>
            <a:endParaRPr lang="es-MX" sz="4000" b="1" dirty="0">
              <a:solidFill>
                <a:schemeClr val="tx1"/>
              </a:solidFill>
              <a:latin typeface="Tw Cen MT" pitchFamily="34" charset="0"/>
            </a:endParaRPr>
          </a:p>
        </p:txBody>
      </p:sp>
      <p:sp>
        <p:nvSpPr>
          <p:cNvPr id="4" name="3 CuadroTexto"/>
          <p:cNvSpPr txBox="1"/>
          <p:nvPr/>
        </p:nvSpPr>
        <p:spPr>
          <a:xfrm>
            <a:off x="611560" y="2780928"/>
            <a:ext cx="7632848" cy="3108543"/>
          </a:xfrm>
          <a:prstGeom prst="rect">
            <a:avLst/>
          </a:prstGeom>
          <a:noFill/>
        </p:spPr>
        <p:txBody>
          <a:bodyPr wrap="square" rtlCol="0">
            <a:spAutoFit/>
          </a:bodyPr>
          <a:lstStyle/>
          <a:p>
            <a:r>
              <a:rPr lang="es-MX" sz="2800" dirty="0" smtClean="0">
                <a:latin typeface="Berlin Sans FB" pitchFamily="34" charset="0"/>
              </a:rPr>
              <a:t>Como se puede ver, el análisis nos </a:t>
            </a:r>
            <a:r>
              <a:rPr lang="es-MX" sz="2800" dirty="0" smtClean="0">
                <a:latin typeface="Berlin Sans FB" pitchFamily="34" charset="0"/>
              </a:rPr>
              <a:t>muestra claros ejemplos en que cada principio se relaciona con los campos formativos que se tienen en preescolar, por lo que en éste ciclo educativo del niño, se le prepara para desarrollar competencias que le ayudarán a entender otras en las educación básica.</a:t>
            </a:r>
            <a:endParaRPr lang="es-MX" sz="2800" dirty="0">
              <a:latin typeface="Berlin Sans FB" pitchFamily="34"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401</Words>
  <Application>Microsoft Office PowerPoint</Application>
  <PresentationFormat>Presentación en pantalla (4:3)</PresentationFormat>
  <Paragraphs>70</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kwiyong</dc:creator>
  <cp:lastModifiedBy>kwiyong</cp:lastModifiedBy>
  <cp:revision>9</cp:revision>
  <dcterms:created xsi:type="dcterms:W3CDTF">2015-02-10T17:57:42Z</dcterms:created>
  <dcterms:modified xsi:type="dcterms:W3CDTF">2015-02-14T04:22:55Z</dcterms:modified>
</cp:coreProperties>
</file>