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56" r:id="rId3"/>
  </p:sldIdLst>
  <p:sldSz cx="15481300" cy="14401800"/>
  <p:notesSz cx="6858000" cy="9144000"/>
  <p:defaultTextStyle>
    <a:defPPr>
      <a:defRPr lang="es-MX"/>
    </a:defPPr>
    <a:lvl1pPr marL="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2009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4018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6027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8036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60045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2054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4063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60720" algn="l" defTabSz="144018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418" y="-678"/>
      </p:cViewPr>
      <p:guideLst>
        <p:guide orient="horz" pos="4536"/>
        <p:guide pos="4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BE38-94B9-42FF-9A88-69F3C92B71E7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585913" y="685800"/>
            <a:ext cx="3686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73553-D7B8-4306-8276-510E3F3750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218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009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018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6027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8036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0045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2054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4063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60720" algn="l" defTabSz="14401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61099" y="4473897"/>
            <a:ext cx="13159105" cy="30870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22195" y="8161020"/>
            <a:ext cx="10836910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4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09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81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417957" y="770099"/>
            <a:ext cx="2612471" cy="1638204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80551" y="770099"/>
            <a:ext cx="7579388" cy="1638204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38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51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2917" y="9254492"/>
            <a:ext cx="13159105" cy="2860357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2917" y="6104100"/>
            <a:ext cx="13159105" cy="3150393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803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004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205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406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607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968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80550" y="4480562"/>
            <a:ext cx="5095928" cy="12671584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34500" y="4480562"/>
            <a:ext cx="5095928" cy="12671584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597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4065" y="576740"/>
            <a:ext cx="13933170" cy="24003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4068" y="3223738"/>
            <a:ext cx="6840263" cy="1343500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4068" y="4567237"/>
            <a:ext cx="6840263" cy="829770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864288" y="3223738"/>
            <a:ext cx="6842950" cy="1343500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0090" indent="0">
              <a:buNone/>
              <a:defRPr sz="3200" b="1"/>
            </a:lvl2pPr>
            <a:lvl3pPr marL="1440180" indent="0">
              <a:buNone/>
              <a:defRPr sz="2800" b="1"/>
            </a:lvl3pPr>
            <a:lvl4pPr marL="2160270" indent="0">
              <a:buNone/>
              <a:defRPr sz="2500" b="1"/>
            </a:lvl4pPr>
            <a:lvl5pPr marL="2880360" indent="0">
              <a:buNone/>
              <a:defRPr sz="2500" b="1"/>
            </a:lvl5pPr>
            <a:lvl6pPr marL="3600450" indent="0">
              <a:buNone/>
              <a:defRPr sz="2500" b="1"/>
            </a:lvl6pPr>
            <a:lvl7pPr marL="4320540" indent="0">
              <a:buNone/>
              <a:defRPr sz="2500" b="1"/>
            </a:lvl7pPr>
            <a:lvl8pPr marL="5040630" indent="0">
              <a:buNone/>
              <a:defRPr sz="2500" b="1"/>
            </a:lvl8pPr>
            <a:lvl9pPr marL="5760720" indent="0">
              <a:buNone/>
              <a:defRPr sz="2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864288" y="4567237"/>
            <a:ext cx="6842950" cy="8297705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45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1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93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4069" y="573406"/>
            <a:ext cx="5093241" cy="244030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52759" y="573408"/>
            <a:ext cx="8654478" cy="12291538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74069" y="3013713"/>
            <a:ext cx="5093241" cy="9851232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2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4443" y="10081262"/>
            <a:ext cx="9288780" cy="11901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34443" y="1286827"/>
            <a:ext cx="9288780" cy="8641080"/>
          </a:xfrm>
        </p:spPr>
        <p:txBody>
          <a:bodyPr/>
          <a:lstStyle>
            <a:lvl1pPr marL="0" indent="0">
              <a:buNone/>
              <a:defRPr sz="5000"/>
            </a:lvl1pPr>
            <a:lvl2pPr marL="720090" indent="0">
              <a:buNone/>
              <a:defRPr sz="4400"/>
            </a:lvl2pPr>
            <a:lvl3pPr marL="1440180" indent="0">
              <a:buNone/>
              <a:defRPr sz="3800"/>
            </a:lvl3pPr>
            <a:lvl4pPr marL="2160270" indent="0">
              <a:buNone/>
              <a:defRPr sz="3200"/>
            </a:lvl4pPr>
            <a:lvl5pPr marL="2880360" indent="0">
              <a:buNone/>
              <a:defRPr sz="3200"/>
            </a:lvl5pPr>
            <a:lvl6pPr marL="3600450" indent="0">
              <a:buNone/>
              <a:defRPr sz="3200"/>
            </a:lvl6pPr>
            <a:lvl7pPr marL="4320540" indent="0">
              <a:buNone/>
              <a:defRPr sz="3200"/>
            </a:lvl7pPr>
            <a:lvl8pPr marL="5040630" indent="0">
              <a:buNone/>
              <a:defRPr sz="3200"/>
            </a:lvl8pPr>
            <a:lvl9pPr marL="5760720" indent="0">
              <a:buNone/>
              <a:defRPr sz="32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34443" y="11271412"/>
            <a:ext cx="9288780" cy="1690210"/>
          </a:xfrm>
        </p:spPr>
        <p:txBody>
          <a:bodyPr/>
          <a:lstStyle>
            <a:lvl1pPr marL="0" indent="0">
              <a:buNone/>
              <a:defRPr sz="2200"/>
            </a:lvl1pPr>
            <a:lvl2pPr marL="720090" indent="0">
              <a:buNone/>
              <a:defRPr sz="1900"/>
            </a:lvl2pPr>
            <a:lvl3pPr marL="1440180" indent="0">
              <a:buNone/>
              <a:defRPr sz="1600"/>
            </a:lvl3pPr>
            <a:lvl4pPr marL="2160270" indent="0">
              <a:buNone/>
              <a:defRPr sz="1400"/>
            </a:lvl4pPr>
            <a:lvl5pPr marL="2880360" indent="0">
              <a:buNone/>
              <a:defRPr sz="1400"/>
            </a:lvl5pPr>
            <a:lvl6pPr marL="3600450" indent="0">
              <a:buNone/>
              <a:defRPr sz="1400"/>
            </a:lvl6pPr>
            <a:lvl7pPr marL="4320540" indent="0">
              <a:buNone/>
              <a:defRPr sz="1400"/>
            </a:lvl7pPr>
            <a:lvl8pPr marL="5040630" indent="0">
              <a:buNone/>
              <a:defRPr sz="1400"/>
            </a:lvl8pPr>
            <a:lvl9pPr marL="576072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318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74065" y="576740"/>
            <a:ext cx="13933170" cy="2400300"/>
          </a:xfrm>
          <a:prstGeom prst="rect">
            <a:avLst/>
          </a:prstGeom>
        </p:spPr>
        <p:txBody>
          <a:bodyPr vert="horz" lIns="144018" tIns="72009" rIns="144018" bIns="7200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4065" y="3360423"/>
            <a:ext cx="13933170" cy="9504523"/>
          </a:xfrm>
          <a:prstGeom prst="rect">
            <a:avLst/>
          </a:prstGeom>
        </p:spPr>
        <p:txBody>
          <a:bodyPr vert="horz" lIns="144018" tIns="72009" rIns="144018" bIns="7200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74066" y="13348338"/>
            <a:ext cx="3612303" cy="766762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0FFC1-593A-4C67-8F37-DE55457F9155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89444" y="13348338"/>
            <a:ext cx="4902412" cy="766762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094933" y="13348338"/>
            <a:ext cx="3612303" cy="766762"/>
          </a:xfrm>
          <a:prstGeom prst="rect">
            <a:avLst/>
          </a:prstGeom>
        </p:spPr>
        <p:txBody>
          <a:bodyPr vert="horz" lIns="144018" tIns="72009" rIns="144018" bIns="72009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8C177-ED33-4170-9C97-9FE38D4E49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51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40180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068" indent="-540068" algn="l" defTabSz="1440180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70146" indent="-450056" algn="l" defTabSz="1440180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40405" indent="-360045" algn="l" defTabSz="144018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6049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68058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20765" indent="-360045" algn="l" defTabSz="14401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45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54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4063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60720" algn="l" defTabSz="144018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1146" y="1954521"/>
            <a:ext cx="13166663" cy="637867"/>
          </a:xfrm>
          <a:prstGeom prst="rect">
            <a:avLst/>
          </a:prstGeom>
          <a:noFill/>
        </p:spPr>
        <p:txBody>
          <a:bodyPr wrap="square" lIns="144018" tIns="72009" rIns="144018" bIns="72009" rtlCol="0">
            <a:spAutoFit/>
          </a:bodyPr>
          <a:lstStyle/>
          <a:p>
            <a:pPr algn="ctr"/>
            <a:r>
              <a:rPr lang="es-MX" sz="3200" b="1" dirty="0">
                <a:latin typeface="Kristen ITC" pitchFamily="66" charset="0"/>
              </a:rPr>
              <a:t>ESCUELA NORMAL DE EDUCACIÓN PREESCOLAR</a:t>
            </a:r>
            <a:endParaRPr lang="es-MX" sz="3200" b="1" dirty="0">
              <a:latin typeface="Kristen ITC" pitchFamily="66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60" y="3776687"/>
            <a:ext cx="2189534" cy="2560117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401146" y="6240856"/>
            <a:ext cx="13166663" cy="6485622"/>
          </a:xfrm>
          <a:prstGeom prst="rect">
            <a:avLst/>
          </a:prstGeom>
          <a:noFill/>
        </p:spPr>
        <p:txBody>
          <a:bodyPr wrap="square" lIns="144018" tIns="72009" rIns="144018" bIns="72009" rtlCol="0">
            <a:spAutoFit/>
          </a:bodyPr>
          <a:lstStyle/>
          <a:p>
            <a:pPr algn="ctr"/>
            <a:endParaRPr lang="es-MX" sz="3200" b="1" dirty="0" smtClean="0">
              <a:latin typeface="Kristen ITC" pitchFamily="66" charset="0"/>
            </a:endParaRP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endParaRPr lang="es-MX" sz="3200" b="1" dirty="0" smtClean="0">
              <a:latin typeface="Kristen ITC" pitchFamily="66" charset="0"/>
            </a:endParaRPr>
          </a:p>
          <a:p>
            <a:pPr algn="ctr"/>
            <a:r>
              <a:rPr lang="es-MX" sz="3200" b="1" dirty="0" smtClean="0">
                <a:latin typeface="Kristen ITC" pitchFamily="66" charset="0"/>
              </a:rPr>
              <a:t>MAPA </a:t>
            </a:r>
            <a:r>
              <a:rPr lang="es-MX" sz="3200" b="1" dirty="0">
                <a:latin typeface="Kristen ITC" pitchFamily="66" charset="0"/>
              </a:rPr>
              <a:t>CONCEPTUAL </a:t>
            </a: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r>
              <a:rPr lang="es-MX" sz="3200" b="1" dirty="0">
                <a:latin typeface="Kristen ITC" pitchFamily="66" charset="0"/>
              </a:rPr>
              <a:t>ALUMNA: STEPHANIE XIOMARA GALLEGOS GARCÍA </a:t>
            </a: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r>
              <a:rPr lang="es-MX" sz="3200" b="1" dirty="0">
                <a:latin typeface="Kristen ITC" pitchFamily="66" charset="0"/>
              </a:rPr>
              <a:t>CUARTO AÑO     SECCIÓN: «F» </a:t>
            </a: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endParaRPr lang="es-MX" sz="3200" b="1" dirty="0">
              <a:latin typeface="Kristen ITC" pitchFamily="66" charset="0"/>
            </a:endParaRPr>
          </a:p>
          <a:p>
            <a:pPr algn="ctr"/>
            <a:r>
              <a:rPr lang="es-MX" b="1" dirty="0" smtClean="0">
                <a:latin typeface="Kristen ITC" pitchFamily="66" charset="0"/>
              </a:rPr>
              <a:t>SALTILLO, </a:t>
            </a:r>
            <a:r>
              <a:rPr lang="es-MX" b="1" dirty="0" err="1" smtClean="0">
                <a:latin typeface="Kristen ITC" pitchFamily="66" charset="0"/>
              </a:rPr>
              <a:t>COAH</a:t>
            </a:r>
            <a:r>
              <a:rPr lang="es-MX" b="1" dirty="0" smtClean="0">
                <a:latin typeface="Kristen ITC" pitchFamily="66" charset="0"/>
              </a:rPr>
              <a:t>.. A 20 </a:t>
            </a:r>
            <a:r>
              <a:rPr lang="es-MX" b="1" dirty="0">
                <a:latin typeface="Kristen ITC" pitchFamily="66" charset="0"/>
              </a:rPr>
              <a:t>D</a:t>
            </a:r>
            <a:r>
              <a:rPr lang="es-MX" b="1" dirty="0" smtClean="0">
                <a:latin typeface="Kristen ITC" pitchFamily="66" charset="0"/>
              </a:rPr>
              <a:t>E </a:t>
            </a:r>
            <a:r>
              <a:rPr lang="es-MX" b="1" dirty="0" smtClean="0">
                <a:latin typeface="Kristen ITC" pitchFamily="66" charset="0"/>
              </a:rPr>
              <a:t>FEBRERO DE 2015 </a:t>
            </a:r>
            <a:endParaRPr lang="es-MX" b="1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08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5796435" y="510335"/>
            <a:ext cx="3901233" cy="483979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2200" b="1" i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CAMPOS FORMATIVOS</a:t>
            </a:r>
            <a:endParaRPr lang="es-MX" sz="2200" b="1" dirty="0">
              <a:solidFill>
                <a:schemeClr val="bg1"/>
              </a:solidFill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H="1">
            <a:off x="9828879" y="1760651"/>
            <a:ext cx="4" cy="586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115915" y="1760651"/>
            <a:ext cx="13177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1115914" y="1760651"/>
            <a:ext cx="2" cy="4800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14293377" y="1760651"/>
            <a:ext cx="2" cy="586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307494" y="2324611"/>
            <a:ext cx="1672517" cy="699422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800" b="1" dirty="0" smtClean="0">
                <a:latin typeface="Comic Sans MS" pitchFamily="66" charset="0"/>
                <a:cs typeface="Arial" pitchFamily="34" charset="0"/>
              </a:rPr>
              <a:t>Lenguaje y comunicación </a:t>
            </a:r>
            <a:endParaRPr lang="es-MX" sz="1800" b="1" dirty="0"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22" name="21 Conector recto de flecha"/>
          <p:cNvCxnSpPr>
            <a:endCxn id="23" idx="0"/>
          </p:cNvCxnSpPr>
          <p:nvPr/>
        </p:nvCxnSpPr>
        <p:spPr>
          <a:xfrm flipH="1">
            <a:off x="5173049" y="1760651"/>
            <a:ext cx="3" cy="5866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4336790" y="2347344"/>
            <a:ext cx="1672517" cy="699422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800" b="1" dirty="0" smtClean="0">
                <a:latin typeface="Comic Sans MS" pitchFamily="66" charset="0"/>
                <a:cs typeface="Arial" pitchFamily="34" charset="0"/>
              </a:rPr>
              <a:t>Pensamiento matemático</a:t>
            </a:r>
            <a:endParaRPr lang="es-MX" sz="1800" b="1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8906694" y="2347345"/>
            <a:ext cx="1844371" cy="976421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800" b="1" dirty="0" smtClean="0">
                <a:latin typeface="Comic Sans MS" pitchFamily="66" charset="0"/>
                <a:cs typeface="Arial" pitchFamily="34" charset="0"/>
              </a:rPr>
              <a:t>Exploración y conocimiento del mundo </a:t>
            </a:r>
            <a:endParaRPr lang="es-MX" sz="1800" b="1" dirty="0"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H="1" flipV="1">
            <a:off x="7740650" y="1227293"/>
            <a:ext cx="6400" cy="480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13215465" y="2347344"/>
            <a:ext cx="2136818" cy="699422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800" b="1" dirty="0" smtClean="0">
                <a:latin typeface="Comic Sans MS" pitchFamily="66" charset="0"/>
                <a:cs typeface="Arial" pitchFamily="34" charset="0"/>
              </a:rPr>
              <a:t>Desarrollo personal y social </a:t>
            </a:r>
            <a:endParaRPr lang="es-MX" sz="1800" b="1" dirty="0"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31" name="30 Conector recto de flecha"/>
          <p:cNvCxnSpPr/>
          <p:nvPr/>
        </p:nvCxnSpPr>
        <p:spPr>
          <a:xfrm flipH="1">
            <a:off x="1115918" y="2991073"/>
            <a:ext cx="1" cy="6094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14283873" y="3021288"/>
            <a:ext cx="2" cy="5792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H="1">
            <a:off x="9828877" y="3264494"/>
            <a:ext cx="2" cy="4800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flipH="1">
            <a:off x="5163099" y="2952428"/>
            <a:ext cx="4975" cy="6400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"/>
          <p:cNvSpPr/>
          <p:nvPr/>
        </p:nvSpPr>
        <p:spPr>
          <a:xfrm>
            <a:off x="76054" y="3600500"/>
            <a:ext cx="2119981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>
                <a:latin typeface="Arial" pitchFamily="34" charset="0"/>
                <a:cs typeface="Arial" pitchFamily="34" charset="0"/>
              </a:rPr>
              <a:t>Centrar la atención en los estudiantes y en sus procesos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4103109" y="3652516"/>
            <a:ext cx="2119981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>
                <a:latin typeface="Arial" pitchFamily="34" charset="0"/>
                <a:cs typeface="Arial" pitchFamily="34" charset="0"/>
              </a:rPr>
              <a:t>Centrar la atención en los estudiantes y en sus procesos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8768887" y="3796532"/>
            <a:ext cx="2119981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Planificar para potenciar el aprendizaje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13253518" y="3652516"/>
            <a:ext cx="2119981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Planificar para potenciar el aprendizaje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57 Conector recto"/>
          <p:cNvCxnSpPr>
            <a:stCxn id="35" idx="2"/>
          </p:cNvCxnSpPr>
          <p:nvPr/>
        </p:nvCxnSpPr>
        <p:spPr>
          <a:xfrm flipH="1">
            <a:off x="1136043" y="4484588"/>
            <a:ext cx="2" cy="4646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H="1">
            <a:off x="5151059" y="4541753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Rectángulo"/>
          <p:cNvSpPr/>
          <p:nvPr/>
        </p:nvSpPr>
        <p:spPr>
          <a:xfrm>
            <a:off x="76052" y="5036754"/>
            <a:ext cx="2119981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Planificar para potenciar el aprendizaje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4091068" y="5045495"/>
            <a:ext cx="2119981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Planificar para potenciar el aprendizaje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9838944" y="4680934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flipH="1">
            <a:off x="14283872" y="4536604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H="1">
            <a:off x="1112716" y="5904756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 flipH="1">
            <a:off x="5151057" y="5904756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Rectángulo"/>
          <p:cNvSpPr/>
          <p:nvPr/>
        </p:nvSpPr>
        <p:spPr>
          <a:xfrm>
            <a:off x="13161379" y="6156627"/>
            <a:ext cx="2304256" cy="884088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Trabajar en colaboración para potenciar el aprendizaje </a:t>
            </a:r>
          </a:p>
        </p:txBody>
      </p:sp>
      <p:sp>
        <p:nvSpPr>
          <p:cNvPr id="68" name="67 Rectángulo"/>
          <p:cNvSpPr/>
          <p:nvPr/>
        </p:nvSpPr>
        <p:spPr>
          <a:xfrm>
            <a:off x="4091066" y="6423776"/>
            <a:ext cx="2119981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Generar ambientes de aprendizaje</a:t>
            </a:r>
          </a:p>
        </p:txBody>
      </p:sp>
      <p:sp>
        <p:nvSpPr>
          <p:cNvPr id="69" name="68 Rectángulo"/>
          <p:cNvSpPr/>
          <p:nvPr/>
        </p:nvSpPr>
        <p:spPr>
          <a:xfrm>
            <a:off x="13223884" y="5045495"/>
            <a:ext cx="2119981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Generar ambientes de aprendizaje</a:t>
            </a:r>
          </a:p>
        </p:txBody>
      </p:sp>
      <p:sp>
        <p:nvSpPr>
          <p:cNvPr id="70" name="69 Rectángulo"/>
          <p:cNvSpPr/>
          <p:nvPr/>
        </p:nvSpPr>
        <p:spPr>
          <a:xfrm>
            <a:off x="8778955" y="5184676"/>
            <a:ext cx="2119981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Generar ambientes de aprendizaje</a:t>
            </a:r>
          </a:p>
        </p:txBody>
      </p:sp>
      <p:cxnSp>
        <p:nvCxnSpPr>
          <p:cNvPr id="71" name="70 Conector recto"/>
          <p:cNvCxnSpPr/>
          <p:nvPr/>
        </p:nvCxnSpPr>
        <p:spPr>
          <a:xfrm flipH="1">
            <a:off x="1110055" y="7061643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flipH="1">
            <a:off x="14283871" y="5616724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flipH="1">
            <a:off x="9838946" y="5760740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flipH="1">
            <a:off x="5151055" y="7086916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Rectángulo"/>
          <p:cNvSpPr/>
          <p:nvPr/>
        </p:nvSpPr>
        <p:spPr>
          <a:xfrm>
            <a:off x="55928" y="6423776"/>
            <a:ext cx="2119981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Generar ambientes de aprendizaje</a:t>
            </a:r>
          </a:p>
        </p:txBody>
      </p:sp>
      <p:sp>
        <p:nvSpPr>
          <p:cNvPr id="76" name="75 Rectángulo"/>
          <p:cNvSpPr/>
          <p:nvPr/>
        </p:nvSpPr>
        <p:spPr>
          <a:xfrm>
            <a:off x="-306122" y="7560626"/>
            <a:ext cx="2832354" cy="1130309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Poner énfasis en el desarrollo de competencias, El logro de los estándares curriculares y los aprendizajes esperados </a:t>
            </a:r>
          </a:p>
        </p:txBody>
      </p:sp>
      <p:sp>
        <p:nvSpPr>
          <p:cNvPr id="77" name="76 Rectángulo"/>
          <p:cNvSpPr/>
          <p:nvPr/>
        </p:nvSpPr>
        <p:spPr>
          <a:xfrm>
            <a:off x="3785601" y="7670272"/>
            <a:ext cx="2730908" cy="1130309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Poner énfasis en el desarrollo de competencias, El logro de los estándares curriculares y los aprendizajes esperados </a:t>
            </a:r>
          </a:p>
        </p:txBody>
      </p:sp>
      <p:sp>
        <p:nvSpPr>
          <p:cNvPr id="78" name="77 Rectángulo"/>
          <p:cNvSpPr/>
          <p:nvPr/>
        </p:nvSpPr>
        <p:spPr>
          <a:xfrm>
            <a:off x="8408850" y="6288092"/>
            <a:ext cx="2860193" cy="1130309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Poner énfasis en el desarrollo de competencias, El logro de los estándares curriculares y los aprendizajes esperados </a:t>
            </a:r>
            <a:endParaRPr lang="es-MX" sz="1600" i="1" dirty="0"/>
          </a:p>
        </p:txBody>
      </p:sp>
      <p:cxnSp>
        <p:nvCxnSpPr>
          <p:cNvPr id="79" name="78 Conector recto"/>
          <p:cNvCxnSpPr/>
          <p:nvPr/>
        </p:nvCxnSpPr>
        <p:spPr>
          <a:xfrm flipH="1">
            <a:off x="14293379" y="7056884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Rectángulo"/>
          <p:cNvSpPr/>
          <p:nvPr/>
        </p:nvSpPr>
        <p:spPr>
          <a:xfrm>
            <a:off x="12853774" y="7605854"/>
            <a:ext cx="2860193" cy="1130309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Poner énfasis en el desarrollo de competencias, El logro de los estándares curriculares y los aprendizajes esperados </a:t>
            </a:r>
            <a:endParaRPr lang="es-MX" sz="1600" i="1" dirty="0"/>
          </a:p>
        </p:txBody>
      </p:sp>
      <p:cxnSp>
        <p:nvCxnSpPr>
          <p:cNvPr id="81" name="80 Conector recto"/>
          <p:cNvCxnSpPr/>
          <p:nvPr/>
        </p:nvCxnSpPr>
        <p:spPr>
          <a:xfrm flipH="1">
            <a:off x="1110054" y="8713068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flipH="1">
            <a:off x="5137963" y="8860135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flipH="1">
            <a:off x="9838947" y="7418401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H="1">
            <a:off x="14305829" y="8713068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Rectángulo"/>
          <p:cNvSpPr/>
          <p:nvPr/>
        </p:nvSpPr>
        <p:spPr>
          <a:xfrm>
            <a:off x="81301" y="9284139"/>
            <a:ext cx="283235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Usar materiales educativos para favorecer el aprendizaje </a:t>
            </a:r>
          </a:p>
        </p:txBody>
      </p:sp>
      <p:sp>
        <p:nvSpPr>
          <p:cNvPr id="86" name="85 Rectángulo"/>
          <p:cNvSpPr/>
          <p:nvPr/>
        </p:nvSpPr>
        <p:spPr>
          <a:xfrm>
            <a:off x="3734878" y="9363877"/>
            <a:ext cx="283235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Usar materiales educativos para favorecer el aprendizaje </a:t>
            </a:r>
          </a:p>
        </p:txBody>
      </p:sp>
      <p:sp>
        <p:nvSpPr>
          <p:cNvPr id="87" name="86 Rectángulo"/>
          <p:cNvSpPr/>
          <p:nvPr/>
        </p:nvSpPr>
        <p:spPr>
          <a:xfrm>
            <a:off x="8422767" y="7924397"/>
            <a:ext cx="283235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Usar materiales educativos para favorecer el aprendizaje </a:t>
            </a:r>
          </a:p>
        </p:txBody>
      </p:sp>
      <p:cxnSp>
        <p:nvCxnSpPr>
          <p:cNvPr id="90" name="89 Conector recto"/>
          <p:cNvCxnSpPr/>
          <p:nvPr/>
        </p:nvCxnSpPr>
        <p:spPr>
          <a:xfrm flipH="1">
            <a:off x="1091438" y="9922006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flipH="1">
            <a:off x="9829468" y="8569052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 flipH="1">
            <a:off x="5137964" y="9937204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Rectángulo"/>
          <p:cNvSpPr/>
          <p:nvPr/>
        </p:nvSpPr>
        <p:spPr>
          <a:xfrm>
            <a:off x="215321" y="10481239"/>
            <a:ext cx="175223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Evaluar para aprender</a:t>
            </a:r>
            <a:endParaRPr lang="es-MX" sz="1600" dirty="0"/>
          </a:p>
        </p:txBody>
      </p:sp>
      <p:sp>
        <p:nvSpPr>
          <p:cNvPr id="95" name="94 Rectángulo"/>
          <p:cNvSpPr/>
          <p:nvPr/>
        </p:nvSpPr>
        <p:spPr>
          <a:xfrm>
            <a:off x="4286982" y="10441429"/>
            <a:ext cx="175223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Evaluar para aprender</a:t>
            </a:r>
            <a:endParaRPr lang="es-MX" sz="1600" dirty="0"/>
          </a:p>
        </p:txBody>
      </p:sp>
      <p:sp>
        <p:nvSpPr>
          <p:cNvPr id="96" name="95 Rectángulo"/>
          <p:cNvSpPr/>
          <p:nvPr/>
        </p:nvSpPr>
        <p:spPr>
          <a:xfrm>
            <a:off x="13407753" y="9198464"/>
            <a:ext cx="175223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Evaluar para aprender</a:t>
            </a:r>
            <a:endParaRPr lang="es-MX" sz="1600" dirty="0"/>
          </a:p>
        </p:txBody>
      </p:sp>
      <p:sp>
        <p:nvSpPr>
          <p:cNvPr id="97" name="96 Rectángulo"/>
          <p:cNvSpPr/>
          <p:nvPr/>
        </p:nvSpPr>
        <p:spPr>
          <a:xfrm>
            <a:off x="8952760" y="9072794"/>
            <a:ext cx="175223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Evaluar para aprender</a:t>
            </a:r>
            <a:endParaRPr lang="es-MX" sz="1600" dirty="0"/>
          </a:p>
        </p:txBody>
      </p:sp>
      <p:cxnSp>
        <p:nvCxnSpPr>
          <p:cNvPr id="98" name="97 Conector recto"/>
          <p:cNvCxnSpPr/>
          <p:nvPr/>
        </p:nvCxnSpPr>
        <p:spPr>
          <a:xfrm flipH="1">
            <a:off x="14293378" y="9865510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Rectángulo"/>
          <p:cNvSpPr/>
          <p:nvPr/>
        </p:nvSpPr>
        <p:spPr>
          <a:xfrm>
            <a:off x="12942709" y="10414838"/>
            <a:ext cx="2502797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Favorecer la inclusión para atender a la diversidad </a:t>
            </a:r>
          </a:p>
        </p:txBody>
      </p:sp>
      <p:cxnSp>
        <p:nvCxnSpPr>
          <p:cNvPr id="100" name="99 Conector recto"/>
          <p:cNvCxnSpPr/>
          <p:nvPr/>
        </p:nvCxnSpPr>
        <p:spPr>
          <a:xfrm flipH="1">
            <a:off x="14276669" y="11052705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Rectángulo"/>
          <p:cNvSpPr/>
          <p:nvPr/>
        </p:nvSpPr>
        <p:spPr>
          <a:xfrm>
            <a:off x="13161379" y="11556447"/>
            <a:ext cx="2284127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Incorporar temas de relevancia social</a:t>
            </a:r>
            <a:endParaRPr lang="es-MX" sz="1600" dirty="0"/>
          </a:p>
        </p:txBody>
      </p:sp>
      <p:cxnSp>
        <p:nvCxnSpPr>
          <p:cNvPr id="102" name="101 Conector recto"/>
          <p:cNvCxnSpPr/>
          <p:nvPr/>
        </p:nvCxnSpPr>
        <p:spPr>
          <a:xfrm flipH="1">
            <a:off x="1079682" y="11089646"/>
            <a:ext cx="1" cy="503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Rectángulo"/>
          <p:cNvSpPr/>
          <p:nvPr/>
        </p:nvSpPr>
        <p:spPr>
          <a:xfrm>
            <a:off x="36505" y="11675601"/>
            <a:ext cx="2832354" cy="637867"/>
          </a:xfrm>
          <a:prstGeom prst="rect">
            <a:avLst/>
          </a:prstGeom>
        </p:spPr>
        <p:txBody>
          <a:bodyPr wrap="square" lIns="144018" tIns="72009" rIns="144018" bIns="72009">
            <a:spAutoFit/>
          </a:bodyPr>
          <a:lstStyle/>
          <a:p>
            <a:pPr algn="ctr"/>
            <a:r>
              <a:rPr lang="es-MX" sz="1600" i="1" dirty="0"/>
              <a:t>La tutoría y asesoría académica a la escuela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138041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235</Words>
  <Application>Microsoft Office PowerPoint</Application>
  <PresentationFormat>Personalizado</PresentationFormat>
  <Paragraphs>44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chelsa arana</dc:creator>
  <cp:lastModifiedBy>Xiomara Gallegos</cp:lastModifiedBy>
  <cp:revision>16</cp:revision>
  <dcterms:created xsi:type="dcterms:W3CDTF">2015-02-10T14:20:45Z</dcterms:created>
  <dcterms:modified xsi:type="dcterms:W3CDTF">2015-02-20T20:52:54Z</dcterms:modified>
</cp:coreProperties>
</file>