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2" r:id="rId4"/>
    <p:sldId id="26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4080"/>
    <a:srgbClr val="FFCC66"/>
    <a:srgbClr val="66CCFF"/>
    <a:srgbClr val="00FF80"/>
    <a:srgbClr val="FFFF66"/>
    <a:srgbClr val="800040"/>
    <a:srgbClr val="8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2" d="100"/>
          <a:sy n="72" d="100"/>
        </p:scale>
        <p:origin x="-1072" y="-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10AC-D7CC-4BC7-8592-05A354C7E991}" type="datetimeFigureOut">
              <a:rPr lang="en-US" smtClean="0"/>
              <a:t>18/02/15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A099-BD2D-4362-A6D9-B59DD750A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173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10AC-D7CC-4BC7-8592-05A354C7E991}" type="datetimeFigureOut">
              <a:rPr lang="en-US" smtClean="0"/>
              <a:t>18/02/15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A099-BD2D-4362-A6D9-B59DD750A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279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10AC-D7CC-4BC7-8592-05A354C7E991}" type="datetimeFigureOut">
              <a:rPr lang="en-US" smtClean="0"/>
              <a:t>18/02/15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A099-BD2D-4362-A6D9-B59DD750A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629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10AC-D7CC-4BC7-8592-05A354C7E991}" type="datetimeFigureOut">
              <a:rPr lang="en-US" smtClean="0"/>
              <a:t>18/02/15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A099-BD2D-4362-A6D9-B59DD750A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47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10AC-D7CC-4BC7-8592-05A354C7E991}" type="datetimeFigureOut">
              <a:rPr lang="en-US" smtClean="0"/>
              <a:t>18/02/15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A099-BD2D-4362-A6D9-B59DD750A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631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10AC-D7CC-4BC7-8592-05A354C7E991}" type="datetimeFigureOut">
              <a:rPr lang="en-US" smtClean="0"/>
              <a:t>18/02/15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A099-BD2D-4362-A6D9-B59DD750A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734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10AC-D7CC-4BC7-8592-05A354C7E991}" type="datetimeFigureOut">
              <a:rPr lang="en-US" smtClean="0"/>
              <a:t>18/02/15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A099-BD2D-4362-A6D9-B59DD750A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800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10AC-D7CC-4BC7-8592-05A354C7E991}" type="datetimeFigureOut">
              <a:rPr lang="en-US" smtClean="0"/>
              <a:t>18/02/15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A099-BD2D-4362-A6D9-B59DD750A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82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10AC-D7CC-4BC7-8592-05A354C7E991}" type="datetimeFigureOut">
              <a:rPr lang="en-US" smtClean="0"/>
              <a:t>18/02/15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A099-BD2D-4362-A6D9-B59DD750A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196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10AC-D7CC-4BC7-8592-05A354C7E991}" type="datetimeFigureOut">
              <a:rPr lang="en-US" smtClean="0"/>
              <a:t>18/02/15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A099-BD2D-4362-A6D9-B59DD750A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032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10AC-D7CC-4BC7-8592-05A354C7E991}" type="datetimeFigureOut">
              <a:rPr lang="en-US" smtClean="0"/>
              <a:t>18/02/15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A099-BD2D-4362-A6D9-B59DD750A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111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510AC-D7CC-4BC7-8592-05A354C7E991}" type="datetimeFigureOut">
              <a:rPr lang="en-US" smtClean="0"/>
              <a:t>18/02/15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5A099-BD2D-4362-A6D9-B59DD750A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523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CuadroTexto"/>
          <p:cNvSpPr txBox="1"/>
          <p:nvPr/>
        </p:nvSpPr>
        <p:spPr>
          <a:xfrm>
            <a:off x="755575" y="332657"/>
            <a:ext cx="10856813" cy="5678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300" dirty="0" smtClean="0"/>
              <a:t>ESCUELA NORMAL DE EDUCACIÓN PREESCOLAR</a:t>
            </a:r>
          </a:p>
          <a:p>
            <a:pPr algn="ctr"/>
            <a:endParaRPr lang="es-MX" sz="3300" dirty="0" smtClean="0"/>
          </a:p>
          <a:p>
            <a:pPr algn="ctr"/>
            <a:endParaRPr lang="es-MX" sz="3300" dirty="0"/>
          </a:p>
          <a:p>
            <a:pPr algn="ctr"/>
            <a:endParaRPr lang="es-MX" sz="3300" dirty="0" smtClean="0"/>
          </a:p>
          <a:p>
            <a:pPr algn="ctr"/>
            <a:endParaRPr lang="es-MX" sz="3300" dirty="0"/>
          </a:p>
          <a:p>
            <a:pPr algn="ctr"/>
            <a:endParaRPr lang="es-MX" sz="3300" dirty="0" smtClean="0"/>
          </a:p>
          <a:p>
            <a:pPr algn="ctr"/>
            <a:endParaRPr lang="es-MX" sz="3300" dirty="0" smtClean="0"/>
          </a:p>
          <a:p>
            <a:pPr algn="ctr"/>
            <a:r>
              <a:rPr lang="es-MX" sz="3300" dirty="0" smtClean="0"/>
              <a:t>NOMBRE: JENIFFER CITLALY GARZA SÁNCHEZ</a:t>
            </a:r>
          </a:p>
          <a:p>
            <a:pPr algn="ctr"/>
            <a:endParaRPr lang="es-MX" sz="3300" dirty="0" smtClean="0"/>
          </a:p>
          <a:p>
            <a:pPr algn="ctr"/>
            <a:r>
              <a:rPr lang="es-MX" sz="3300" dirty="0" smtClean="0"/>
              <a:t>MAPA CONCEPTUAL SOBRE LA RELACI</a:t>
            </a:r>
            <a:r>
              <a:rPr lang="es-MX" sz="3300" dirty="0" smtClean="0"/>
              <a:t>ÓN ENTRE LOS PRINCIPIOS PEDAGÓGICOS Y LOS CAMPOS FORMATIVOS</a:t>
            </a:r>
            <a:endParaRPr lang="es-MX" sz="3300" dirty="0"/>
          </a:p>
        </p:txBody>
      </p:sp>
      <p:pic>
        <p:nvPicPr>
          <p:cNvPr id="4" name="2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1062" y="1476170"/>
            <a:ext cx="1753954" cy="221233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201604" y="201558"/>
            <a:ext cx="11693030" cy="6449845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608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1604" y="201558"/>
            <a:ext cx="11693030" cy="6449845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206526" y="1993450"/>
            <a:ext cx="971115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 smtClean="0"/>
              <a:t>En el </a:t>
            </a:r>
            <a:r>
              <a:rPr lang="en-US" sz="2200" dirty="0" err="1" smtClean="0"/>
              <a:t>siguiente</a:t>
            </a:r>
            <a:r>
              <a:rPr lang="en-US" sz="2200" dirty="0" smtClean="0"/>
              <a:t> </a:t>
            </a:r>
            <a:r>
              <a:rPr lang="en-US" sz="2200" dirty="0" err="1" smtClean="0"/>
              <a:t>mapa</a:t>
            </a:r>
            <a:r>
              <a:rPr lang="en-US" sz="2200" dirty="0" smtClean="0"/>
              <a:t> conceptual se </a:t>
            </a:r>
            <a:r>
              <a:rPr lang="en-US" sz="2200" dirty="0" err="1" smtClean="0"/>
              <a:t>encuentran</a:t>
            </a:r>
            <a:r>
              <a:rPr lang="en-US" sz="2200" dirty="0" smtClean="0"/>
              <a:t> los </a:t>
            </a:r>
            <a:r>
              <a:rPr lang="en-US" sz="2200" dirty="0" err="1" smtClean="0"/>
              <a:t>principios</a:t>
            </a:r>
            <a:r>
              <a:rPr lang="en-US" sz="2200" dirty="0" smtClean="0"/>
              <a:t> </a:t>
            </a:r>
            <a:r>
              <a:rPr lang="en-US" sz="2200" dirty="0" err="1" smtClean="0"/>
              <a:t>pedag</a:t>
            </a:r>
            <a:r>
              <a:rPr lang="en-US" sz="2200" dirty="0" err="1" smtClean="0"/>
              <a:t>ógicos</a:t>
            </a:r>
            <a:r>
              <a:rPr lang="en-US" sz="2200" dirty="0" smtClean="0"/>
              <a:t> </a:t>
            </a:r>
            <a:r>
              <a:rPr lang="en-US" sz="2200" dirty="0" err="1" smtClean="0"/>
              <a:t>que</a:t>
            </a:r>
            <a:r>
              <a:rPr lang="en-US" sz="2200" dirty="0" smtClean="0"/>
              <a:t> se</a:t>
            </a:r>
          </a:p>
          <a:p>
            <a:pPr algn="just"/>
            <a:r>
              <a:rPr lang="en-US" sz="2200" dirty="0" err="1" smtClean="0"/>
              <a:t>localizan</a:t>
            </a:r>
            <a:r>
              <a:rPr lang="en-US" sz="2200" dirty="0" smtClean="0"/>
              <a:t> en el Plan de </a:t>
            </a:r>
            <a:r>
              <a:rPr lang="en-US" sz="2200" dirty="0" err="1" smtClean="0"/>
              <a:t>Estudios</a:t>
            </a:r>
            <a:r>
              <a:rPr lang="en-US" sz="2200" dirty="0" smtClean="0"/>
              <a:t>, los </a:t>
            </a:r>
            <a:r>
              <a:rPr lang="en-US" sz="2200" dirty="0" err="1" smtClean="0"/>
              <a:t>cuales</a:t>
            </a:r>
            <a:r>
              <a:rPr lang="en-US" sz="2200" dirty="0" smtClean="0"/>
              <a:t> son </a:t>
            </a:r>
            <a:r>
              <a:rPr lang="en-US" sz="2200" dirty="0" err="1" smtClean="0"/>
              <a:t>esenciales</a:t>
            </a:r>
            <a:r>
              <a:rPr lang="en-US" sz="2200" dirty="0" smtClean="0"/>
              <a:t> </a:t>
            </a:r>
            <a:r>
              <a:rPr lang="en-US" sz="2200" dirty="0" err="1" smtClean="0"/>
              <a:t>para</a:t>
            </a:r>
            <a:r>
              <a:rPr lang="en-US" sz="2200" dirty="0" smtClean="0"/>
              <a:t> </a:t>
            </a:r>
            <a:r>
              <a:rPr lang="en-US" sz="2200" dirty="0" err="1" smtClean="0"/>
              <a:t>implementarlos</a:t>
            </a:r>
            <a:r>
              <a:rPr lang="en-US" sz="2200" dirty="0" smtClean="0"/>
              <a:t> en </a:t>
            </a:r>
          </a:p>
          <a:p>
            <a:pPr algn="just"/>
            <a:r>
              <a:rPr lang="en-US" sz="2200" dirty="0" smtClean="0"/>
              <a:t>la </a:t>
            </a:r>
            <a:r>
              <a:rPr lang="en-US" sz="2200" dirty="0" err="1" smtClean="0"/>
              <a:t>práctica</a:t>
            </a:r>
            <a:r>
              <a:rPr lang="en-US" sz="2200" dirty="0" smtClean="0"/>
              <a:t> </a:t>
            </a:r>
            <a:r>
              <a:rPr lang="en-US" sz="2200" dirty="0" err="1" smtClean="0"/>
              <a:t>docente</a:t>
            </a:r>
            <a:r>
              <a:rPr lang="en-US" sz="2200" dirty="0" smtClean="0"/>
              <a:t> </a:t>
            </a:r>
            <a:r>
              <a:rPr lang="en-US" sz="2200" dirty="0" err="1" smtClean="0"/>
              <a:t>para</a:t>
            </a:r>
            <a:r>
              <a:rPr lang="en-US" sz="2200" dirty="0" smtClean="0"/>
              <a:t> </a:t>
            </a:r>
            <a:r>
              <a:rPr lang="en-US" sz="2200" dirty="0" err="1" smtClean="0"/>
              <a:t>mejorar</a:t>
            </a:r>
            <a:r>
              <a:rPr lang="en-US" sz="2200" dirty="0" smtClean="0"/>
              <a:t> </a:t>
            </a:r>
            <a:r>
              <a:rPr lang="en-US" sz="2200" dirty="0" err="1" smtClean="0"/>
              <a:t>nuestra</a:t>
            </a:r>
            <a:r>
              <a:rPr lang="en-US" sz="2200" dirty="0" smtClean="0"/>
              <a:t> </a:t>
            </a:r>
            <a:r>
              <a:rPr lang="en-US" sz="2200" dirty="0" err="1" smtClean="0"/>
              <a:t>intervención</a:t>
            </a:r>
            <a:r>
              <a:rPr lang="en-US" sz="2200" dirty="0" smtClean="0"/>
              <a:t> </a:t>
            </a:r>
            <a:r>
              <a:rPr lang="en-US" sz="2200" dirty="0" err="1" smtClean="0"/>
              <a:t>educativa</a:t>
            </a:r>
            <a:r>
              <a:rPr lang="en-US" sz="2200" dirty="0" smtClean="0"/>
              <a:t> y </a:t>
            </a:r>
            <a:r>
              <a:rPr lang="en-US" sz="2200" dirty="0" err="1" smtClean="0"/>
              <a:t>así</a:t>
            </a:r>
            <a:r>
              <a:rPr lang="en-US" sz="2200" dirty="0" smtClean="0"/>
              <a:t> </a:t>
            </a:r>
            <a:r>
              <a:rPr lang="en-US" sz="2200" dirty="0" err="1" smtClean="0"/>
              <a:t>obtener</a:t>
            </a:r>
            <a:r>
              <a:rPr lang="en-US" sz="2200" dirty="0" smtClean="0"/>
              <a:t> </a:t>
            </a:r>
            <a:br>
              <a:rPr lang="en-US" sz="2200" dirty="0" smtClean="0"/>
            </a:br>
            <a:r>
              <a:rPr lang="en-US" sz="2200" dirty="0" err="1" smtClean="0"/>
              <a:t>mejores</a:t>
            </a:r>
            <a:r>
              <a:rPr lang="en-US" sz="2200" dirty="0" smtClean="0"/>
              <a:t> </a:t>
            </a:r>
            <a:r>
              <a:rPr lang="en-US" sz="2200" dirty="0" err="1" smtClean="0"/>
              <a:t>resultados</a:t>
            </a:r>
            <a:r>
              <a:rPr lang="en-US" sz="2200" dirty="0" smtClean="0"/>
              <a:t> en los </a:t>
            </a:r>
            <a:r>
              <a:rPr lang="en-US" sz="2200" dirty="0" err="1" smtClean="0"/>
              <a:t>estudiantes</a:t>
            </a:r>
            <a:r>
              <a:rPr lang="en-US" sz="2200" dirty="0" smtClean="0"/>
              <a:t>.</a:t>
            </a:r>
          </a:p>
          <a:p>
            <a:pPr algn="just"/>
            <a:r>
              <a:rPr lang="en-US" sz="2200" dirty="0" err="1" smtClean="0"/>
              <a:t>Aquí</a:t>
            </a:r>
            <a:r>
              <a:rPr lang="en-US" sz="2200" dirty="0" smtClean="0"/>
              <a:t> se </a:t>
            </a:r>
            <a:r>
              <a:rPr lang="en-US" sz="2200" dirty="0" err="1" smtClean="0"/>
              <a:t>encuentran</a:t>
            </a:r>
            <a:r>
              <a:rPr lang="en-US" sz="2200" dirty="0" smtClean="0"/>
              <a:t> </a:t>
            </a:r>
            <a:r>
              <a:rPr lang="en-US" sz="2200" dirty="0" err="1" smtClean="0"/>
              <a:t>relacionados</a:t>
            </a:r>
            <a:r>
              <a:rPr lang="en-US" sz="2200" dirty="0" smtClean="0"/>
              <a:t> los </a:t>
            </a:r>
            <a:r>
              <a:rPr lang="en-US" sz="2200" dirty="0" err="1" smtClean="0"/>
              <a:t>principios</a:t>
            </a:r>
            <a:r>
              <a:rPr lang="en-US" sz="2200" dirty="0" smtClean="0"/>
              <a:t> </a:t>
            </a:r>
            <a:r>
              <a:rPr lang="en-US" sz="2200" dirty="0" err="1" smtClean="0"/>
              <a:t>pedagógicos</a:t>
            </a:r>
            <a:r>
              <a:rPr lang="en-US" sz="2200" dirty="0" smtClean="0"/>
              <a:t> con los </a:t>
            </a:r>
            <a:r>
              <a:rPr lang="en-US" sz="2200" dirty="0" err="1" smtClean="0"/>
              <a:t>diversos</a:t>
            </a:r>
            <a:r>
              <a:rPr lang="en-US" sz="2200" dirty="0" smtClean="0"/>
              <a:t> </a:t>
            </a:r>
            <a:r>
              <a:rPr lang="en-US" sz="2200" dirty="0" err="1" smtClean="0"/>
              <a:t>campos</a:t>
            </a:r>
            <a:r>
              <a:rPr lang="en-US" sz="2200" dirty="0"/>
              <a:t> </a:t>
            </a:r>
            <a:r>
              <a:rPr lang="en-US" sz="2200" dirty="0" err="1" smtClean="0"/>
              <a:t>formativos</a:t>
            </a:r>
            <a:r>
              <a:rPr lang="en-US" sz="2200" dirty="0" smtClean="0"/>
              <a:t> </a:t>
            </a:r>
            <a:r>
              <a:rPr lang="en-US" sz="2200" dirty="0" err="1" smtClean="0"/>
              <a:t>que</a:t>
            </a:r>
            <a:r>
              <a:rPr lang="en-US" sz="2200" dirty="0" smtClean="0"/>
              <a:t> se </a:t>
            </a:r>
            <a:r>
              <a:rPr lang="en-US" sz="2200" dirty="0" err="1" smtClean="0"/>
              <a:t>implementan</a:t>
            </a:r>
            <a:r>
              <a:rPr lang="en-US" sz="2200" dirty="0" smtClean="0"/>
              <a:t> en la </a:t>
            </a:r>
            <a:r>
              <a:rPr lang="en-US" sz="2200" dirty="0" err="1" smtClean="0"/>
              <a:t>educación</a:t>
            </a:r>
            <a:r>
              <a:rPr lang="en-US" sz="2200" dirty="0" smtClean="0"/>
              <a:t> </a:t>
            </a:r>
            <a:r>
              <a:rPr lang="en-US" sz="2200" dirty="0" err="1" smtClean="0"/>
              <a:t>preescolar</a:t>
            </a:r>
            <a:r>
              <a:rPr lang="en-US" sz="2200" dirty="0" smtClean="0"/>
              <a:t>, los </a:t>
            </a:r>
            <a:r>
              <a:rPr lang="en-US" sz="2200" dirty="0" err="1" smtClean="0"/>
              <a:t>cuales</a:t>
            </a:r>
            <a:r>
              <a:rPr lang="en-US" sz="2200" dirty="0" smtClean="0"/>
              <a:t> son </a:t>
            </a:r>
            <a:r>
              <a:rPr lang="en-US" sz="2200" dirty="0" err="1" smtClean="0"/>
              <a:t>lenguaje</a:t>
            </a:r>
            <a:r>
              <a:rPr lang="en-US" sz="2200" dirty="0" smtClean="0"/>
              <a:t>  y </a:t>
            </a:r>
            <a:r>
              <a:rPr lang="en-US" sz="2200" dirty="0" err="1" smtClean="0"/>
              <a:t>comunicación</a:t>
            </a:r>
            <a:r>
              <a:rPr lang="en-US" sz="2200" dirty="0" smtClean="0"/>
              <a:t>, </a:t>
            </a:r>
            <a:r>
              <a:rPr lang="en-US" sz="2200" dirty="0" err="1" smtClean="0"/>
              <a:t>pensamiento</a:t>
            </a:r>
            <a:r>
              <a:rPr lang="en-US" sz="2200" dirty="0" smtClean="0"/>
              <a:t> </a:t>
            </a:r>
            <a:r>
              <a:rPr lang="en-US" sz="2200" dirty="0" err="1" smtClean="0"/>
              <a:t>matemático</a:t>
            </a:r>
            <a:r>
              <a:rPr lang="en-US" sz="2200" dirty="0" smtClean="0"/>
              <a:t>, </a:t>
            </a:r>
            <a:r>
              <a:rPr lang="en-US" sz="2200" dirty="0" err="1" smtClean="0"/>
              <a:t>exploración</a:t>
            </a:r>
            <a:r>
              <a:rPr lang="en-US" sz="2200" dirty="0" smtClean="0"/>
              <a:t> y </a:t>
            </a:r>
            <a:r>
              <a:rPr lang="en-US" sz="2200" dirty="0" err="1" smtClean="0"/>
              <a:t>conocimiento</a:t>
            </a:r>
            <a:r>
              <a:rPr lang="en-US" sz="2200" dirty="0" smtClean="0"/>
              <a:t> del </a:t>
            </a:r>
            <a:r>
              <a:rPr lang="en-US" sz="2200" dirty="0" err="1" smtClean="0"/>
              <a:t>mundo</a:t>
            </a:r>
            <a:r>
              <a:rPr lang="en-US" sz="2200" dirty="0" smtClean="0"/>
              <a:t>, </a:t>
            </a:r>
            <a:r>
              <a:rPr lang="en-US" sz="2200" dirty="0" err="1" smtClean="0"/>
              <a:t>desarrollo</a:t>
            </a:r>
            <a:r>
              <a:rPr lang="en-US" sz="2200" dirty="0" smtClean="0"/>
              <a:t> </a:t>
            </a:r>
            <a:r>
              <a:rPr lang="en-US" sz="2200" dirty="0" err="1" smtClean="0"/>
              <a:t>físico</a:t>
            </a:r>
            <a:r>
              <a:rPr lang="en-US" sz="2200" dirty="0" smtClean="0"/>
              <a:t> y </a:t>
            </a:r>
            <a:r>
              <a:rPr lang="en-US" sz="2200" dirty="0" err="1" smtClean="0"/>
              <a:t>salud</a:t>
            </a:r>
            <a:r>
              <a:rPr lang="en-US" sz="2200" dirty="0" smtClean="0"/>
              <a:t>, </a:t>
            </a:r>
            <a:r>
              <a:rPr lang="en-US" sz="2200" dirty="0" err="1" smtClean="0"/>
              <a:t>desarrollo</a:t>
            </a:r>
            <a:r>
              <a:rPr lang="en-US" sz="2200" dirty="0" smtClean="0"/>
              <a:t> personal y social y </a:t>
            </a:r>
            <a:r>
              <a:rPr lang="en-US" sz="2200" dirty="0" err="1" smtClean="0"/>
              <a:t>expresión</a:t>
            </a:r>
            <a:r>
              <a:rPr lang="en-US" sz="2200" dirty="0" smtClean="0"/>
              <a:t> y </a:t>
            </a:r>
            <a:r>
              <a:rPr lang="en-US" sz="2200" dirty="0" err="1" smtClean="0"/>
              <a:t>apreciación</a:t>
            </a:r>
            <a:r>
              <a:rPr lang="en-US" sz="2200" dirty="0" smtClean="0"/>
              <a:t> </a:t>
            </a:r>
            <a:r>
              <a:rPr lang="en-US" sz="2200" dirty="0" err="1" smtClean="0"/>
              <a:t>artística</a:t>
            </a:r>
            <a:r>
              <a:rPr lang="en-US" sz="2200" dirty="0" smtClean="0"/>
              <a:t>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103624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ounded Rectangle 18"/>
          <p:cNvSpPr/>
          <p:nvPr/>
        </p:nvSpPr>
        <p:spPr>
          <a:xfrm>
            <a:off x="4126397" y="-2354888"/>
            <a:ext cx="1386254" cy="140238"/>
          </a:xfrm>
          <a:prstGeom prst="roundRect">
            <a:avLst/>
          </a:prstGeom>
          <a:noFill/>
          <a:ln w="47625">
            <a:solidFill>
              <a:srgbClr val="00FF00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Aprendizaje significativo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15358" y="671360"/>
            <a:ext cx="1682200" cy="1064568"/>
          </a:xfrm>
          <a:prstGeom prst="rect">
            <a:avLst/>
          </a:prstGeom>
          <a:solidFill>
            <a:srgbClr val="8000FF"/>
          </a:solidFill>
          <a:ln w="57150">
            <a:solidFill>
              <a:srgbClr val="FFCC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latin typeface="Century Gothic"/>
              </a:rPr>
              <a:t>A</a:t>
            </a:r>
            <a:r>
              <a:rPr lang="en-US" sz="1400" dirty="0" err="1" smtClean="0">
                <a:latin typeface="Century Gothic"/>
              </a:rPr>
              <a:t>tención</a:t>
            </a:r>
            <a:r>
              <a:rPr lang="en-US" sz="1400" dirty="0" smtClean="0">
                <a:latin typeface="Century Gothic"/>
              </a:rPr>
              <a:t> a los </a:t>
            </a:r>
            <a:r>
              <a:rPr lang="en-US" sz="1400" dirty="0" err="1" smtClean="0">
                <a:latin typeface="Century Gothic"/>
              </a:rPr>
              <a:t>estudiantes</a:t>
            </a:r>
            <a:r>
              <a:rPr lang="en-US" sz="1400" dirty="0" smtClean="0">
                <a:latin typeface="Century Gothic"/>
              </a:rPr>
              <a:t> y a </a:t>
            </a:r>
            <a:r>
              <a:rPr lang="en-US" sz="1400" dirty="0" err="1" smtClean="0">
                <a:latin typeface="Century Gothic"/>
              </a:rPr>
              <a:t>sus</a:t>
            </a:r>
            <a:r>
              <a:rPr lang="en-US" sz="1400" dirty="0" smtClean="0">
                <a:latin typeface="Century Gothic"/>
              </a:rPr>
              <a:t> </a:t>
            </a:r>
            <a:r>
              <a:rPr lang="en-US" sz="1400" dirty="0" err="1" smtClean="0">
                <a:latin typeface="Century Gothic"/>
              </a:rPr>
              <a:t>procesos</a:t>
            </a:r>
            <a:r>
              <a:rPr lang="en-US" sz="1400" dirty="0" smtClean="0">
                <a:latin typeface="Century Gothic"/>
              </a:rPr>
              <a:t> de aprendizaje</a:t>
            </a:r>
            <a:endParaRPr lang="en-US" sz="1400" dirty="0">
              <a:latin typeface="Century Gothic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859426" y="209175"/>
            <a:ext cx="1682200" cy="1064568"/>
          </a:xfrm>
          <a:prstGeom prst="rect">
            <a:avLst/>
          </a:prstGeom>
          <a:solidFill>
            <a:srgbClr val="800040"/>
          </a:solidFill>
          <a:ln w="57150">
            <a:solidFill>
              <a:srgbClr val="66CC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latin typeface="Century Gothic"/>
              </a:rPr>
              <a:t>Planificación</a:t>
            </a:r>
            <a:endParaRPr lang="en-US" sz="1400" dirty="0">
              <a:latin typeface="Century Gothic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385818" y="209174"/>
            <a:ext cx="1682200" cy="1064568"/>
          </a:xfrm>
          <a:prstGeom prst="rect">
            <a:avLst/>
          </a:prstGeom>
          <a:solidFill>
            <a:srgbClr val="8000FF"/>
          </a:solidFill>
          <a:ln w="57150">
            <a:solidFill>
              <a:srgbClr val="FFCC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latin typeface="Century Gothic"/>
              </a:rPr>
              <a:t>A</a:t>
            </a:r>
            <a:r>
              <a:rPr lang="en-US" sz="1400" dirty="0" err="1" smtClean="0">
                <a:latin typeface="Century Gothic"/>
              </a:rPr>
              <a:t>mbientes</a:t>
            </a:r>
            <a:r>
              <a:rPr lang="en-US" sz="1400" dirty="0" smtClean="0">
                <a:latin typeface="Century Gothic"/>
              </a:rPr>
              <a:t> de aprendizaje</a:t>
            </a:r>
            <a:endParaRPr lang="en-US" sz="1400" dirty="0">
              <a:latin typeface="Century Gothic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9972487" y="1272842"/>
            <a:ext cx="1651748" cy="1072923"/>
          </a:xfrm>
          <a:prstGeom prst="rect">
            <a:avLst/>
          </a:prstGeom>
          <a:solidFill>
            <a:srgbClr val="8000FF"/>
          </a:solidFill>
          <a:ln w="57150">
            <a:solidFill>
              <a:srgbClr val="FFCC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latin typeface="Century Gothic"/>
              </a:rPr>
              <a:t>Trabajar</a:t>
            </a:r>
            <a:r>
              <a:rPr lang="en-US" sz="1400" dirty="0" smtClean="0">
                <a:latin typeface="Century Gothic"/>
              </a:rPr>
              <a:t> en </a:t>
            </a:r>
            <a:r>
              <a:rPr lang="en-US" sz="1400" dirty="0" err="1" smtClean="0">
                <a:latin typeface="Century Gothic"/>
              </a:rPr>
              <a:t>colaboración</a:t>
            </a:r>
            <a:endParaRPr lang="en-US" sz="1400" dirty="0">
              <a:latin typeface="Century Gothic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056172" y="1942353"/>
            <a:ext cx="2367468" cy="1060823"/>
          </a:xfrm>
          <a:prstGeom prst="rect">
            <a:avLst/>
          </a:prstGeom>
          <a:solidFill>
            <a:srgbClr val="800040"/>
          </a:solidFill>
          <a:ln w="57150">
            <a:solidFill>
              <a:srgbClr val="66CC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latin typeface="Century Gothic"/>
              </a:rPr>
              <a:t>D</a:t>
            </a:r>
            <a:r>
              <a:rPr lang="en-US" sz="1400" dirty="0" err="1" smtClean="0">
                <a:latin typeface="Century Gothic"/>
              </a:rPr>
              <a:t>esarrollo</a:t>
            </a:r>
            <a:r>
              <a:rPr lang="en-US" sz="1400" dirty="0" smtClean="0">
                <a:latin typeface="Century Gothic"/>
              </a:rPr>
              <a:t> de </a:t>
            </a:r>
            <a:r>
              <a:rPr lang="en-US" sz="1400" dirty="0" err="1" smtClean="0">
                <a:latin typeface="Century Gothic"/>
              </a:rPr>
              <a:t>competencias</a:t>
            </a:r>
            <a:r>
              <a:rPr lang="en-US" sz="1400" dirty="0" smtClean="0">
                <a:latin typeface="Century Gothic"/>
              </a:rPr>
              <a:t>, </a:t>
            </a:r>
            <a:r>
              <a:rPr lang="en-US" sz="1400" dirty="0" err="1" smtClean="0">
                <a:latin typeface="Century Gothic"/>
              </a:rPr>
              <a:t>Estándares</a:t>
            </a:r>
            <a:r>
              <a:rPr lang="en-US" sz="1400" dirty="0" smtClean="0">
                <a:latin typeface="Century Gothic"/>
              </a:rPr>
              <a:t> </a:t>
            </a:r>
            <a:r>
              <a:rPr lang="en-US" sz="1400" dirty="0" err="1" smtClean="0">
                <a:latin typeface="Century Gothic"/>
              </a:rPr>
              <a:t>Curriculares</a:t>
            </a:r>
            <a:r>
              <a:rPr lang="en-US" sz="1400" dirty="0" smtClean="0">
                <a:latin typeface="Century Gothic"/>
              </a:rPr>
              <a:t> y </a:t>
            </a:r>
            <a:r>
              <a:rPr lang="en-US" sz="1400" dirty="0" err="1" smtClean="0">
                <a:latin typeface="Century Gothic"/>
              </a:rPr>
              <a:t>aprendizajes</a:t>
            </a:r>
            <a:r>
              <a:rPr lang="en-US" sz="1400" dirty="0" smtClean="0">
                <a:latin typeface="Century Gothic"/>
              </a:rPr>
              <a:t> </a:t>
            </a:r>
            <a:r>
              <a:rPr lang="en-US" sz="1400" dirty="0" err="1" smtClean="0">
                <a:latin typeface="Century Gothic"/>
              </a:rPr>
              <a:t>esperados</a:t>
            </a:r>
            <a:endParaRPr lang="en-US" sz="1400" dirty="0">
              <a:latin typeface="Century Gothic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0193429" y="2999432"/>
            <a:ext cx="1682200" cy="1064568"/>
          </a:xfrm>
          <a:prstGeom prst="rect">
            <a:avLst/>
          </a:prstGeom>
          <a:solidFill>
            <a:srgbClr val="800040"/>
          </a:solidFill>
          <a:ln w="57150">
            <a:solidFill>
              <a:srgbClr val="66CC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latin typeface="Century Gothic"/>
              </a:rPr>
              <a:t>Materiales</a:t>
            </a:r>
            <a:r>
              <a:rPr lang="en-US" sz="1400" dirty="0" smtClean="0">
                <a:latin typeface="Century Gothic"/>
              </a:rPr>
              <a:t> </a:t>
            </a:r>
            <a:r>
              <a:rPr lang="en-US" sz="1400" dirty="0" err="1" smtClean="0">
                <a:latin typeface="Century Gothic"/>
              </a:rPr>
              <a:t>educativos</a:t>
            </a:r>
            <a:endParaRPr lang="en-US" sz="1400" dirty="0">
              <a:latin typeface="Century Gothic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372640" y="5011050"/>
            <a:ext cx="1682200" cy="1012991"/>
          </a:xfrm>
          <a:prstGeom prst="rect">
            <a:avLst/>
          </a:prstGeom>
          <a:solidFill>
            <a:srgbClr val="8000FF"/>
          </a:solidFill>
          <a:ln w="57150">
            <a:solidFill>
              <a:srgbClr val="FFCC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latin typeface="Century Gothic"/>
              </a:rPr>
              <a:t>Evaluación</a:t>
            </a:r>
            <a:endParaRPr lang="en-US" sz="1400" dirty="0">
              <a:latin typeface="Century Gothic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793457" y="5499304"/>
            <a:ext cx="1679249" cy="1000108"/>
          </a:xfrm>
          <a:prstGeom prst="rect">
            <a:avLst/>
          </a:prstGeom>
          <a:solidFill>
            <a:srgbClr val="800040"/>
          </a:solidFill>
          <a:ln w="57150">
            <a:solidFill>
              <a:srgbClr val="66CC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Century Gothic"/>
              </a:rPr>
              <a:t>L</a:t>
            </a:r>
            <a:r>
              <a:rPr lang="en-US" sz="1400" dirty="0" smtClean="0">
                <a:latin typeface="Century Gothic"/>
              </a:rPr>
              <a:t>a </a:t>
            </a:r>
            <a:r>
              <a:rPr lang="en-US" sz="1400" dirty="0" err="1" smtClean="0">
                <a:latin typeface="Century Gothic"/>
              </a:rPr>
              <a:t>inclusión</a:t>
            </a:r>
            <a:r>
              <a:rPr lang="en-US" sz="1400" dirty="0" smtClean="0">
                <a:latin typeface="Century Gothic"/>
              </a:rPr>
              <a:t> para </a:t>
            </a:r>
            <a:r>
              <a:rPr lang="en-US" sz="1400" dirty="0" err="1" smtClean="0">
                <a:latin typeface="Century Gothic"/>
              </a:rPr>
              <a:t>atender</a:t>
            </a:r>
            <a:r>
              <a:rPr lang="en-US" sz="1400" dirty="0" smtClean="0">
                <a:latin typeface="Century Gothic"/>
              </a:rPr>
              <a:t> la </a:t>
            </a:r>
            <a:r>
              <a:rPr lang="en-US" sz="1400" dirty="0" err="1" smtClean="0">
                <a:latin typeface="Century Gothic"/>
              </a:rPr>
              <a:t>diversidad</a:t>
            </a:r>
            <a:endParaRPr lang="en-US" sz="1400" dirty="0">
              <a:latin typeface="Century Gothic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468627" y="5659615"/>
            <a:ext cx="1682200" cy="1012991"/>
          </a:xfrm>
          <a:prstGeom prst="rect">
            <a:avLst/>
          </a:prstGeom>
          <a:solidFill>
            <a:srgbClr val="800040"/>
          </a:solidFill>
          <a:ln w="57150">
            <a:solidFill>
              <a:srgbClr val="66CC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Century Gothic"/>
              </a:rPr>
              <a:t> </a:t>
            </a:r>
            <a:r>
              <a:rPr lang="en-US" sz="1400" dirty="0" err="1">
                <a:latin typeface="Century Gothic"/>
              </a:rPr>
              <a:t>T</a:t>
            </a:r>
            <a:r>
              <a:rPr lang="en-US" sz="1400" dirty="0" err="1" smtClean="0">
                <a:latin typeface="Century Gothic"/>
              </a:rPr>
              <a:t>emas</a:t>
            </a:r>
            <a:r>
              <a:rPr lang="en-US" sz="1400" dirty="0" smtClean="0">
                <a:latin typeface="Century Gothic"/>
              </a:rPr>
              <a:t> de </a:t>
            </a:r>
            <a:r>
              <a:rPr lang="en-US" sz="1400" dirty="0" err="1" smtClean="0">
                <a:latin typeface="Century Gothic"/>
              </a:rPr>
              <a:t>relevancia</a:t>
            </a:r>
            <a:r>
              <a:rPr lang="en-US" sz="1400" dirty="0" smtClean="0">
                <a:latin typeface="Century Gothic"/>
              </a:rPr>
              <a:t> social</a:t>
            </a:r>
            <a:endParaRPr lang="en-US" sz="1400" dirty="0">
              <a:latin typeface="Century Gothic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5181582" y="5644675"/>
            <a:ext cx="1682200" cy="1012991"/>
          </a:xfrm>
          <a:prstGeom prst="rect">
            <a:avLst/>
          </a:prstGeom>
          <a:solidFill>
            <a:srgbClr val="8000FF"/>
          </a:solidFill>
          <a:ln w="57150">
            <a:solidFill>
              <a:srgbClr val="FFCC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latin typeface="Century Gothic"/>
              </a:rPr>
              <a:t>L</a:t>
            </a:r>
            <a:r>
              <a:rPr lang="en-US" sz="1600" dirty="0" err="1" smtClean="0">
                <a:latin typeface="Century Gothic"/>
              </a:rPr>
              <a:t>iderazgo</a:t>
            </a:r>
            <a:endParaRPr lang="en-US" sz="1600" dirty="0">
              <a:latin typeface="Century Gothic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0189765" y="4784180"/>
            <a:ext cx="1682200" cy="1012991"/>
          </a:xfrm>
          <a:prstGeom prst="rect">
            <a:avLst/>
          </a:prstGeom>
          <a:solidFill>
            <a:srgbClr val="8000FF"/>
          </a:solidFill>
          <a:ln w="57150">
            <a:solidFill>
              <a:srgbClr val="FFCC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latin typeface="Century Gothic"/>
              </a:rPr>
              <a:t>T</a:t>
            </a:r>
            <a:r>
              <a:rPr lang="en-US" sz="1400" dirty="0" err="1" smtClean="0">
                <a:latin typeface="Century Gothic"/>
              </a:rPr>
              <a:t>utoría</a:t>
            </a:r>
            <a:r>
              <a:rPr lang="en-US" sz="1400" dirty="0" smtClean="0">
                <a:latin typeface="Century Gothic"/>
              </a:rPr>
              <a:t> y la </a:t>
            </a:r>
            <a:r>
              <a:rPr lang="en-US" sz="1400" dirty="0" err="1" smtClean="0">
                <a:latin typeface="Century Gothic"/>
              </a:rPr>
              <a:t>asesoría</a:t>
            </a:r>
            <a:endParaRPr lang="en-US" sz="1400" dirty="0">
              <a:latin typeface="Century Gothic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442111" y="3287058"/>
            <a:ext cx="1307079" cy="642469"/>
          </a:xfrm>
          <a:prstGeom prst="rect">
            <a:avLst/>
          </a:prstGeom>
          <a:solidFill>
            <a:srgbClr val="00408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latin typeface="Century Gothic"/>
              </a:rPr>
              <a:t>Lenguaje</a:t>
            </a:r>
            <a:r>
              <a:rPr lang="en-US" sz="1200" dirty="0" smtClean="0">
                <a:latin typeface="Century Gothic"/>
              </a:rPr>
              <a:t> y </a:t>
            </a:r>
            <a:r>
              <a:rPr lang="en-US" sz="1200" dirty="0" err="1" smtClean="0">
                <a:latin typeface="Century Gothic"/>
              </a:rPr>
              <a:t>comunicación</a:t>
            </a:r>
            <a:endParaRPr lang="en-US" sz="1200" dirty="0">
              <a:latin typeface="Century Gothic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685313" y="388472"/>
            <a:ext cx="1757511" cy="1030941"/>
          </a:xfrm>
          <a:prstGeom prst="rect">
            <a:avLst/>
          </a:prstGeom>
          <a:solidFill>
            <a:srgbClr val="800040"/>
          </a:solidFill>
          <a:ln w="57150">
            <a:solidFill>
              <a:srgbClr val="66CC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latin typeface="Century Gothic"/>
              </a:rPr>
              <a:t>Relación</a:t>
            </a:r>
            <a:r>
              <a:rPr lang="en-US" sz="1400" dirty="0" smtClean="0">
                <a:latin typeface="Century Gothic"/>
              </a:rPr>
              <a:t> entre </a:t>
            </a:r>
            <a:r>
              <a:rPr lang="en-US" sz="1400" dirty="0" err="1" smtClean="0">
                <a:latin typeface="Century Gothic"/>
              </a:rPr>
              <a:t>estudiante</a:t>
            </a:r>
            <a:r>
              <a:rPr lang="en-US" sz="1400" dirty="0" smtClean="0">
                <a:latin typeface="Century Gothic"/>
              </a:rPr>
              <a:t>,  </a:t>
            </a:r>
            <a:r>
              <a:rPr lang="en-US" sz="1400" dirty="0" err="1" smtClean="0">
                <a:latin typeface="Century Gothic"/>
              </a:rPr>
              <a:t>docente</a:t>
            </a:r>
            <a:r>
              <a:rPr lang="en-US" sz="1400" dirty="0" smtClean="0">
                <a:latin typeface="Century Gothic"/>
              </a:rPr>
              <a:t>,  </a:t>
            </a:r>
            <a:r>
              <a:rPr lang="en-US" sz="1400" dirty="0" err="1" smtClean="0">
                <a:latin typeface="Century Gothic"/>
              </a:rPr>
              <a:t>familia</a:t>
            </a:r>
            <a:r>
              <a:rPr lang="en-US" sz="1400" dirty="0" smtClean="0">
                <a:latin typeface="Century Gothic"/>
              </a:rPr>
              <a:t> y </a:t>
            </a:r>
            <a:r>
              <a:rPr lang="en-US" sz="1400" dirty="0" err="1" smtClean="0">
                <a:latin typeface="Century Gothic"/>
              </a:rPr>
              <a:t>escuela</a:t>
            </a:r>
            <a:endParaRPr lang="en-US" sz="1400" dirty="0">
              <a:latin typeface="Century Gothic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2819688" y="3290047"/>
            <a:ext cx="1307079" cy="642469"/>
          </a:xfrm>
          <a:prstGeom prst="rect">
            <a:avLst/>
          </a:prstGeom>
          <a:solidFill>
            <a:srgbClr val="004080"/>
          </a:solidFill>
          <a:ln>
            <a:solidFill>
              <a:srgbClr val="C55A1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latin typeface="Century Gothic"/>
              </a:rPr>
              <a:t>Pensamiento</a:t>
            </a:r>
            <a:r>
              <a:rPr lang="en-US" sz="1200" dirty="0" smtClean="0">
                <a:latin typeface="Century Gothic"/>
              </a:rPr>
              <a:t> </a:t>
            </a:r>
            <a:r>
              <a:rPr lang="en-US" sz="1200" dirty="0" err="1" smtClean="0">
                <a:latin typeface="Century Gothic"/>
              </a:rPr>
              <a:t>matemático</a:t>
            </a:r>
            <a:endParaRPr lang="en-US" sz="1200" dirty="0">
              <a:latin typeface="Century Gothic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194267" y="3290046"/>
            <a:ext cx="1307079" cy="642469"/>
          </a:xfrm>
          <a:prstGeom prst="rect">
            <a:avLst/>
          </a:prstGeom>
          <a:solidFill>
            <a:srgbClr val="004080"/>
          </a:solidFill>
          <a:ln>
            <a:solidFill>
              <a:srgbClr val="C55A1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latin typeface="Century Gothic"/>
              </a:rPr>
              <a:t>Exploración</a:t>
            </a:r>
            <a:r>
              <a:rPr lang="en-US" sz="1200" dirty="0" smtClean="0">
                <a:latin typeface="Century Gothic"/>
              </a:rPr>
              <a:t> y </a:t>
            </a:r>
            <a:r>
              <a:rPr lang="en-US" sz="1200" dirty="0" err="1" smtClean="0">
                <a:latin typeface="Century Gothic"/>
              </a:rPr>
              <a:t>conocimiento</a:t>
            </a:r>
            <a:r>
              <a:rPr lang="en-US" sz="1200" dirty="0" smtClean="0">
                <a:latin typeface="Century Gothic"/>
              </a:rPr>
              <a:t> del </a:t>
            </a:r>
            <a:r>
              <a:rPr lang="en-US" sz="1200" dirty="0" err="1" smtClean="0">
                <a:latin typeface="Century Gothic"/>
              </a:rPr>
              <a:t>mundo</a:t>
            </a:r>
            <a:endParaRPr lang="en-US" sz="1200" dirty="0">
              <a:latin typeface="Century Gothic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616667" y="3293035"/>
            <a:ext cx="1307079" cy="642469"/>
          </a:xfrm>
          <a:prstGeom prst="rect">
            <a:avLst/>
          </a:prstGeom>
          <a:solidFill>
            <a:srgbClr val="004080"/>
          </a:solidFill>
          <a:ln>
            <a:solidFill>
              <a:srgbClr val="C55A1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latin typeface="Century Gothic"/>
              </a:rPr>
              <a:t>Desarrollo</a:t>
            </a:r>
            <a:r>
              <a:rPr lang="en-US" sz="1200" dirty="0" smtClean="0">
                <a:latin typeface="Century Gothic"/>
              </a:rPr>
              <a:t> </a:t>
            </a:r>
            <a:r>
              <a:rPr lang="en-US" sz="1200" dirty="0" err="1" smtClean="0">
                <a:latin typeface="Century Gothic"/>
              </a:rPr>
              <a:t>físico</a:t>
            </a:r>
            <a:r>
              <a:rPr lang="en-US" sz="1200" dirty="0" smtClean="0">
                <a:latin typeface="Century Gothic"/>
              </a:rPr>
              <a:t> y </a:t>
            </a:r>
            <a:r>
              <a:rPr lang="en-US" sz="1200" dirty="0" err="1" smtClean="0">
                <a:latin typeface="Century Gothic"/>
              </a:rPr>
              <a:t>salud</a:t>
            </a:r>
            <a:endParaRPr lang="en-US" sz="1200" dirty="0">
              <a:latin typeface="Century Gothic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7036069" y="3293034"/>
            <a:ext cx="1307079" cy="642469"/>
          </a:xfrm>
          <a:prstGeom prst="rect">
            <a:avLst/>
          </a:prstGeom>
          <a:solidFill>
            <a:srgbClr val="004080"/>
          </a:solidFill>
          <a:ln>
            <a:solidFill>
              <a:srgbClr val="C55A1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latin typeface="Century Gothic"/>
              </a:rPr>
              <a:t>Desarrollo</a:t>
            </a:r>
            <a:r>
              <a:rPr lang="en-US" sz="1200" dirty="0" smtClean="0">
                <a:latin typeface="Century Gothic"/>
              </a:rPr>
              <a:t> personal y social</a:t>
            </a:r>
            <a:endParaRPr lang="en-US" sz="1200" dirty="0">
              <a:latin typeface="Century Gothic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8440539" y="3293034"/>
            <a:ext cx="1307079" cy="642469"/>
          </a:xfrm>
          <a:prstGeom prst="rect">
            <a:avLst/>
          </a:prstGeom>
          <a:solidFill>
            <a:srgbClr val="004080"/>
          </a:solidFill>
          <a:ln>
            <a:solidFill>
              <a:srgbClr val="C55A1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latin typeface="Century Gothic"/>
              </a:rPr>
              <a:t>Expresión</a:t>
            </a:r>
            <a:r>
              <a:rPr lang="en-US" sz="1200" dirty="0" smtClean="0">
                <a:latin typeface="Century Gothic"/>
              </a:rPr>
              <a:t> y </a:t>
            </a:r>
            <a:r>
              <a:rPr lang="en-US" sz="1200" dirty="0" err="1" smtClean="0">
                <a:latin typeface="Century Gothic"/>
              </a:rPr>
              <a:t>apreciación</a:t>
            </a:r>
            <a:r>
              <a:rPr lang="en-US" sz="1200" dirty="0" smtClean="0">
                <a:latin typeface="Century Gothic"/>
              </a:rPr>
              <a:t> </a:t>
            </a:r>
            <a:r>
              <a:rPr lang="en-US" sz="1200" dirty="0" err="1" smtClean="0">
                <a:latin typeface="Century Gothic"/>
              </a:rPr>
              <a:t>artística</a:t>
            </a:r>
            <a:endParaRPr lang="en-US" sz="1200" dirty="0">
              <a:latin typeface="Century Gothic"/>
            </a:endParaRPr>
          </a:p>
        </p:txBody>
      </p:sp>
      <p:cxnSp>
        <p:nvCxnSpPr>
          <p:cNvPr id="81" name="Straight Arrow Connector 80"/>
          <p:cNvCxnSpPr/>
          <p:nvPr/>
        </p:nvCxnSpPr>
        <p:spPr>
          <a:xfrm flipH="1">
            <a:off x="2345758" y="2808941"/>
            <a:ext cx="687294" cy="403412"/>
          </a:xfrm>
          <a:prstGeom prst="straightConnector1">
            <a:avLst/>
          </a:prstGeom>
          <a:ln>
            <a:solidFill>
              <a:srgbClr val="00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flipH="1">
            <a:off x="3809993" y="3062941"/>
            <a:ext cx="224117" cy="164353"/>
          </a:xfrm>
          <a:prstGeom prst="straightConnector1">
            <a:avLst/>
          </a:prstGeom>
          <a:ln>
            <a:solidFill>
              <a:srgbClr val="00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endCxn id="76" idx="0"/>
          </p:cNvCxnSpPr>
          <p:nvPr/>
        </p:nvCxnSpPr>
        <p:spPr>
          <a:xfrm>
            <a:off x="4751287" y="3062941"/>
            <a:ext cx="96520" cy="227105"/>
          </a:xfrm>
          <a:prstGeom prst="straightConnector1">
            <a:avLst/>
          </a:prstGeom>
          <a:ln>
            <a:solidFill>
              <a:srgbClr val="00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endCxn id="38" idx="1"/>
          </p:cNvCxnSpPr>
          <p:nvPr/>
        </p:nvCxnSpPr>
        <p:spPr>
          <a:xfrm flipV="1">
            <a:off x="2390588" y="741459"/>
            <a:ext cx="468838" cy="16995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>
            <a:off x="4631765" y="657412"/>
            <a:ext cx="597647" cy="896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>
            <a:off x="7186706" y="657412"/>
            <a:ext cx="373529" cy="1344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>
            <a:off x="9547412" y="791882"/>
            <a:ext cx="463176" cy="3287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stCxn id="40" idx="2"/>
          </p:cNvCxnSpPr>
          <p:nvPr/>
        </p:nvCxnSpPr>
        <p:spPr>
          <a:xfrm>
            <a:off x="10798361" y="2345765"/>
            <a:ext cx="123639" cy="5229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endCxn id="54" idx="0"/>
          </p:cNvCxnSpPr>
          <p:nvPr/>
        </p:nvCxnSpPr>
        <p:spPr>
          <a:xfrm flipH="1">
            <a:off x="11030865" y="4138706"/>
            <a:ext cx="100311" cy="6454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 flipH="1">
            <a:off x="9517529" y="5886824"/>
            <a:ext cx="1016000" cy="2390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>
            <a:endCxn id="53" idx="3"/>
          </p:cNvCxnSpPr>
          <p:nvPr/>
        </p:nvCxnSpPr>
        <p:spPr>
          <a:xfrm flipH="1">
            <a:off x="6863782" y="6096000"/>
            <a:ext cx="815983" cy="551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>
            <a:stCxn id="53" idx="1"/>
          </p:cNvCxnSpPr>
          <p:nvPr/>
        </p:nvCxnSpPr>
        <p:spPr>
          <a:xfrm flipH="1">
            <a:off x="4318000" y="6151171"/>
            <a:ext cx="863582" cy="45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 flipH="1" flipV="1">
            <a:off x="1673412" y="6155765"/>
            <a:ext cx="687294" cy="1792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104588" y="1972235"/>
            <a:ext cx="2286000" cy="132976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PRINCIPIOS PEDAGOGICOS</a:t>
            </a:r>
            <a:endParaRPr lang="en-US" dirty="0"/>
          </a:p>
        </p:txBody>
      </p:sp>
      <p:cxnSp>
        <p:nvCxnSpPr>
          <p:cNvPr id="35" name="Straight Arrow Connector 34"/>
          <p:cNvCxnSpPr>
            <a:endCxn id="14" idx="2"/>
          </p:cNvCxnSpPr>
          <p:nvPr/>
        </p:nvCxnSpPr>
        <p:spPr>
          <a:xfrm flipV="1">
            <a:off x="1237804" y="1735928"/>
            <a:ext cx="218654" cy="2981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49" idx="0"/>
          </p:cNvCxnSpPr>
          <p:nvPr/>
        </p:nvCxnSpPr>
        <p:spPr>
          <a:xfrm flipV="1">
            <a:off x="1213740" y="4039826"/>
            <a:ext cx="532384" cy="971224"/>
          </a:xfrm>
          <a:prstGeom prst="straightConnector1">
            <a:avLst/>
          </a:prstGeom>
          <a:ln>
            <a:solidFill>
              <a:srgbClr val="00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933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1604" y="201558"/>
            <a:ext cx="11693030" cy="6449845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206526" y="1993450"/>
            <a:ext cx="9711156" cy="2462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 smtClean="0"/>
              <a:t>Se </a:t>
            </a:r>
            <a:r>
              <a:rPr lang="en-US" sz="2200" dirty="0" err="1" smtClean="0"/>
              <a:t>muestran</a:t>
            </a:r>
            <a:r>
              <a:rPr lang="en-US" sz="2200" dirty="0" smtClean="0"/>
              <a:t> </a:t>
            </a:r>
            <a:r>
              <a:rPr lang="en-US" sz="2200" dirty="0" err="1" smtClean="0"/>
              <a:t>como</a:t>
            </a:r>
            <a:r>
              <a:rPr lang="en-US" sz="2200" dirty="0" smtClean="0"/>
              <a:t> son </a:t>
            </a:r>
            <a:r>
              <a:rPr lang="en-US" sz="2200" dirty="0" err="1" smtClean="0"/>
              <a:t>muy</a:t>
            </a:r>
            <a:r>
              <a:rPr lang="en-US" sz="2200" dirty="0" smtClean="0"/>
              <a:t> </a:t>
            </a:r>
            <a:r>
              <a:rPr lang="en-US" sz="2200" dirty="0" err="1" smtClean="0"/>
              <a:t>significativos</a:t>
            </a:r>
            <a:r>
              <a:rPr lang="en-US" sz="2200" dirty="0" smtClean="0"/>
              <a:t> los </a:t>
            </a:r>
            <a:r>
              <a:rPr lang="en-US" sz="2200" dirty="0" err="1" smtClean="0"/>
              <a:t>principios</a:t>
            </a:r>
            <a:r>
              <a:rPr lang="en-US" sz="2200" dirty="0" smtClean="0"/>
              <a:t> </a:t>
            </a:r>
            <a:r>
              <a:rPr lang="en-US" sz="2200" dirty="0" err="1" smtClean="0"/>
              <a:t>pedag</a:t>
            </a:r>
            <a:r>
              <a:rPr lang="en-US" sz="2200" dirty="0" err="1" smtClean="0"/>
              <a:t>ógicos</a:t>
            </a:r>
            <a:r>
              <a:rPr lang="en-US" sz="2200" dirty="0" smtClean="0"/>
              <a:t> </a:t>
            </a:r>
            <a:r>
              <a:rPr lang="en-US" sz="2200" dirty="0" err="1" smtClean="0"/>
              <a:t>que</a:t>
            </a:r>
            <a:r>
              <a:rPr lang="en-US" sz="2200" dirty="0" smtClean="0"/>
              <a:t> son</a:t>
            </a:r>
          </a:p>
          <a:p>
            <a:pPr algn="just"/>
            <a:r>
              <a:rPr lang="en-US" sz="2200" dirty="0" err="1" smtClean="0"/>
              <a:t>Implementados</a:t>
            </a:r>
            <a:r>
              <a:rPr lang="en-US" sz="2200" dirty="0" smtClean="0"/>
              <a:t> en el Plan de </a:t>
            </a:r>
            <a:r>
              <a:rPr lang="en-US" sz="2200" dirty="0" err="1" smtClean="0"/>
              <a:t>Estudios</a:t>
            </a:r>
            <a:r>
              <a:rPr lang="en-US" sz="2200" dirty="0" smtClean="0"/>
              <a:t> </a:t>
            </a:r>
            <a:r>
              <a:rPr lang="en-US" sz="2200" dirty="0" err="1" smtClean="0"/>
              <a:t>ya</a:t>
            </a:r>
            <a:r>
              <a:rPr lang="en-US" sz="2200" dirty="0" smtClean="0"/>
              <a:t> </a:t>
            </a:r>
            <a:r>
              <a:rPr lang="en-US" sz="2200" dirty="0" err="1" smtClean="0"/>
              <a:t>que</a:t>
            </a:r>
            <a:r>
              <a:rPr lang="en-US" sz="2200" dirty="0" smtClean="0"/>
              <a:t> </a:t>
            </a:r>
            <a:r>
              <a:rPr lang="en-US" sz="2200" dirty="0" err="1" smtClean="0"/>
              <a:t>todos</a:t>
            </a:r>
            <a:r>
              <a:rPr lang="en-US" sz="2200" dirty="0" smtClean="0"/>
              <a:t> </a:t>
            </a:r>
            <a:r>
              <a:rPr lang="en-US" sz="2200" dirty="0" err="1" smtClean="0"/>
              <a:t>tienen</a:t>
            </a:r>
            <a:r>
              <a:rPr lang="en-US" sz="2200" dirty="0" smtClean="0"/>
              <a:t> </a:t>
            </a:r>
            <a:r>
              <a:rPr lang="en-US" sz="2200" dirty="0" err="1" smtClean="0"/>
              <a:t>una</a:t>
            </a:r>
            <a:r>
              <a:rPr lang="en-US" sz="2200" dirty="0" smtClean="0"/>
              <a:t> </a:t>
            </a:r>
            <a:r>
              <a:rPr lang="en-US" sz="2200" dirty="0" err="1" smtClean="0"/>
              <a:t>vinculación</a:t>
            </a:r>
            <a:r>
              <a:rPr lang="en-US" sz="2200" dirty="0" smtClean="0"/>
              <a:t> con los </a:t>
            </a:r>
            <a:br>
              <a:rPr lang="en-US" sz="2200" dirty="0" smtClean="0"/>
            </a:br>
            <a:r>
              <a:rPr lang="en-US" sz="2200" dirty="0" err="1" smtClean="0"/>
              <a:t>campos</a:t>
            </a:r>
            <a:r>
              <a:rPr lang="en-US" sz="2200" dirty="0" smtClean="0"/>
              <a:t> </a:t>
            </a:r>
            <a:r>
              <a:rPr lang="en-US" sz="2200" dirty="0" err="1" smtClean="0"/>
              <a:t>formativos</a:t>
            </a:r>
            <a:r>
              <a:rPr lang="en-US" sz="2200" dirty="0" smtClean="0"/>
              <a:t> de la </a:t>
            </a:r>
            <a:r>
              <a:rPr lang="en-US" sz="2200" dirty="0" err="1" smtClean="0"/>
              <a:t>educación</a:t>
            </a:r>
            <a:r>
              <a:rPr lang="en-US" sz="2200" dirty="0" smtClean="0"/>
              <a:t> </a:t>
            </a:r>
            <a:r>
              <a:rPr lang="en-US" sz="2200" dirty="0" err="1" smtClean="0"/>
              <a:t>preescolar</a:t>
            </a:r>
            <a:r>
              <a:rPr lang="en-US" sz="2200" dirty="0" smtClean="0"/>
              <a:t>. </a:t>
            </a:r>
            <a:r>
              <a:rPr lang="en-US" sz="2200" dirty="0" err="1" smtClean="0"/>
              <a:t>Además</a:t>
            </a:r>
            <a:r>
              <a:rPr lang="en-US" sz="2200" dirty="0" smtClean="0"/>
              <a:t> de </a:t>
            </a:r>
            <a:r>
              <a:rPr lang="en-US" sz="2200" dirty="0" err="1" smtClean="0"/>
              <a:t>que</a:t>
            </a:r>
            <a:r>
              <a:rPr lang="en-US" sz="2200" dirty="0" smtClean="0"/>
              <a:t> </a:t>
            </a:r>
            <a:r>
              <a:rPr lang="en-US" sz="2200" dirty="0" err="1" smtClean="0"/>
              <a:t>todos</a:t>
            </a:r>
            <a:r>
              <a:rPr lang="en-US" sz="2200" dirty="0" smtClean="0"/>
              <a:t> los </a:t>
            </a:r>
            <a:r>
              <a:rPr lang="en-US" sz="2200" dirty="0" err="1" smtClean="0"/>
              <a:t>campos</a:t>
            </a:r>
            <a:r>
              <a:rPr lang="en-US" sz="2200" dirty="0" smtClean="0"/>
              <a:t> </a:t>
            </a:r>
            <a:r>
              <a:rPr lang="en-US" sz="2200" dirty="0" err="1" smtClean="0"/>
              <a:t>tienen</a:t>
            </a:r>
            <a:r>
              <a:rPr lang="en-US" sz="2200" dirty="0" smtClean="0"/>
              <a:t> </a:t>
            </a:r>
            <a:r>
              <a:rPr lang="en-US" sz="2200" dirty="0" err="1" smtClean="0"/>
              <a:t>una</a:t>
            </a:r>
            <a:r>
              <a:rPr lang="en-US" sz="2200" dirty="0" smtClean="0"/>
              <a:t> </a:t>
            </a:r>
            <a:r>
              <a:rPr lang="en-US" sz="2200" dirty="0" err="1" smtClean="0"/>
              <a:t>relación</a:t>
            </a:r>
            <a:r>
              <a:rPr lang="en-US" sz="2200" dirty="0" smtClean="0"/>
              <a:t> entre </a:t>
            </a:r>
            <a:r>
              <a:rPr lang="en-US" sz="2200" dirty="0" err="1" smtClean="0"/>
              <a:t>sí</a:t>
            </a:r>
            <a:r>
              <a:rPr lang="en-US" sz="2200" dirty="0" smtClean="0"/>
              <a:t> lo </a:t>
            </a:r>
            <a:r>
              <a:rPr lang="en-US" sz="2200" dirty="0" err="1" smtClean="0"/>
              <a:t>cual</a:t>
            </a:r>
            <a:r>
              <a:rPr lang="en-US" sz="2200" dirty="0" smtClean="0"/>
              <a:t> </a:t>
            </a:r>
            <a:r>
              <a:rPr lang="en-US" sz="2200" dirty="0" err="1" smtClean="0"/>
              <a:t>es</a:t>
            </a:r>
            <a:r>
              <a:rPr lang="en-US" sz="2200" dirty="0" smtClean="0"/>
              <a:t> </a:t>
            </a:r>
            <a:r>
              <a:rPr lang="en-US" sz="2200" dirty="0" err="1" smtClean="0"/>
              <a:t>importante</a:t>
            </a:r>
            <a:r>
              <a:rPr lang="en-US" sz="2200" dirty="0" smtClean="0"/>
              <a:t> </a:t>
            </a:r>
            <a:r>
              <a:rPr lang="en-US" sz="2200" dirty="0" err="1" smtClean="0"/>
              <a:t>por</a:t>
            </a:r>
            <a:r>
              <a:rPr lang="en-US" sz="2200" dirty="0" smtClean="0"/>
              <a:t> </a:t>
            </a:r>
            <a:r>
              <a:rPr lang="en-US" sz="2200" dirty="0" err="1" smtClean="0"/>
              <a:t>que</a:t>
            </a:r>
            <a:r>
              <a:rPr lang="en-US" sz="2200" dirty="0" smtClean="0"/>
              <a:t> se </a:t>
            </a:r>
            <a:r>
              <a:rPr lang="en-US" sz="2200" dirty="0" err="1" smtClean="0"/>
              <a:t>pueden</a:t>
            </a:r>
            <a:r>
              <a:rPr lang="en-US" sz="2200" dirty="0" smtClean="0"/>
              <a:t> </a:t>
            </a:r>
            <a:r>
              <a:rPr lang="en-US" sz="2200" dirty="0" err="1" smtClean="0"/>
              <a:t>favorecer</a:t>
            </a:r>
            <a:r>
              <a:rPr lang="en-US" sz="2200" dirty="0" smtClean="0"/>
              <a:t> </a:t>
            </a:r>
            <a:br>
              <a:rPr lang="en-US" sz="2200" dirty="0" smtClean="0"/>
            </a:br>
            <a:r>
              <a:rPr lang="en-US" sz="2200" dirty="0" err="1" smtClean="0"/>
              <a:t>mediante</a:t>
            </a:r>
            <a:r>
              <a:rPr lang="en-US" sz="2200" dirty="0" smtClean="0"/>
              <a:t> </a:t>
            </a:r>
            <a:r>
              <a:rPr lang="en-US" sz="2200" dirty="0" err="1" smtClean="0"/>
              <a:t>actividades</a:t>
            </a:r>
            <a:r>
              <a:rPr lang="en-US" sz="2200" dirty="0" smtClean="0"/>
              <a:t> en </a:t>
            </a:r>
            <a:r>
              <a:rPr lang="en-US" sz="2200" dirty="0" err="1" smtClean="0"/>
              <a:t>donde</a:t>
            </a:r>
            <a:r>
              <a:rPr lang="en-US" sz="2200" dirty="0" smtClean="0"/>
              <a:t> se </a:t>
            </a:r>
            <a:r>
              <a:rPr lang="en-US" sz="2200" dirty="0" err="1" smtClean="0"/>
              <a:t>implementen</a:t>
            </a:r>
            <a:r>
              <a:rPr lang="en-US" sz="2200" dirty="0" smtClean="0"/>
              <a:t> </a:t>
            </a:r>
            <a:r>
              <a:rPr lang="en-US" sz="2200" dirty="0" err="1" smtClean="0"/>
              <a:t>diversos</a:t>
            </a:r>
            <a:r>
              <a:rPr lang="en-US" sz="2200" dirty="0" smtClean="0"/>
              <a:t> </a:t>
            </a:r>
            <a:r>
              <a:rPr lang="en-US" sz="2200" dirty="0" err="1" smtClean="0"/>
              <a:t>aprendizajes</a:t>
            </a:r>
            <a:r>
              <a:rPr lang="en-US" sz="2200" dirty="0" smtClean="0"/>
              <a:t> </a:t>
            </a:r>
            <a:r>
              <a:rPr lang="en-US" sz="2200" dirty="0" err="1" smtClean="0"/>
              <a:t>fortaleciendo</a:t>
            </a:r>
            <a:r>
              <a:rPr lang="en-US" sz="2200" dirty="0" smtClean="0"/>
              <a:t> </a:t>
            </a:r>
            <a:r>
              <a:rPr lang="en-US" sz="2200" dirty="0" err="1" smtClean="0"/>
              <a:t>cada</a:t>
            </a:r>
            <a:r>
              <a:rPr lang="en-US" sz="2200" dirty="0" smtClean="0"/>
              <a:t> campo </a:t>
            </a:r>
            <a:r>
              <a:rPr lang="en-US" sz="2200" dirty="0" err="1" smtClean="0"/>
              <a:t>formativo</a:t>
            </a:r>
            <a:r>
              <a:rPr lang="en-US" sz="2200" dirty="0" smtClean="0"/>
              <a:t> </a:t>
            </a:r>
            <a:r>
              <a:rPr lang="en-US" sz="2200" dirty="0" err="1" smtClean="0"/>
              <a:t>así</a:t>
            </a:r>
            <a:r>
              <a:rPr lang="en-US" sz="2200" dirty="0" smtClean="0"/>
              <a:t> los </a:t>
            </a:r>
            <a:r>
              <a:rPr lang="en-US" sz="2200" dirty="0" err="1" smtClean="0"/>
              <a:t>niños</a:t>
            </a:r>
            <a:r>
              <a:rPr lang="en-US" sz="2200" dirty="0" smtClean="0"/>
              <a:t> y </a:t>
            </a:r>
            <a:r>
              <a:rPr lang="en-US" sz="2200" dirty="0" err="1" smtClean="0"/>
              <a:t>las</a:t>
            </a:r>
            <a:r>
              <a:rPr lang="en-US" sz="2200" dirty="0" smtClean="0"/>
              <a:t> </a:t>
            </a:r>
            <a:r>
              <a:rPr lang="en-US" sz="2200" dirty="0" err="1" smtClean="0"/>
              <a:t>niñas</a:t>
            </a:r>
            <a:r>
              <a:rPr lang="en-US" sz="2200" dirty="0" smtClean="0"/>
              <a:t> </a:t>
            </a:r>
            <a:r>
              <a:rPr lang="en-US" sz="2200" dirty="0" err="1" smtClean="0"/>
              <a:t>irán</a:t>
            </a:r>
            <a:r>
              <a:rPr lang="en-US" sz="2200" dirty="0" smtClean="0"/>
              <a:t> </a:t>
            </a:r>
            <a:r>
              <a:rPr lang="en-US" sz="2200" dirty="0" err="1" smtClean="0"/>
              <a:t>desarrollando</a:t>
            </a:r>
            <a:endParaRPr lang="en-US" sz="2200" dirty="0" smtClean="0"/>
          </a:p>
          <a:p>
            <a:pPr algn="just"/>
            <a:r>
              <a:rPr lang="en-US" sz="2200" dirty="0" err="1"/>
              <a:t>c</a:t>
            </a:r>
            <a:r>
              <a:rPr lang="en-US" sz="2200" dirty="0" err="1" smtClean="0"/>
              <a:t>ompetencias</a:t>
            </a:r>
            <a:r>
              <a:rPr lang="en-US" sz="2200" dirty="0" smtClean="0"/>
              <a:t> y </a:t>
            </a:r>
            <a:r>
              <a:rPr lang="en-US" sz="2200" dirty="0" err="1" smtClean="0"/>
              <a:t>habilidades</a:t>
            </a:r>
            <a:r>
              <a:rPr lang="en-US" sz="2200" dirty="0" smtClean="0"/>
              <a:t> </a:t>
            </a:r>
            <a:r>
              <a:rPr lang="en-US" sz="2200" dirty="0" err="1" smtClean="0"/>
              <a:t>que</a:t>
            </a:r>
            <a:r>
              <a:rPr lang="en-US" sz="2200" dirty="0" smtClean="0"/>
              <a:t> le </a:t>
            </a:r>
            <a:r>
              <a:rPr lang="en-US" sz="2200" dirty="0" err="1" smtClean="0"/>
              <a:t>serán</a:t>
            </a:r>
            <a:r>
              <a:rPr lang="en-US" sz="2200" dirty="0" smtClean="0"/>
              <a:t> </a:t>
            </a:r>
            <a:r>
              <a:rPr lang="en-US" sz="2200" dirty="0" err="1" smtClean="0"/>
              <a:t>útiles</a:t>
            </a:r>
            <a:r>
              <a:rPr lang="en-US" sz="2200" dirty="0" smtClean="0"/>
              <a:t> </a:t>
            </a:r>
            <a:r>
              <a:rPr lang="en-US" sz="2200" dirty="0" err="1" smtClean="0"/>
              <a:t>para</a:t>
            </a:r>
            <a:r>
              <a:rPr lang="en-US" sz="2200" dirty="0" smtClean="0"/>
              <a:t> </a:t>
            </a:r>
            <a:r>
              <a:rPr lang="en-US" sz="2200" dirty="0" err="1" smtClean="0"/>
              <a:t>ser</a:t>
            </a:r>
            <a:r>
              <a:rPr lang="en-US" sz="2200" dirty="0" smtClean="0"/>
              <a:t> </a:t>
            </a:r>
            <a:r>
              <a:rPr lang="en-US" sz="2200" dirty="0" err="1" smtClean="0"/>
              <a:t>competente</a:t>
            </a:r>
            <a:r>
              <a:rPr lang="en-US" sz="2200" dirty="0" smtClean="0"/>
              <a:t>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910815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</TotalTime>
  <Words>166</Words>
  <Application>Microsoft Macintosh PowerPoint</Application>
  <PresentationFormat>Custom</PresentationFormat>
  <Paragraphs>37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Erik Cabrera</dc:creator>
  <cp:lastModifiedBy>Jeniffer Garza</cp:lastModifiedBy>
  <cp:revision>53</cp:revision>
  <dcterms:created xsi:type="dcterms:W3CDTF">2014-10-27T04:16:56Z</dcterms:created>
  <dcterms:modified xsi:type="dcterms:W3CDTF">2015-02-19T05:33:59Z</dcterms:modified>
</cp:coreProperties>
</file>