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7" r:id="rId4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0A15C55-8517-42AA-B614-E9B94910E393}" styleName="Estilo medio 2 - Énfasi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E171933-4619-4E11-9A3F-F7608DF75F80}" styleName="Estilo medio 1 - Énfasis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42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0FDB0-D18A-4B1C-AA5E-409D9D836790}" type="datetimeFigureOut">
              <a:rPr lang="es-MX" smtClean="0"/>
              <a:t>18/02/2015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42ACF-7D8A-4ED4-A999-51826B373DA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072399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0FDB0-D18A-4B1C-AA5E-409D9D836790}" type="datetimeFigureOut">
              <a:rPr lang="es-MX" smtClean="0"/>
              <a:t>18/02/2015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42ACF-7D8A-4ED4-A999-51826B373DA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969750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0FDB0-D18A-4B1C-AA5E-409D9D836790}" type="datetimeFigureOut">
              <a:rPr lang="es-MX" smtClean="0"/>
              <a:t>18/02/2015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42ACF-7D8A-4ED4-A999-51826B373DA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568976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0FDB0-D18A-4B1C-AA5E-409D9D836790}" type="datetimeFigureOut">
              <a:rPr lang="es-MX" smtClean="0"/>
              <a:t>18/02/2015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42ACF-7D8A-4ED4-A999-51826B373DA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750682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0FDB0-D18A-4B1C-AA5E-409D9D836790}" type="datetimeFigureOut">
              <a:rPr lang="es-MX" smtClean="0"/>
              <a:t>18/02/2015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42ACF-7D8A-4ED4-A999-51826B373DA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824812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0FDB0-D18A-4B1C-AA5E-409D9D836790}" type="datetimeFigureOut">
              <a:rPr lang="es-MX" smtClean="0"/>
              <a:t>18/02/2015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42ACF-7D8A-4ED4-A999-51826B373DA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390022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0FDB0-D18A-4B1C-AA5E-409D9D836790}" type="datetimeFigureOut">
              <a:rPr lang="es-MX" smtClean="0"/>
              <a:t>18/02/2015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42ACF-7D8A-4ED4-A999-51826B373DA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130217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0FDB0-D18A-4B1C-AA5E-409D9D836790}" type="datetimeFigureOut">
              <a:rPr lang="es-MX" smtClean="0"/>
              <a:t>18/02/2015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42ACF-7D8A-4ED4-A999-51826B373DA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00203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0FDB0-D18A-4B1C-AA5E-409D9D836790}" type="datetimeFigureOut">
              <a:rPr lang="es-MX" smtClean="0"/>
              <a:t>18/02/2015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42ACF-7D8A-4ED4-A999-51826B373DA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156959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0FDB0-D18A-4B1C-AA5E-409D9D836790}" type="datetimeFigureOut">
              <a:rPr lang="es-MX" smtClean="0"/>
              <a:t>18/02/2015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42ACF-7D8A-4ED4-A999-51826B373DA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990969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0FDB0-D18A-4B1C-AA5E-409D9D836790}" type="datetimeFigureOut">
              <a:rPr lang="es-MX" smtClean="0"/>
              <a:t>18/02/2015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42ACF-7D8A-4ED4-A999-51826B373DA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81127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00FDB0-D18A-4B1C-AA5E-409D9D836790}" type="datetimeFigureOut">
              <a:rPr lang="es-MX" smtClean="0"/>
              <a:t>18/02/2015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142ACF-7D8A-4ED4-A999-51826B373DA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030607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-180528" y="1844824"/>
            <a:ext cx="9505056" cy="1470025"/>
          </a:xfrm>
        </p:spPr>
        <p:txBody>
          <a:bodyPr>
            <a:noAutofit/>
          </a:bodyPr>
          <a:lstStyle/>
          <a:p>
            <a:r>
              <a:rPr lang="es-MX" sz="13800" dirty="0" smtClean="0">
                <a:latin typeface="bang whack pow" pitchFamily="2" charset="0"/>
              </a:rPr>
              <a:t>Enfoques formativos</a:t>
            </a:r>
            <a:endParaRPr lang="es-MX" sz="13800" dirty="0">
              <a:latin typeface="bang whack pow" pitchFamily="2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635696" y="6138597"/>
            <a:ext cx="6400800" cy="818795"/>
          </a:xfrm>
        </p:spPr>
        <p:txBody>
          <a:bodyPr/>
          <a:lstStyle/>
          <a:p>
            <a:pPr algn="r"/>
            <a:r>
              <a:rPr lang="es-MX" b="1" dirty="0" smtClean="0">
                <a:solidFill>
                  <a:schemeClr val="tx1"/>
                </a:solidFill>
                <a:latin typeface="Agency FB" pitchFamily="34" charset="0"/>
              </a:rPr>
              <a:t>Programa de educación básica 2011</a:t>
            </a:r>
            <a:endParaRPr lang="es-MX" b="1" dirty="0">
              <a:solidFill>
                <a:schemeClr val="tx1"/>
              </a:solidFill>
              <a:latin typeface="Agency FB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1161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5108673"/>
              </p:ext>
            </p:extLst>
          </p:nvPr>
        </p:nvGraphicFramePr>
        <p:xfrm>
          <a:off x="179512" y="116632"/>
          <a:ext cx="8712968" cy="65836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4356484"/>
                <a:gridCol w="4356484"/>
              </a:tblGrid>
              <a:tr h="1056117">
                <a:tc>
                  <a:txBody>
                    <a:bodyPr/>
                    <a:lstStyle/>
                    <a:p>
                      <a:r>
                        <a:rPr lang="es-MX" dirty="0" smtClean="0"/>
                        <a:t>Lenguaje y comunicación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itchFamily="2" charset="2"/>
                        <a:buChar char="q"/>
                      </a:pPr>
                      <a:r>
                        <a:rPr lang="es-MX" dirty="0" smtClean="0"/>
                        <a:t>Desarrolla competencias comunicativas y de lectura</a:t>
                      </a:r>
                    </a:p>
                    <a:p>
                      <a:pPr marL="285750" indent="-285750">
                        <a:buFont typeface="Wingdings" pitchFamily="2" charset="2"/>
                        <a:buChar char="q"/>
                      </a:pPr>
                      <a:r>
                        <a:rPr lang="es-MX" dirty="0" smtClean="0"/>
                        <a:t>Segunda</a:t>
                      </a:r>
                      <a:r>
                        <a:rPr lang="es-MX" baseline="0" dirty="0" smtClean="0"/>
                        <a:t> lengua; ingles en preescolar: se debe propiciar el contacto y familiarización con este idioma; contribuye a un mejor desarrollo cognitivo y al estar expuestos a temprana edad el aprendizaje se da con mejor dominio</a:t>
                      </a:r>
                      <a:endParaRPr lang="es-MX" dirty="0"/>
                    </a:p>
                  </a:txBody>
                  <a:tcPr/>
                </a:tc>
              </a:tr>
              <a:tr h="1056117">
                <a:tc>
                  <a:txBody>
                    <a:bodyPr/>
                    <a:lstStyle/>
                    <a:p>
                      <a:r>
                        <a:rPr lang="es-MX" dirty="0" smtClean="0"/>
                        <a:t>Pensamiento matemático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itchFamily="2" charset="2"/>
                        <a:buChar char="q"/>
                      </a:pPr>
                      <a:r>
                        <a:rPr lang="es-MX" dirty="0" smtClean="0"/>
                        <a:t>Razonamiento</a:t>
                      </a:r>
                      <a:r>
                        <a:rPr lang="es-MX" baseline="0" dirty="0" smtClean="0"/>
                        <a:t> para la resolución de problemas</a:t>
                      </a:r>
                    </a:p>
                    <a:p>
                      <a:pPr marL="285750" indent="-285750">
                        <a:buFont typeface="Wingdings" pitchFamily="2" charset="2"/>
                        <a:buChar char="q"/>
                      </a:pPr>
                      <a:r>
                        <a:rPr lang="es-MX" baseline="0" dirty="0" smtClean="0"/>
                        <a:t>Usan los principios de conteo y reconocen la importancia y la utilidad de los números</a:t>
                      </a:r>
                    </a:p>
                    <a:p>
                      <a:pPr marL="285750" indent="-285750">
                        <a:buFont typeface="Wingdings" pitchFamily="2" charset="2"/>
                        <a:buChar char="q"/>
                      </a:pPr>
                      <a:r>
                        <a:rPr lang="es-MX" baseline="0" dirty="0" smtClean="0"/>
                        <a:t>Desarrollo de nociones espaciales y temporales</a:t>
                      </a:r>
                      <a:endParaRPr lang="es-MX" dirty="0"/>
                    </a:p>
                  </a:txBody>
                  <a:tcPr/>
                </a:tc>
              </a:tr>
              <a:tr h="1056117">
                <a:tc>
                  <a:txBody>
                    <a:bodyPr/>
                    <a:lstStyle/>
                    <a:p>
                      <a:r>
                        <a:rPr lang="es-MX" dirty="0" smtClean="0"/>
                        <a:t>Exploración del</a:t>
                      </a:r>
                      <a:r>
                        <a:rPr lang="es-MX" baseline="0" dirty="0" smtClean="0"/>
                        <a:t> conocimiento del mundo natural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itchFamily="2" charset="2"/>
                        <a:buChar char="q"/>
                      </a:pPr>
                      <a:r>
                        <a:rPr lang="es-MX" dirty="0" smtClean="0"/>
                        <a:t>Desarrollar en el niño el pensamiento reflexivo a partir de la observación, la</a:t>
                      </a:r>
                      <a:r>
                        <a:rPr lang="es-MX" baseline="0" dirty="0" smtClean="0"/>
                        <a:t> </a:t>
                      </a:r>
                      <a:r>
                        <a:rPr lang="es-MX" dirty="0" smtClean="0"/>
                        <a:t>formulación de preguntas, resolución de problemas, elaboración de explicaciones</a:t>
                      </a:r>
                    </a:p>
                    <a:p>
                      <a:pPr marL="285750" indent="-285750">
                        <a:buFont typeface="Wingdings" pitchFamily="2" charset="2"/>
                        <a:buChar char="q"/>
                      </a:pPr>
                      <a:r>
                        <a:rPr lang="es-MX" dirty="0" smtClean="0"/>
                        <a:t>Diversos enfoques: biológicos, históricos, sociales, culturales, económicos,</a:t>
                      </a:r>
                      <a:r>
                        <a:rPr lang="es-MX" baseline="0" dirty="0" smtClean="0"/>
                        <a:t> culturales, geográficos, científicos</a:t>
                      </a:r>
                      <a:endParaRPr lang="es-MX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48117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1726703"/>
              </p:ext>
            </p:extLst>
          </p:nvPr>
        </p:nvGraphicFramePr>
        <p:xfrm>
          <a:off x="179512" y="260648"/>
          <a:ext cx="8712968" cy="6384577"/>
        </p:xfrm>
        <a:graphic>
          <a:graphicData uri="http://schemas.openxmlformats.org/drawingml/2006/table">
            <a:tbl>
              <a:tblPr firstRow="1" bandRow="1">
                <a:tableStyleId>{1E171933-4619-4E11-9A3F-F7608DF75F80}</a:tableStyleId>
              </a:tblPr>
              <a:tblGrid>
                <a:gridCol w="4356484"/>
                <a:gridCol w="4356484"/>
              </a:tblGrid>
              <a:tr h="1902024">
                <a:tc>
                  <a:txBody>
                    <a:bodyPr/>
                    <a:lstStyle/>
                    <a:p>
                      <a:r>
                        <a:rPr lang="es-MX" dirty="0" smtClean="0"/>
                        <a:t>Desarrollo físico y salud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itchFamily="2" charset="2"/>
                        <a:buChar char="q"/>
                      </a:pPr>
                      <a:r>
                        <a:rPr lang="es-MX" dirty="0" smtClean="0"/>
                        <a:t>Estimula la activación física</a:t>
                      </a:r>
                    </a:p>
                    <a:p>
                      <a:pPr marL="285750" indent="-285750">
                        <a:buFont typeface="Wingdings" pitchFamily="2" charset="2"/>
                        <a:buChar char="q"/>
                      </a:pPr>
                      <a:r>
                        <a:rPr lang="es-MX" dirty="0" smtClean="0"/>
                        <a:t>Experimenta el bienestar de un vida activa</a:t>
                      </a:r>
                    </a:p>
                    <a:p>
                      <a:pPr marL="285750" indent="-285750">
                        <a:buFont typeface="Wingdings" pitchFamily="2" charset="2"/>
                        <a:buChar char="q"/>
                      </a:pPr>
                      <a:r>
                        <a:rPr lang="es-MX" dirty="0" smtClean="0"/>
                        <a:t>Toma de conciencia para prevenir enfermedades</a:t>
                      </a:r>
                    </a:p>
                    <a:p>
                      <a:pPr marL="285750" indent="-285750">
                        <a:buFont typeface="Wingdings" pitchFamily="2" charset="2"/>
                        <a:buChar char="q"/>
                      </a:pPr>
                      <a:r>
                        <a:rPr lang="es-MX" dirty="0" smtClean="0"/>
                        <a:t>Estilos</a:t>
                      </a:r>
                      <a:r>
                        <a:rPr lang="es-MX" baseline="0" dirty="0" smtClean="0"/>
                        <a:t> de vida saludable</a:t>
                      </a:r>
                    </a:p>
                    <a:p>
                      <a:pPr marL="285750" indent="-285750">
                        <a:buFont typeface="Wingdings" pitchFamily="2" charset="2"/>
                        <a:buChar char="q"/>
                      </a:pPr>
                      <a:r>
                        <a:rPr lang="es-MX" baseline="0" dirty="0" smtClean="0"/>
                        <a:t>Tomar medidas para evitar el riesgo en el hogar, escuela y calle</a:t>
                      </a:r>
                      <a:endParaRPr lang="es-MX" dirty="0"/>
                    </a:p>
                  </a:txBody>
                  <a:tcPr/>
                </a:tc>
              </a:tr>
              <a:tr h="1902024">
                <a:tc>
                  <a:txBody>
                    <a:bodyPr/>
                    <a:lstStyle/>
                    <a:p>
                      <a:r>
                        <a:rPr lang="es-MX" dirty="0" smtClean="0"/>
                        <a:t>Desarrollo personal y social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itchFamily="2" charset="2"/>
                        <a:buChar char="q"/>
                      </a:pPr>
                      <a:r>
                        <a:rPr lang="es-MX" dirty="0" smtClean="0"/>
                        <a:t>Actitudes y procesos de la</a:t>
                      </a:r>
                      <a:r>
                        <a:rPr lang="es-MX" baseline="0" dirty="0" smtClean="0"/>
                        <a:t> construcción de identidad personal, así como competencias emocionales y sociales; comprensión y regularización de emociones y habilidad para establecer relacione interpersonales</a:t>
                      </a:r>
                    </a:p>
                    <a:p>
                      <a:pPr marL="285750" indent="-285750">
                        <a:buFont typeface="Wingdings" pitchFamily="2" charset="2"/>
                        <a:buChar char="q"/>
                      </a:pPr>
                      <a:r>
                        <a:rPr lang="es-MX" baseline="0" dirty="0" smtClean="0"/>
                        <a:t>Promueve la autorregulación al recordar limites a su conducta</a:t>
                      </a:r>
                      <a:endParaRPr lang="es-MX" dirty="0"/>
                    </a:p>
                  </a:txBody>
                  <a:tcPr/>
                </a:tc>
              </a:tr>
              <a:tr h="1812577">
                <a:tc>
                  <a:txBody>
                    <a:bodyPr/>
                    <a:lstStyle/>
                    <a:p>
                      <a:r>
                        <a:rPr lang="es-MX" dirty="0" smtClean="0"/>
                        <a:t>Expresión y apreciación</a:t>
                      </a:r>
                      <a:r>
                        <a:rPr lang="es-MX" baseline="0" dirty="0" smtClean="0"/>
                        <a:t> artísticas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itchFamily="2" charset="2"/>
                        <a:buChar char="q"/>
                      </a:pPr>
                      <a:r>
                        <a:rPr lang="es-MX" dirty="0" smtClean="0"/>
                        <a:t>Potenciar la sensibilidad, iniciativa, curiosidad</a:t>
                      </a:r>
                      <a:r>
                        <a:rPr lang="es-MX" baseline="0" dirty="0" smtClean="0"/>
                        <a:t> espontaneidad, imaginación, gusto estético, creatividad para la expresión de sus sentimientos mediante el arte</a:t>
                      </a:r>
                      <a:endParaRPr lang="es-MX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02178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239</Words>
  <Application>Microsoft Office PowerPoint</Application>
  <PresentationFormat>Presentación en pantalla (4:3)</PresentationFormat>
  <Paragraphs>23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Tema de Office</vt:lpstr>
      <vt:lpstr>Enfoques formativos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hp cristina</dc:creator>
  <cp:lastModifiedBy>hp cristina</cp:lastModifiedBy>
  <cp:revision>2</cp:revision>
  <dcterms:created xsi:type="dcterms:W3CDTF">2015-02-19T01:48:47Z</dcterms:created>
  <dcterms:modified xsi:type="dcterms:W3CDTF">2015-02-19T02:01:56Z</dcterms:modified>
</cp:coreProperties>
</file>