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56" r:id="rId4"/>
    <p:sldId id="257"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34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3463117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4014415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3264922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1651637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379638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1502575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183350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188402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1675289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416854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3517B0F-523A-48E8-A6AC-C67938FBEB32}"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351A745-E06F-4428-953A-D8EE0BFE3495}" type="slidenum">
              <a:rPr lang="es-MX" smtClean="0"/>
              <a:t>‹Nº›</a:t>
            </a:fld>
            <a:endParaRPr lang="es-MX"/>
          </a:p>
        </p:txBody>
      </p:sp>
    </p:spTree>
    <p:extLst>
      <p:ext uri="{BB962C8B-B14F-4D97-AF65-F5344CB8AC3E}">
        <p14:creationId xmlns:p14="http://schemas.microsoft.com/office/powerpoint/2010/main" val="415298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17B0F-523A-48E8-A6AC-C67938FBEB32}" type="datetimeFigureOut">
              <a:rPr lang="es-MX" smtClean="0"/>
              <a:t>18/02/2015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1A745-E06F-4428-953A-D8EE0BFE3495}" type="slidenum">
              <a:rPr lang="es-MX" smtClean="0"/>
              <a:t>‹Nº›</a:t>
            </a:fld>
            <a:endParaRPr lang="es-MX"/>
          </a:p>
        </p:txBody>
      </p:sp>
    </p:spTree>
    <p:extLst>
      <p:ext uri="{BB962C8B-B14F-4D97-AF65-F5344CB8AC3E}">
        <p14:creationId xmlns:p14="http://schemas.microsoft.com/office/powerpoint/2010/main" val="4185374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95536" y="839613"/>
            <a:ext cx="8352927" cy="597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200" b="1" i="0" u="none" strike="noStrike" cap="none" normalizeH="0" baseline="0" dirty="0" smtClean="0">
              <a:ln>
                <a:noFill/>
              </a:ln>
              <a:solidFill>
                <a:srgbClr val="000000"/>
              </a:solidFill>
              <a:effectLst/>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2200" b="1" dirty="0">
              <a:solidFill>
                <a:srgbClr val="000000"/>
              </a:solidFill>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200" b="1" i="0" u="none" strike="noStrike" cap="none" normalizeH="0" baseline="0" dirty="0" smtClean="0">
              <a:ln>
                <a:noFill/>
              </a:ln>
              <a:solidFill>
                <a:srgbClr val="000000"/>
              </a:solidFill>
              <a:effectLst/>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2200" b="1" dirty="0">
              <a:solidFill>
                <a:srgbClr val="000000"/>
              </a:solidFill>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200" b="1" i="0" u="none" strike="noStrike" cap="none" normalizeH="0" baseline="0" dirty="0" smtClean="0">
              <a:ln>
                <a:noFill/>
              </a:ln>
              <a:solidFill>
                <a:srgbClr val="000000"/>
              </a:solidFill>
              <a:effectLst/>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2200" b="1" dirty="0">
              <a:solidFill>
                <a:srgbClr val="000000"/>
              </a:solidFill>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200" b="1" i="0" u="none" strike="noStrike" cap="none" normalizeH="0" baseline="0" dirty="0" smtClean="0">
              <a:ln>
                <a:noFill/>
              </a:ln>
              <a:solidFill>
                <a:srgbClr val="000000"/>
              </a:solidFill>
              <a:effectLst/>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2200" b="1" dirty="0">
              <a:solidFill>
                <a:srgbClr val="000000"/>
              </a:solidFill>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2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Mapa conceptual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Alumna:</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Claudia Berenice </a:t>
            </a:r>
            <a:r>
              <a:rPr kumimoji="0" lang="es-MX" altLang="es-MX" sz="2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Calzoncit</a:t>
            </a:r>
            <a:r>
              <a:rPr kumimoji="0" lang="es-MX" altLang="es-MX"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Hurtado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Grado: 4C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Profesora: Ma. Del Rosario de Hoyos Dávila       </a:t>
            </a: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2000" b="1" dirty="0">
              <a:latin typeface="Calibri"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Saltillo, Coahuila de Zaragoza 			 </a:t>
            </a:r>
            <a:r>
              <a:rPr kumimoji="0" lang="es-MX" altLang="es-MX"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18 </a:t>
            </a:r>
            <a:r>
              <a:rPr kumimoji="0" lang="es-MX" altLang="es-MX"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de Febrero del 2015</a:t>
            </a:r>
            <a:endParaRPr kumimoji="0" lang="es-MX" alt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433364" y="247143"/>
            <a:ext cx="8320035" cy="1184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es-MX"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ESCUELA NORMAL DE EDUCACIÓN PREESCOLAR</a:t>
            </a:r>
            <a:endParaRPr kumimoji="0" lang="es-MX" altLang="es-MX"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21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3" name="Imagen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980728"/>
            <a:ext cx="3352800"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52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5050"/>
                </a:solidFill>
                <a:effectLst>
                  <a:outerShdw blurRad="38100" dist="38100" dir="2700000" algn="tl">
                    <a:srgbClr val="000000">
                      <a:alpha val="43137"/>
                    </a:srgbClr>
                  </a:outerShdw>
                </a:effectLst>
                <a:latin typeface="Century Gothic" panose="020B0502020202020204" pitchFamily="34" charset="0"/>
              </a:rPr>
              <a:t>Introducción</a:t>
            </a:r>
            <a:endParaRPr lang="es-MX" b="1" dirty="0">
              <a:solidFill>
                <a:srgbClr val="FF5050"/>
              </a:solidFill>
              <a:effectLst>
                <a:outerShdw blurRad="38100" dist="38100" dir="2700000" algn="tl">
                  <a:srgbClr val="000000">
                    <a:alpha val="43137"/>
                  </a:srgbClr>
                </a:outerShdw>
              </a:effectLst>
              <a:latin typeface="Century Gothic" panose="020B0502020202020204" pitchFamily="34" charset="0"/>
            </a:endParaRPr>
          </a:p>
        </p:txBody>
      </p:sp>
      <p:sp>
        <p:nvSpPr>
          <p:cNvPr id="3" name="2 Marcador de contenido"/>
          <p:cNvSpPr>
            <a:spLocks noGrp="1"/>
          </p:cNvSpPr>
          <p:nvPr>
            <p:ph idx="1"/>
          </p:nvPr>
        </p:nvSpPr>
        <p:spPr/>
        <p:txBody>
          <a:bodyPr/>
          <a:lstStyle/>
          <a:p>
            <a:r>
              <a:rPr lang="es-MX" dirty="0" smtClean="0">
                <a:latin typeface="Century Gothic" panose="020B0502020202020204" pitchFamily="34" charset="0"/>
              </a:rPr>
              <a:t>En el siguiente mapa conceptual se analizan los campos formativos y la relación que tienen cada uno de ellos con los principios pedagógicos de la educación básica. Con la finalidad de encontrar la relación que existe entre ellos para identificar las formas de como llevarlo a la práctica educativa.</a:t>
            </a:r>
          </a:p>
          <a:p>
            <a:pPr marL="0" indent="0">
              <a:buNone/>
            </a:pPr>
            <a:endParaRPr lang="es-MX" dirty="0"/>
          </a:p>
        </p:txBody>
      </p:sp>
    </p:spTree>
    <p:extLst>
      <p:ext uri="{BB962C8B-B14F-4D97-AF65-F5344CB8AC3E}">
        <p14:creationId xmlns:p14="http://schemas.microsoft.com/office/powerpoint/2010/main" val="1149102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03648" y="153506"/>
            <a:ext cx="6480720" cy="830997"/>
          </a:xfrm>
          <a:prstGeom prst="rect">
            <a:avLst/>
          </a:prstGeom>
          <a:noFill/>
          <a:ln w="28575">
            <a:solidFill>
              <a:schemeClr val="accent1"/>
            </a:solidFill>
            <a:prstDash val="dashDot"/>
          </a:ln>
        </p:spPr>
        <p:txBody>
          <a:bodyPr wrap="square" rtlCol="0">
            <a:spAutoFit/>
          </a:bodyPr>
          <a:lstStyle/>
          <a:p>
            <a:pPr algn="ctr"/>
            <a:r>
              <a:rPr lang="es-MX" sz="2400" b="1" dirty="0" smtClean="0">
                <a:solidFill>
                  <a:srgbClr val="FF0066"/>
                </a:solidFill>
                <a:latin typeface="Century Gothic" panose="020B0502020202020204" pitchFamily="34" charset="0"/>
              </a:rPr>
              <a:t>Relación entre los principios pedagógicos y los campos formativos</a:t>
            </a:r>
          </a:p>
        </p:txBody>
      </p:sp>
      <p:sp>
        <p:nvSpPr>
          <p:cNvPr id="9" name="8 CuadroTexto"/>
          <p:cNvSpPr txBox="1"/>
          <p:nvPr/>
        </p:nvSpPr>
        <p:spPr>
          <a:xfrm>
            <a:off x="251520" y="1227980"/>
            <a:ext cx="1872208" cy="646331"/>
          </a:xfrm>
          <a:prstGeom prst="rect">
            <a:avLst/>
          </a:prstGeom>
          <a:noFill/>
          <a:ln w="19050">
            <a:solidFill>
              <a:srgbClr val="00B0F0"/>
            </a:solidFill>
            <a:prstDash val="dash"/>
          </a:ln>
        </p:spPr>
        <p:txBody>
          <a:bodyPr wrap="square" rtlCol="0">
            <a:spAutoFit/>
          </a:bodyPr>
          <a:lstStyle/>
          <a:p>
            <a:pPr algn="ctr"/>
            <a:r>
              <a:rPr lang="es-MX" b="1" dirty="0" smtClean="0">
                <a:solidFill>
                  <a:srgbClr val="00B0F0"/>
                </a:solidFill>
              </a:rPr>
              <a:t>Lenguaje y comunicación</a:t>
            </a:r>
            <a:endParaRPr lang="es-MX" b="1" dirty="0">
              <a:solidFill>
                <a:srgbClr val="00B0F0"/>
              </a:solidFill>
            </a:endParaRPr>
          </a:p>
        </p:txBody>
      </p:sp>
      <p:sp>
        <p:nvSpPr>
          <p:cNvPr id="11" name="10 CuadroTexto"/>
          <p:cNvSpPr txBox="1"/>
          <p:nvPr/>
        </p:nvSpPr>
        <p:spPr>
          <a:xfrm>
            <a:off x="2339752" y="1226245"/>
            <a:ext cx="2016224" cy="646331"/>
          </a:xfrm>
          <a:prstGeom prst="rect">
            <a:avLst/>
          </a:prstGeom>
          <a:noFill/>
          <a:ln w="19050">
            <a:solidFill>
              <a:srgbClr val="00B050"/>
            </a:solidFill>
            <a:prstDash val="dash"/>
          </a:ln>
        </p:spPr>
        <p:txBody>
          <a:bodyPr wrap="square" rtlCol="0">
            <a:spAutoFit/>
          </a:bodyPr>
          <a:lstStyle/>
          <a:p>
            <a:pPr algn="ctr"/>
            <a:r>
              <a:rPr lang="es-MX" b="1" dirty="0" smtClean="0">
                <a:solidFill>
                  <a:srgbClr val="00B050"/>
                </a:solidFill>
              </a:rPr>
              <a:t>Pensamiento matemático</a:t>
            </a:r>
            <a:endParaRPr lang="es-MX" b="1" dirty="0">
              <a:solidFill>
                <a:srgbClr val="00B050"/>
              </a:solidFill>
            </a:endParaRPr>
          </a:p>
        </p:txBody>
      </p:sp>
      <p:sp>
        <p:nvSpPr>
          <p:cNvPr id="12" name="11 CuadroTexto"/>
          <p:cNvSpPr txBox="1"/>
          <p:nvPr/>
        </p:nvSpPr>
        <p:spPr>
          <a:xfrm>
            <a:off x="4572000" y="1180079"/>
            <a:ext cx="2160240" cy="738664"/>
          </a:xfrm>
          <a:prstGeom prst="rect">
            <a:avLst/>
          </a:prstGeom>
          <a:noFill/>
          <a:ln w="19050">
            <a:solidFill>
              <a:schemeClr val="accent6">
                <a:lumMod val="75000"/>
              </a:schemeClr>
            </a:solidFill>
            <a:prstDash val="dash"/>
          </a:ln>
        </p:spPr>
        <p:txBody>
          <a:bodyPr wrap="square" rtlCol="0">
            <a:spAutoFit/>
          </a:bodyPr>
          <a:lstStyle/>
          <a:p>
            <a:pPr algn="ctr"/>
            <a:r>
              <a:rPr lang="es-MX" sz="1400" b="1" dirty="0" smtClean="0">
                <a:solidFill>
                  <a:schemeClr val="accent6">
                    <a:lumMod val="75000"/>
                  </a:schemeClr>
                </a:solidFill>
              </a:rPr>
              <a:t>Exploración y comprensión del mundo natural y social</a:t>
            </a:r>
            <a:endParaRPr lang="es-MX" sz="1400" b="1" dirty="0">
              <a:solidFill>
                <a:schemeClr val="accent6">
                  <a:lumMod val="75000"/>
                </a:schemeClr>
              </a:solidFill>
            </a:endParaRPr>
          </a:p>
        </p:txBody>
      </p:sp>
      <p:sp>
        <p:nvSpPr>
          <p:cNvPr id="13" name="12 CuadroTexto"/>
          <p:cNvSpPr txBox="1"/>
          <p:nvPr/>
        </p:nvSpPr>
        <p:spPr>
          <a:xfrm>
            <a:off x="6876256" y="1262752"/>
            <a:ext cx="2016224" cy="584775"/>
          </a:xfrm>
          <a:prstGeom prst="rect">
            <a:avLst/>
          </a:prstGeom>
          <a:noFill/>
          <a:ln w="19050">
            <a:solidFill>
              <a:srgbClr val="FF0066"/>
            </a:solidFill>
            <a:prstDash val="dash"/>
          </a:ln>
        </p:spPr>
        <p:txBody>
          <a:bodyPr wrap="square" rtlCol="0">
            <a:spAutoFit/>
          </a:bodyPr>
          <a:lstStyle/>
          <a:p>
            <a:pPr algn="ctr"/>
            <a:r>
              <a:rPr lang="es-MX" sz="1600" b="1" dirty="0" smtClean="0">
                <a:solidFill>
                  <a:srgbClr val="FF0066"/>
                </a:solidFill>
              </a:rPr>
              <a:t>Desarrollo personal y para la convivencia</a:t>
            </a:r>
            <a:endParaRPr lang="es-MX" sz="1600" b="1" dirty="0">
              <a:solidFill>
                <a:srgbClr val="FF0066"/>
              </a:solidFill>
            </a:endParaRPr>
          </a:p>
        </p:txBody>
      </p:sp>
      <p:sp>
        <p:nvSpPr>
          <p:cNvPr id="15" name="14 CuadroTexto"/>
          <p:cNvSpPr txBox="1"/>
          <p:nvPr/>
        </p:nvSpPr>
        <p:spPr>
          <a:xfrm>
            <a:off x="251520" y="2163475"/>
            <a:ext cx="1872208" cy="4154984"/>
          </a:xfrm>
          <a:prstGeom prst="rect">
            <a:avLst/>
          </a:prstGeom>
          <a:noFill/>
          <a:ln w="19050">
            <a:solidFill>
              <a:srgbClr val="00B0F0"/>
            </a:solidFill>
            <a:prstDash val="solid"/>
          </a:ln>
        </p:spPr>
        <p:txBody>
          <a:bodyPr wrap="square" rtlCol="0">
            <a:spAutoFit/>
          </a:bodyPr>
          <a:lstStyle/>
          <a:p>
            <a:pPr marL="171450" indent="-171450">
              <a:buFont typeface="Arial" panose="020B0604020202020204" pitchFamily="34" charset="0"/>
              <a:buChar char="•"/>
            </a:pPr>
            <a:r>
              <a:rPr lang="es-MX" sz="1200" dirty="0"/>
              <a:t>Centrar la atención en los </a:t>
            </a:r>
            <a:r>
              <a:rPr lang="es-MX" sz="1200" dirty="0" smtClean="0"/>
              <a:t>estudiantes y </a:t>
            </a:r>
            <a:r>
              <a:rPr lang="es-MX" sz="1200" dirty="0"/>
              <a:t>en sus procesos de </a:t>
            </a:r>
            <a:r>
              <a:rPr lang="es-MX" sz="1200" dirty="0" smtClean="0"/>
              <a:t>aprendizaje.</a:t>
            </a:r>
          </a:p>
          <a:p>
            <a:pPr marL="171450" indent="-171450">
              <a:buFont typeface="Arial" panose="020B0604020202020204" pitchFamily="34" charset="0"/>
              <a:buChar char="•"/>
            </a:pPr>
            <a:r>
              <a:rPr lang="es-MX" sz="1200" dirty="0" smtClean="0"/>
              <a:t>Planificar para potenciar el aprendizaje.</a:t>
            </a:r>
          </a:p>
          <a:p>
            <a:pPr marL="171450" indent="-171450">
              <a:buFont typeface="Arial" panose="020B0604020202020204" pitchFamily="34" charset="0"/>
              <a:buChar char="•"/>
            </a:pPr>
            <a:r>
              <a:rPr lang="es-MX" sz="1200" dirty="0"/>
              <a:t>Generar ambientes de </a:t>
            </a:r>
            <a:r>
              <a:rPr lang="es-MX" sz="1200" dirty="0" smtClean="0"/>
              <a:t>aprendizaje</a:t>
            </a:r>
          </a:p>
          <a:p>
            <a:pPr marL="171450" indent="-171450">
              <a:buFont typeface="Arial" panose="020B0604020202020204" pitchFamily="34" charset="0"/>
              <a:buChar char="•"/>
            </a:pPr>
            <a:r>
              <a:rPr lang="es-MX" sz="1200" dirty="0"/>
              <a:t>Trabajar en </a:t>
            </a:r>
            <a:r>
              <a:rPr lang="es-MX" sz="1200" dirty="0" smtClean="0"/>
              <a:t>colaboración para </a:t>
            </a:r>
            <a:r>
              <a:rPr lang="es-MX" sz="1200" dirty="0"/>
              <a:t>construir el </a:t>
            </a:r>
            <a:r>
              <a:rPr lang="es-MX" sz="1200" dirty="0" smtClean="0"/>
              <a:t>aprendizaje</a:t>
            </a:r>
          </a:p>
          <a:p>
            <a:pPr marL="171450" indent="-171450">
              <a:buFont typeface="Arial" panose="020B0604020202020204" pitchFamily="34" charset="0"/>
              <a:buChar char="•"/>
            </a:pPr>
            <a:r>
              <a:rPr lang="es-MX" sz="1200" dirty="0"/>
              <a:t>Poner énfasis en el desarrollo de </a:t>
            </a:r>
            <a:r>
              <a:rPr lang="es-MX" sz="1200" dirty="0" smtClean="0"/>
              <a:t>competencias, el </a:t>
            </a:r>
            <a:r>
              <a:rPr lang="es-MX" sz="1200" dirty="0"/>
              <a:t>logro de los Estándares </a:t>
            </a:r>
            <a:r>
              <a:rPr lang="es-MX" sz="1200" dirty="0" smtClean="0"/>
              <a:t>Curriculares y </a:t>
            </a:r>
            <a:r>
              <a:rPr lang="es-MX" sz="1200" dirty="0"/>
              <a:t>los aprendizajes </a:t>
            </a:r>
            <a:r>
              <a:rPr lang="es-MX" sz="1200" dirty="0" smtClean="0"/>
              <a:t>esperados</a:t>
            </a:r>
          </a:p>
          <a:p>
            <a:pPr marL="171450" indent="-171450">
              <a:buFont typeface="Arial" panose="020B0604020202020204" pitchFamily="34" charset="0"/>
              <a:buChar char="•"/>
            </a:pPr>
            <a:r>
              <a:rPr lang="es-MX" sz="1200" dirty="0" smtClean="0"/>
              <a:t>Materiales variados</a:t>
            </a:r>
          </a:p>
          <a:p>
            <a:pPr marL="171450" indent="-171450">
              <a:buFont typeface="Arial" panose="020B0604020202020204" pitchFamily="34" charset="0"/>
              <a:buChar char="•"/>
            </a:pPr>
            <a:r>
              <a:rPr lang="es-MX" sz="1200" dirty="0" smtClean="0"/>
              <a:t>Evaluar para aprender</a:t>
            </a:r>
          </a:p>
          <a:p>
            <a:pPr marL="171450" indent="-171450">
              <a:buFont typeface="Arial" panose="020B0604020202020204" pitchFamily="34" charset="0"/>
              <a:buChar char="•"/>
            </a:pPr>
            <a:r>
              <a:rPr lang="es-MX" sz="1200" dirty="0" smtClean="0"/>
              <a:t>Atender a la diversidad</a:t>
            </a:r>
          </a:p>
          <a:p>
            <a:pPr marL="171450" indent="-171450">
              <a:buFont typeface="Arial" panose="020B0604020202020204" pitchFamily="34" charset="0"/>
              <a:buChar char="•"/>
            </a:pPr>
            <a:r>
              <a:rPr lang="es-MX" sz="1200" dirty="0" smtClean="0"/>
              <a:t>Temas de interés </a:t>
            </a:r>
          </a:p>
          <a:p>
            <a:pPr marL="171450" indent="-171450">
              <a:buFont typeface="Arial" panose="020B0604020202020204" pitchFamily="34" charset="0"/>
              <a:buChar char="•"/>
            </a:pPr>
            <a:r>
              <a:rPr lang="es-MX" sz="1200" dirty="0" smtClean="0"/>
              <a:t>Liderazgo</a:t>
            </a:r>
          </a:p>
        </p:txBody>
      </p:sp>
      <p:sp>
        <p:nvSpPr>
          <p:cNvPr id="16" name="15 CuadroTexto"/>
          <p:cNvSpPr txBox="1"/>
          <p:nvPr/>
        </p:nvSpPr>
        <p:spPr>
          <a:xfrm>
            <a:off x="2339752" y="2024976"/>
            <a:ext cx="2016224" cy="4339650"/>
          </a:xfrm>
          <a:prstGeom prst="rect">
            <a:avLst/>
          </a:prstGeom>
          <a:noFill/>
          <a:ln w="19050">
            <a:solidFill>
              <a:srgbClr val="00B050"/>
            </a:solidFill>
            <a:prstDash val="solid"/>
          </a:ln>
        </p:spPr>
        <p:txBody>
          <a:bodyPr wrap="square" rtlCol="0">
            <a:spAutoFit/>
          </a:bodyPr>
          <a:lstStyle/>
          <a:p>
            <a:pPr marL="285750" indent="-285750">
              <a:buFont typeface="Arial" panose="020B0604020202020204" pitchFamily="34" charset="0"/>
              <a:buChar char="•"/>
            </a:pPr>
            <a:r>
              <a:rPr lang="es-MX" sz="1200" dirty="0"/>
              <a:t>Centrar la atención en los </a:t>
            </a:r>
            <a:r>
              <a:rPr lang="es-MX" sz="1200" dirty="0" smtClean="0"/>
              <a:t>estudiantes y </a:t>
            </a:r>
            <a:r>
              <a:rPr lang="es-MX" sz="1200" dirty="0"/>
              <a:t>en sus procesos de </a:t>
            </a:r>
            <a:r>
              <a:rPr lang="es-MX" sz="1200" dirty="0" smtClean="0"/>
              <a:t>aprendizaje</a:t>
            </a:r>
          </a:p>
          <a:p>
            <a:pPr marL="285750" indent="-285750">
              <a:buFont typeface="Arial" panose="020B0604020202020204" pitchFamily="34" charset="0"/>
              <a:buChar char="•"/>
            </a:pPr>
            <a:r>
              <a:rPr lang="es-MX" sz="1200" dirty="0" smtClean="0"/>
              <a:t>Planificar para potenciar el aprendizaje</a:t>
            </a:r>
          </a:p>
          <a:p>
            <a:pPr marL="285750" indent="-285750">
              <a:buFont typeface="Arial" panose="020B0604020202020204" pitchFamily="34" charset="0"/>
              <a:buChar char="•"/>
            </a:pPr>
            <a:r>
              <a:rPr lang="es-MX" sz="1200" dirty="0"/>
              <a:t>Generar ambientes de </a:t>
            </a:r>
            <a:r>
              <a:rPr lang="es-MX" sz="1200" dirty="0" smtClean="0"/>
              <a:t>aprendizaje</a:t>
            </a:r>
          </a:p>
          <a:p>
            <a:pPr marL="171450" indent="-171450">
              <a:buFont typeface="Arial" panose="020B0604020202020204" pitchFamily="34" charset="0"/>
              <a:buChar char="•"/>
            </a:pPr>
            <a:r>
              <a:rPr lang="es-MX" sz="1200" dirty="0"/>
              <a:t>Trabajar en </a:t>
            </a:r>
            <a:r>
              <a:rPr lang="es-MX" sz="1200" dirty="0" smtClean="0"/>
              <a:t>colaboración para </a:t>
            </a:r>
            <a:r>
              <a:rPr lang="es-MX" sz="1200" dirty="0"/>
              <a:t>construir el </a:t>
            </a:r>
            <a:r>
              <a:rPr lang="es-MX" sz="1200" dirty="0" smtClean="0"/>
              <a:t>aprendizaje</a:t>
            </a:r>
          </a:p>
          <a:p>
            <a:pPr marL="171450" indent="-171450">
              <a:buFont typeface="Arial" panose="020B0604020202020204" pitchFamily="34" charset="0"/>
              <a:buChar char="•"/>
            </a:pPr>
            <a:r>
              <a:rPr lang="es-MX" sz="1200" dirty="0"/>
              <a:t>Poner énfasis en el desarrollo de </a:t>
            </a:r>
            <a:r>
              <a:rPr lang="es-MX" sz="1200" dirty="0" smtClean="0"/>
              <a:t>competencias, el </a:t>
            </a:r>
            <a:r>
              <a:rPr lang="es-MX" sz="1200" dirty="0"/>
              <a:t>logro de los Estándares </a:t>
            </a:r>
            <a:r>
              <a:rPr lang="es-MX" sz="1200" dirty="0" smtClean="0"/>
              <a:t>Curriculares y </a:t>
            </a:r>
            <a:r>
              <a:rPr lang="es-MX" sz="1200" dirty="0"/>
              <a:t>los aprendizajes </a:t>
            </a:r>
            <a:r>
              <a:rPr lang="es-MX" sz="1200" dirty="0" smtClean="0"/>
              <a:t>esperados</a:t>
            </a:r>
          </a:p>
          <a:p>
            <a:pPr marL="171450" indent="-171450">
              <a:buFont typeface="Arial" panose="020B0604020202020204" pitchFamily="34" charset="0"/>
              <a:buChar char="•"/>
            </a:pPr>
            <a:r>
              <a:rPr lang="es-MX" sz="1200" dirty="0" smtClean="0"/>
              <a:t>Materiales variados</a:t>
            </a:r>
          </a:p>
          <a:p>
            <a:pPr marL="171450" indent="-171450">
              <a:buFont typeface="Arial" panose="020B0604020202020204" pitchFamily="34" charset="0"/>
              <a:buChar char="•"/>
            </a:pPr>
            <a:r>
              <a:rPr lang="es-MX" sz="1200" dirty="0" smtClean="0"/>
              <a:t>Evaluar para aprender</a:t>
            </a:r>
          </a:p>
          <a:p>
            <a:pPr marL="171450" indent="-171450">
              <a:buFont typeface="Arial" panose="020B0604020202020204" pitchFamily="34" charset="0"/>
              <a:buChar char="•"/>
            </a:pPr>
            <a:r>
              <a:rPr lang="es-MX" sz="1200" dirty="0" smtClean="0"/>
              <a:t>Atender a la diversidad</a:t>
            </a:r>
          </a:p>
          <a:p>
            <a:pPr marL="171450" indent="-171450">
              <a:buFont typeface="Arial" panose="020B0604020202020204" pitchFamily="34" charset="0"/>
              <a:buChar char="•"/>
            </a:pPr>
            <a:r>
              <a:rPr lang="es-MX" sz="1200" dirty="0" smtClean="0"/>
              <a:t>Temas de interés </a:t>
            </a:r>
          </a:p>
          <a:p>
            <a:pPr marL="171450" indent="-171450">
              <a:buFont typeface="Arial" panose="020B0604020202020204" pitchFamily="34" charset="0"/>
              <a:buChar char="•"/>
            </a:pPr>
            <a:r>
              <a:rPr lang="es-MX" sz="1200" dirty="0" smtClean="0"/>
              <a:t>Liderazgo</a:t>
            </a:r>
          </a:p>
          <a:p>
            <a:pPr marL="171450" indent="-171450">
              <a:buFont typeface="Arial" panose="020B0604020202020204" pitchFamily="34" charset="0"/>
              <a:buChar char="•"/>
            </a:pPr>
            <a:endParaRPr lang="es-MX" sz="1200" dirty="0" smtClean="0"/>
          </a:p>
          <a:p>
            <a:pPr marL="285750" indent="-285750">
              <a:buFont typeface="Arial" panose="020B0604020202020204" pitchFamily="34" charset="0"/>
              <a:buChar char="•"/>
            </a:pPr>
            <a:endParaRPr lang="es-MX" sz="1200" b="1" dirty="0">
              <a:solidFill>
                <a:srgbClr val="00B050"/>
              </a:solidFill>
            </a:endParaRPr>
          </a:p>
        </p:txBody>
      </p:sp>
      <p:sp>
        <p:nvSpPr>
          <p:cNvPr id="17" name="16 CuadroTexto"/>
          <p:cNvSpPr txBox="1"/>
          <p:nvPr/>
        </p:nvSpPr>
        <p:spPr>
          <a:xfrm>
            <a:off x="4499992" y="2046602"/>
            <a:ext cx="2160240" cy="4339650"/>
          </a:xfrm>
          <a:prstGeom prst="rect">
            <a:avLst/>
          </a:prstGeom>
          <a:noFill/>
          <a:ln w="19050">
            <a:solidFill>
              <a:schemeClr val="accent6">
                <a:lumMod val="75000"/>
              </a:schemeClr>
            </a:solidFill>
            <a:prstDash val="solid"/>
          </a:ln>
        </p:spPr>
        <p:txBody>
          <a:bodyPr wrap="square" rtlCol="0">
            <a:spAutoFit/>
          </a:bodyPr>
          <a:lstStyle/>
          <a:p>
            <a:pPr marL="285750" indent="-285750">
              <a:buFont typeface="Arial" panose="020B0604020202020204" pitchFamily="34" charset="0"/>
              <a:buChar char="•"/>
            </a:pPr>
            <a:r>
              <a:rPr lang="es-MX" sz="1200" dirty="0"/>
              <a:t>Centrar la atención en los </a:t>
            </a:r>
            <a:r>
              <a:rPr lang="es-MX" sz="1200" dirty="0" smtClean="0"/>
              <a:t>estudiantes y </a:t>
            </a:r>
            <a:r>
              <a:rPr lang="es-MX" sz="1200" dirty="0"/>
              <a:t>en sus procesos de </a:t>
            </a:r>
            <a:r>
              <a:rPr lang="es-MX" sz="1200" dirty="0" smtClean="0"/>
              <a:t>aprendizaje</a:t>
            </a:r>
          </a:p>
          <a:p>
            <a:pPr marL="285750" indent="-285750">
              <a:buFont typeface="Arial" panose="020B0604020202020204" pitchFamily="34" charset="0"/>
              <a:buChar char="•"/>
            </a:pPr>
            <a:r>
              <a:rPr lang="es-MX" sz="1200" dirty="0" smtClean="0"/>
              <a:t>Planificar para potenciar el aprendizaje</a:t>
            </a:r>
          </a:p>
          <a:p>
            <a:pPr marL="285750" indent="-285750">
              <a:buFont typeface="Arial" panose="020B0604020202020204" pitchFamily="34" charset="0"/>
              <a:buChar char="•"/>
            </a:pPr>
            <a:r>
              <a:rPr lang="es-MX" sz="1200" dirty="0"/>
              <a:t>Generar ambientes de </a:t>
            </a:r>
            <a:r>
              <a:rPr lang="es-MX" sz="1200" dirty="0" smtClean="0"/>
              <a:t>aprendizaje</a:t>
            </a:r>
          </a:p>
          <a:p>
            <a:pPr marL="171450" indent="-171450">
              <a:buFont typeface="Arial" panose="020B0604020202020204" pitchFamily="34" charset="0"/>
              <a:buChar char="•"/>
            </a:pPr>
            <a:r>
              <a:rPr lang="es-MX" sz="1200" dirty="0"/>
              <a:t>Trabajar en </a:t>
            </a:r>
            <a:r>
              <a:rPr lang="es-MX" sz="1200" dirty="0" smtClean="0"/>
              <a:t>colaboración para </a:t>
            </a:r>
            <a:r>
              <a:rPr lang="es-MX" sz="1200" dirty="0"/>
              <a:t>construir el </a:t>
            </a:r>
            <a:r>
              <a:rPr lang="es-MX" sz="1200" dirty="0" smtClean="0"/>
              <a:t>aprendizaje</a:t>
            </a:r>
          </a:p>
          <a:p>
            <a:pPr marL="171450" indent="-171450">
              <a:buFont typeface="Arial" panose="020B0604020202020204" pitchFamily="34" charset="0"/>
              <a:buChar char="•"/>
            </a:pPr>
            <a:r>
              <a:rPr lang="es-MX" sz="1200" dirty="0"/>
              <a:t>Poner énfasis en el desarrollo de </a:t>
            </a:r>
            <a:r>
              <a:rPr lang="es-MX" sz="1200" dirty="0" smtClean="0"/>
              <a:t>competencias, el </a:t>
            </a:r>
            <a:r>
              <a:rPr lang="es-MX" sz="1200" dirty="0"/>
              <a:t>logro de los Estándares </a:t>
            </a:r>
            <a:r>
              <a:rPr lang="es-MX" sz="1200" dirty="0" smtClean="0"/>
              <a:t>Curriculares y </a:t>
            </a:r>
            <a:r>
              <a:rPr lang="es-MX" sz="1200" dirty="0"/>
              <a:t>los aprendizajes </a:t>
            </a:r>
            <a:r>
              <a:rPr lang="es-MX" sz="1200" dirty="0" smtClean="0"/>
              <a:t>esperados</a:t>
            </a:r>
          </a:p>
          <a:p>
            <a:pPr marL="171450" indent="-171450">
              <a:buFont typeface="Arial" panose="020B0604020202020204" pitchFamily="34" charset="0"/>
              <a:buChar char="•"/>
            </a:pPr>
            <a:r>
              <a:rPr lang="es-MX" sz="1200" dirty="0"/>
              <a:t> </a:t>
            </a:r>
            <a:r>
              <a:rPr lang="es-MX" sz="1200" dirty="0" smtClean="0"/>
              <a:t>materiales variados</a:t>
            </a:r>
          </a:p>
          <a:p>
            <a:pPr marL="171450" indent="-171450">
              <a:buFont typeface="Arial" panose="020B0604020202020204" pitchFamily="34" charset="0"/>
              <a:buChar char="•"/>
            </a:pPr>
            <a:r>
              <a:rPr lang="es-MX" sz="1200" dirty="0" smtClean="0"/>
              <a:t>Evaluar para aprender</a:t>
            </a:r>
          </a:p>
          <a:p>
            <a:pPr marL="171450" indent="-171450">
              <a:buFont typeface="Arial" panose="020B0604020202020204" pitchFamily="34" charset="0"/>
              <a:buChar char="•"/>
            </a:pPr>
            <a:r>
              <a:rPr lang="es-MX" sz="1200" dirty="0" smtClean="0"/>
              <a:t>Atender a la diversidad</a:t>
            </a:r>
          </a:p>
          <a:p>
            <a:pPr marL="171450" indent="-171450">
              <a:buFont typeface="Arial" panose="020B0604020202020204" pitchFamily="34" charset="0"/>
              <a:buChar char="•"/>
            </a:pPr>
            <a:r>
              <a:rPr lang="es-MX" sz="1200" dirty="0" smtClean="0"/>
              <a:t>Temas de interés </a:t>
            </a:r>
          </a:p>
          <a:p>
            <a:pPr marL="171450" indent="-171450">
              <a:buFont typeface="Arial" panose="020B0604020202020204" pitchFamily="34" charset="0"/>
              <a:buChar char="•"/>
            </a:pPr>
            <a:r>
              <a:rPr lang="es-MX" sz="1200" dirty="0" smtClean="0"/>
              <a:t>Liderazgo</a:t>
            </a:r>
          </a:p>
          <a:p>
            <a:pPr marL="171450" indent="-171450">
              <a:buFont typeface="Arial" panose="020B0604020202020204" pitchFamily="34" charset="0"/>
              <a:buChar char="•"/>
            </a:pPr>
            <a:endParaRPr lang="es-MX" sz="1200" dirty="0" smtClean="0"/>
          </a:p>
          <a:p>
            <a:pPr marL="171450" indent="-171450">
              <a:buFont typeface="Arial" panose="020B0604020202020204" pitchFamily="34" charset="0"/>
              <a:buChar char="•"/>
            </a:pPr>
            <a:endParaRPr lang="es-MX" sz="1200" dirty="0" smtClean="0"/>
          </a:p>
          <a:p>
            <a:pPr marL="285750" indent="-285750">
              <a:buFont typeface="Arial" panose="020B0604020202020204" pitchFamily="34" charset="0"/>
              <a:buChar char="•"/>
            </a:pPr>
            <a:endParaRPr lang="es-MX" sz="1200" b="1" dirty="0" smtClean="0">
              <a:solidFill>
                <a:schemeClr val="accent6">
                  <a:lumMod val="75000"/>
                </a:schemeClr>
              </a:solidFill>
            </a:endParaRPr>
          </a:p>
          <a:p>
            <a:pPr marL="285750" indent="-285750">
              <a:buFont typeface="Arial" panose="020B0604020202020204" pitchFamily="34" charset="0"/>
              <a:buChar char="•"/>
            </a:pPr>
            <a:endParaRPr lang="es-MX" sz="1200" b="1" dirty="0">
              <a:solidFill>
                <a:schemeClr val="accent6">
                  <a:lumMod val="75000"/>
                </a:schemeClr>
              </a:solidFill>
            </a:endParaRPr>
          </a:p>
        </p:txBody>
      </p:sp>
      <p:sp>
        <p:nvSpPr>
          <p:cNvPr id="18" name="17 CuadroTexto"/>
          <p:cNvSpPr txBox="1"/>
          <p:nvPr/>
        </p:nvSpPr>
        <p:spPr>
          <a:xfrm>
            <a:off x="6840958" y="2101920"/>
            <a:ext cx="2016224" cy="4339650"/>
          </a:xfrm>
          <a:prstGeom prst="rect">
            <a:avLst/>
          </a:prstGeom>
          <a:noFill/>
          <a:ln w="19050">
            <a:solidFill>
              <a:srgbClr val="FF0066"/>
            </a:solidFill>
            <a:prstDash val="solid"/>
          </a:ln>
        </p:spPr>
        <p:txBody>
          <a:bodyPr wrap="square" rtlCol="0">
            <a:spAutoFit/>
          </a:bodyPr>
          <a:lstStyle/>
          <a:p>
            <a:pPr marL="285750" indent="-285750">
              <a:buFont typeface="Arial" panose="020B0604020202020204" pitchFamily="34" charset="0"/>
              <a:buChar char="•"/>
            </a:pPr>
            <a:r>
              <a:rPr lang="es-MX" sz="1200" dirty="0"/>
              <a:t>Centrar la atención en los </a:t>
            </a:r>
            <a:r>
              <a:rPr lang="es-MX" sz="1200" dirty="0" smtClean="0"/>
              <a:t>estudiantes y </a:t>
            </a:r>
            <a:r>
              <a:rPr lang="es-MX" sz="1200" dirty="0"/>
              <a:t>en sus procesos de </a:t>
            </a:r>
            <a:r>
              <a:rPr lang="es-MX" sz="1200" dirty="0" smtClean="0"/>
              <a:t>aprendizaje.</a:t>
            </a:r>
          </a:p>
          <a:p>
            <a:pPr marL="285750" indent="-285750">
              <a:buFont typeface="Arial" panose="020B0604020202020204" pitchFamily="34" charset="0"/>
              <a:buChar char="•"/>
            </a:pPr>
            <a:r>
              <a:rPr lang="es-MX" sz="1200" dirty="0" smtClean="0"/>
              <a:t>Planificar para potenciar el aprendizaje</a:t>
            </a:r>
          </a:p>
          <a:p>
            <a:pPr marL="285750" indent="-285750">
              <a:buFont typeface="Arial" panose="020B0604020202020204" pitchFamily="34" charset="0"/>
              <a:buChar char="•"/>
            </a:pPr>
            <a:r>
              <a:rPr lang="es-MX" sz="1200" dirty="0"/>
              <a:t>Generar ambientes de </a:t>
            </a:r>
            <a:r>
              <a:rPr lang="es-MX" sz="1200" dirty="0" smtClean="0"/>
              <a:t>aprendizaje</a:t>
            </a:r>
          </a:p>
          <a:p>
            <a:pPr marL="171450" indent="-171450">
              <a:buFont typeface="Arial" panose="020B0604020202020204" pitchFamily="34" charset="0"/>
              <a:buChar char="•"/>
            </a:pPr>
            <a:r>
              <a:rPr lang="es-MX" sz="1200" dirty="0"/>
              <a:t>Trabajar en </a:t>
            </a:r>
            <a:r>
              <a:rPr lang="es-MX" sz="1200" dirty="0" smtClean="0"/>
              <a:t>colaboración para </a:t>
            </a:r>
            <a:r>
              <a:rPr lang="es-MX" sz="1200" dirty="0"/>
              <a:t>construir el </a:t>
            </a:r>
            <a:r>
              <a:rPr lang="es-MX" sz="1200" dirty="0" smtClean="0"/>
              <a:t>aprendizaje</a:t>
            </a:r>
          </a:p>
          <a:p>
            <a:pPr marL="171450" indent="-171450">
              <a:buFont typeface="Arial" panose="020B0604020202020204" pitchFamily="34" charset="0"/>
              <a:buChar char="•"/>
            </a:pPr>
            <a:r>
              <a:rPr lang="es-MX" sz="1200" dirty="0"/>
              <a:t>Poner énfasis en el desarrollo de </a:t>
            </a:r>
            <a:r>
              <a:rPr lang="es-MX" sz="1200" dirty="0" smtClean="0"/>
              <a:t>competencias, el </a:t>
            </a:r>
            <a:r>
              <a:rPr lang="es-MX" sz="1200" dirty="0"/>
              <a:t>logro de los Estándares </a:t>
            </a:r>
            <a:r>
              <a:rPr lang="es-MX" sz="1200" dirty="0" smtClean="0"/>
              <a:t>Curriculares y </a:t>
            </a:r>
            <a:r>
              <a:rPr lang="es-MX" sz="1200" dirty="0"/>
              <a:t>los aprendizajes </a:t>
            </a:r>
            <a:r>
              <a:rPr lang="es-MX" sz="1200" dirty="0" smtClean="0"/>
              <a:t>esperados</a:t>
            </a:r>
            <a:endParaRPr lang="es-MX" sz="1200" b="1" dirty="0" smtClean="0">
              <a:solidFill>
                <a:srgbClr val="FF0066"/>
              </a:solidFill>
            </a:endParaRPr>
          </a:p>
          <a:p>
            <a:pPr marL="171450" indent="-171450">
              <a:buFont typeface="Arial" panose="020B0604020202020204" pitchFamily="34" charset="0"/>
              <a:buChar char="•"/>
            </a:pPr>
            <a:r>
              <a:rPr lang="es-MX" sz="1200" dirty="0" smtClean="0"/>
              <a:t>Materiales variados</a:t>
            </a:r>
          </a:p>
          <a:p>
            <a:pPr marL="171450" indent="-171450">
              <a:buFont typeface="Arial" panose="020B0604020202020204" pitchFamily="34" charset="0"/>
              <a:buChar char="•"/>
            </a:pPr>
            <a:r>
              <a:rPr lang="es-MX" sz="1200" dirty="0" smtClean="0"/>
              <a:t>Evaluar para aprender</a:t>
            </a:r>
          </a:p>
          <a:p>
            <a:pPr marL="171450" indent="-171450">
              <a:buFont typeface="Arial" panose="020B0604020202020204" pitchFamily="34" charset="0"/>
              <a:buChar char="•"/>
            </a:pPr>
            <a:r>
              <a:rPr lang="es-MX" sz="1200" dirty="0" smtClean="0"/>
              <a:t>Atender a la diversidad</a:t>
            </a:r>
          </a:p>
          <a:p>
            <a:pPr marL="171450" indent="-171450">
              <a:buFont typeface="Arial" panose="020B0604020202020204" pitchFamily="34" charset="0"/>
              <a:buChar char="•"/>
            </a:pPr>
            <a:r>
              <a:rPr lang="es-MX" sz="1200" dirty="0" smtClean="0"/>
              <a:t>Temas de interés </a:t>
            </a:r>
          </a:p>
          <a:p>
            <a:pPr marL="171450" indent="-171450">
              <a:buFont typeface="Arial" panose="020B0604020202020204" pitchFamily="34" charset="0"/>
              <a:buChar char="•"/>
            </a:pPr>
            <a:r>
              <a:rPr lang="es-MX" sz="1200" dirty="0" smtClean="0"/>
              <a:t>Liderazgo</a:t>
            </a:r>
          </a:p>
          <a:p>
            <a:pPr marL="171450" indent="-171450">
              <a:buFont typeface="Arial" panose="020B0604020202020204" pitchFamily="34" charset="0"/>
              <a:buChar char="•"/>
            </a:pPr>
            <a:endParaRPr lang="es-MX" sz="1200" dirty="0" smtClean="0"/>
          </a:p>
          <a:p>
            <a:pPr marL="171450" indent="-171450">
              <a:buFont typeface="Arial" panose="020B0604020202020204" pitchFamily="34" charset="0"/>
              <a:buChar char="•"/>
            </a:pPr>
            <a:endParaRPr lang="es-MX" sz="1200" dirty="0" smtClean="0"/>
          </a:p>
        </p:txBody>
      </p:sp>
      <p:cxnSp>
        <p:nvCxnSpPr>
          <p:cNvPr id="20" name="19 Conector recto de flecha"/>
          <p:cNvCxnSpPr/>
          <p:nvPr/>
        </p:nvCxnSpPr>
        <p:spPr>
          <a:xfrm flipH="1">
            <a:off x="971600" y="799837"/>
            <a:ext cx="216024" cy="252899"/>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1" name="20 Conector recto de flecha"/>
          <p:cNvCxnSpPr/>
          <p:nvPr/>
        </p:nvCxnSpPr>
        <p:spPr>
          <a:xfrm>
            <a:off x="3239852" y="926286"/>
            <a:ext cx="0" cy="252899"/>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4" name="23 Conector recto de flecha"/>
          <p:cNvCxnSpPr/>
          <p:nvPr/>
        </p:nvCxnSpPr>
        <p:spPr>
          <a:xfrm>
            <a:off x="5652120" y="926285"/>
            <a:ext cx="0" cy="252899"/>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5" name="24 Conector recto de flecha"/>
          <p:cNvCxnSpPr/>
          <p:nvPr/>
        </p:nvCxnSpPr>
        <p:spPr>
          <a:xfrm>
            <a:off x="7943346" y="799837"/>
            <a:ext cx="243644" cy="278849"/>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18209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5050"/>
                </a:solidFill>
                <a:effectLst>
                  <a:outerShdw blurRad="38100" dist="38100" dir="2700000" algn="tl">
                    <a:srgbClr val="000000">
                      <a:alpha val="43137"/>
                    </a:srgbClr>
                  </a:outerShdw>
                </a:effectLst>
                <a:latin typeface="Century Gothic" panose="020B0502020202020204" pitchFamily="34" charset="0"/>
              </a:rPr>
              <a:t>Introducción </a:t>
            </a:r>
            <a:endParaRPr lang="es-MX" b="1" dirty="0">
              <a:solidFill>
                <a:srgbClr val="FF5050"/>
              </a:solidFill>
              <a:effectLst>
                <a:outerShdw blurRad="38100" dist="38100" dir="2700000" algn="tl">
                  <a:srgbClr val="000000">
                    <a:alpha val="43137"/>
                  </a:srgbClr>
                </a:outerShdw>
              </a:effectLst>
              <a:latin typeface="Century Gothic" panose="020B0502020202020204" pitchFamily="34" charset="0"/>
            </a:endParaRPr>
          </a:p>
        </p:txBody>
      </p:sp>
      <p:sp>
        <p:nvSpPr>
          <p:cNvPr id="3" name="2 Marcador de contenido"/>
          <p:cNvSpPr>
            <a:spLocks noGrp="1"/>
          </p:cNvSpPr>
          <p:nvPr>
            <p:ph idx="1"/>
          </p:nvPr>
        </p:nvSpPr>
        <p:spPr/>
        <p:txBody>
          <a:bodyPr/>
          <a:lstStyle/>
          <a:p>
            <a:r>
              <a:rPr lang="es-MX" dirty="0" smtClean="0">
                <a:latin typeface="Century Gothic" panose="020B0502020202020204" pitchFamily="34" charset="0"/>
              </a:rPr>
              <a:t>La elaboración de esta actividad me permitió conocer la relación de los principios pedagógicos con cada uno de los campos formativos, todo esto con el fin de realizar el trabajo docente de una forma eficiente para dejar aprendizajes significativos en los alumnos.</a:t>
            </a:r>
          </a:p>
        </p:txBody>
      </p:sp>
    </p:spTree>
    <p:extLst>
      <p:ext uri="{BB962C8B-B14F-4D97-AF65-F5344CB8AC3E}">
        <p14:creationId xmlns:p14="http://schemas.microsoft.com/office/powerpoint/2010/main" val="27937421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397</Words>
  <Application>Microsoft Office PowerPoint</Application>
  <PresentationFormat>Presentación en pantalla (4:3)</PresentationFormat>
  <Paragraphs>74</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Introducción</vt:lpstr>
      <vt:lpstr>Presentación de PowerPoint</vt:lpstr>
      <vt:lpstr>Introducción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claau_ch@hotmail.com</dc:creator>
  <cp:lastModifiedBy>claau_ch@hotmail.com</cp:lastModifiedBy>
  <cp:revision>6</cp:revision>
  <dcterms:created xsi:type="dcterms:W3CDTF">2015-02-19T02:34:29Z</dcterms:created>
  <dcterms:modified xsi:type="dcterms:W3CDTF">2015-02-19T04:12:52Z</dcterms:modified>
</cp:coreProperties>
</file>