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5479713" cy="9720263"/>
  <p:notesSz cx="6858000" cy="9144000"/>
  <p:defaultTextStyle>
    <a:defPPr>
      <a:defRPr lang="es-MX"/>
    </a:defPPr>
    <a:lvl1pPr marL="0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1pPr>
    <a:lvl2pPr marL="604784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2pPr>
    <a:lvl3pPr marL="1209568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3pPr>
    <a:lvl4pPr marL="1814352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4pPr>
    <a:lvl5pPr marL="2419137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5pPr>
    <a:lvl6pPr marL="3023921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6pPr>
    <a:lvl7pPr marL="3628705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7pPr>
    <a:lvl8pPr marL="4233489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8pPr>
    <a:lvl9pPr marL="4838273" algn="l" defTabSz="1209568" rtl="0" eaLnBrk="1" latinLnBrk="0" hangingPunct="1">
      <a:defRPr sz="238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3604"/>
    <a:srgbClr val="DE12A4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9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32" y="9072245"/>
            <a:ext cx="15475682" cy="64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8978014"/>
            <a:ext cx="15475682" cy="9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174" y="1075709"/>
            <a:ext cx="12770763" cy="5054537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0158" spc="-6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693" y="6315223"/>
            <a:ext cx="12770763" cy="1620044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047" cap="all" spc="254" baseline="0">
                <a:solidFill>
                  <a:schemeClr val="tx2"/>
                </a:solidFill>
                <a:latin typeface="+mj-lt"/>
              </a:defRPr>
            </a:lvl1pPr>
            <a:lvl2pPr marL="580507" indent="0" algn="ctr">
              <a:buNone/>
              <a:defRPr sz="3047"/>
            </a:lvl2pPr>
            <a:lvl3pPr marL="1161014" indent="0" algn="ctr">
              <a:buNone/>
              <a:defRPr sz="3047"/>
            </a:lvl3pPr>
            <a:lvl4pPr marL="1741521" indent="0" algn="ctr">
              <a:buNone/>
              <a:defRPr sz="2539"/>
            </a:lvl4pPr>
            <a:lvl5pPr marL="2322027" indent="0" algn="ctr">
              <a:buNone/>
              <a:defRPr sz="2539"/>
            </a:lvl5pPr>
            <a:lvl6pPr marL="2902534" indent="0" algn="ctr">
              <a:buNone/>
              <a:defRPr sz="2539"/>
            </a:lvl6pPr>
            <a:lvl7pPr marL="3483041" indent="0" algn="ctr">
              <a:buNone/>
              <a:defRPr sz="2539"/>
            </a:lvl7pPr>
            <a:lvl8pPr marL="4063548" indent="0" algn="ctr">
              <a:buNone/>
              <a:defRPr sz="2539"/>
            </a:lvl8pPr>
            <a:lvl9pPr marL="4644055" indent="0" algn="ctr">
              <a:buNone/>
              <a:defRPr sz="2539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533317" y="6156167"/>
            <a:ext cx="125385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0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9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32" y="9072245"/>
            <a:ext cx="15475682" cy="64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8978014"/>
            <a:ext cx="15475682" cy="9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7670" y="587891"/>
            <a:ext cx="3337813" cy="816034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4230" y="587890"/>
            <a:ext cx="9819943" cy="8160346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70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084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32" y="9072245"/>
            <a:ext cx="15475682" cy="64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8978014"/>
            <a:ext cx="15475682" cy="9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174" y="1075709"/>
            <a:ext cx="12770763" cy="5054537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015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3174" y="6311691"/>
            <a:ext cx="12770763" cy="1620044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047" cap="all" spc="254" baseline="0">
                <a:solidFill>
                  <a:schemeClr val="tx2"/>
                </a:solidFill>
                <a:latin typeface="+mj-lt"/>
              </a:defRPr>
            </a:lvl1pPr>
            <a:lvl2pPr marL="580507" indent="0">
              <a:buNone/>
              <a:defRPr sz="2285">
                <a:solidFill>
                  <a:schemeClr val="tx1">
                    <a:tint val="75000"/>
                  </a:schemeClr>
                </a:solidFill>
              </a:defRPr>
            </a:lvl2pPr>
            <a:lvl3pPr marL="116101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3pPr>
            <a:lvl4pPr marL="1741521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322027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90253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483041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4063548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64405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533317" y="6156167"/>
            <a:ext cx="125385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12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93174" y="406221"/>
            <a:ext cx="12770763" cy="20562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173" y="2616072"/>
            <a:ext cx="6269284" cy="570255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94654" y="2616073"/>
            <a:ext cx="6269284" cy="570255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20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393174" y="406221"/>
            <a:ext cx="12770763" cy="20562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3174" y="2616522"/>
            <a:ext cx="6269284" cy="104357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539" b="0" cap="all" baseline="0">
                <a:solidFill>
                  <a:schemeClr val="tx2"/>
                </a:solidFill>
              </a:defRPr>
            </a:lvl1pPr>
            <a:lvl2pPr marL="580507" indent="0">
              <a:buNone/>
              <a:defRPr sz="2539" b="1"/>
            </a:lvl2pPr>
            <a:lvl3pPr marL="1161014" indent="0">
              <a:buNone/>
              <a:defRPr sz="2285" b="1"/>
            </a:lvl3pPr>
            <a:lvl4pPr marL="1741521" indent="0">
              <a:buNone/>
              <a:defRPr sz="2032" b="1"/>
            </a:lvl4pPr>
            <a:lvl5pPr marL="2322027" indent="0">
              <a:buNone/>
              <a:defRPr sz="2032" b="1"/>
            </a:lvl5pPr>
            <a:lvl6pPr marL="2902534" indent="0">
              <a:buNone/>
              <a:defRPr sz="2032" b="1"/>
            </a:lvl6pPr>
            <a:lvl7pPr marL="3483041" indent="0">
              <a:buNone/>
              <a:defRPr sz="2032" b="1"/>
            </a:lvl7pPr>
            <a:lvl8pPr marL="4063548" indent="0">
              <a:buNone/>
              <a:defRPr sz="2032" b="1"/>
            </a:lvl8pPr>
            <a:lvl9pPr marL="4644055" indent="0">
              <a:buNone/>
              <a:defRPr sz="203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3174" y="3660100"/>
            <a:ext cx="6269284" cy="478813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4654" y="2616522"/>
            <a:ext cx="6269284" cy="104357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539" b="0" cap="all" baseline="0">
                <a:solidFill>
                  <a:schemeClr val="tx2"/>
                </a:solidFill>
              </a:defRPr>
            </a:lvl1pPr>
            <a:lvl2pPr marL="580507" indent="0">
              <a:buNone/>
              <a:defRPr sz="2539" b="1"/>
            </a:lvl2pPr>
            <a:lvl3pPr marL="1161014" indent="0">
              <a:buNone/>
              <a:defRPr sz="2285" b="1"/>
            </a:lvl3pPr>
            <a:lvl4pPr marL="1741521" indent="0">
              <a:buNone/>
              <a:defRPr sz="2032" b="1"/>
            </a:lvl4pPr>
            <a:lvl5pPr marL="2322027" indent="0">
              <a:buNone/>
              <a:defRPr sz="2032" b="1"/>
            </a:lvl5pPr>
            <a:lvl6pPr marL="2902534" indent="0">
              <a:buNone/>
              <a:defRPr sz="2032" b="1"/>
            </a:lvl6pPr>
            <a:lvl7pPr marL="3483041" indent="0">
              <a:buNone/>
              <a:defRPr sz="2032" b="1"/>
            </a:lvl7pPr>
            <a:lvl8pPr marL="4063548" indent="0">
              <a:buNone/>
              <a:defRPr sz="2032" b="1"/>
            </a:lvl8pPr>
            <a:lvl9pPr marL="4644055" indent="0">
              <a:buNone/>
              <a:defRPr sz="203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4654" y="3660100"/>
            <a:ext cx="6269284" cy="478813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3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73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32" y="9072245"/>
            <a:ext cx="15475682" cy="64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0" y="8978014"/>
            <a:ext cx="15475682" cy="9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35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" y="0"/>
            <a:ext cx="5143133" cy="9720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29523" y="0"/>
            <a:ext cx="81268" cy="9720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489" y="842421"/>
            <a:ext cx="4063425" cy="3240088"/>
          </a:xfrm>
        </p:spPr>
        <p:txBody>
          <a:bodyPr anchor="b">
            <a:normAutofit/>
          </a:bodyPr>
          <a:lstStyle>
            <a:lvl1pPr>
              <a:defRPr sz="4571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137" y="1036828"/>
            <a:ext cx="8242947" cy="745220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489" y="4147312"/>
            <a:ext cx="4063425" cy="478943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905">
                <a:solidFill>
                  <a:srgbClr val="FFFFFF"/>
                </a:solidFill>
              </a:defRPr>
            </a:lvl1pPr>
            <a:lvl2pPr marL="580507" indent="0">
              <a:buNone/>
              <a:defRPr sz="1524"/>
            </a:lvl2pPr>
            <a:lvl3pPr marL="1161014" indent="0">
              <a:buNone/>
              <a:defRPr sz="1270"/>
            </a:lvl3pPr>
            <a:lvl4pPr marL="1741521" indent="0">
              <a:buNone/>
              <a:defRPr sz="1143"/>
            </a:lvl4pPr>
            <a:lvl5pPr marL="2322027" indent="0">
              <a:buNone/>
              <a:defRPr sz="1143"/>
            </a:lvl5pPr>
            <a:lvl6pPr marL="2902534" indent="0">
              <a:buNone/>
              <a:defRPr sz="1143"/>
            </a:lvl6pPr>
            <a:lvl7pPr marL="3483041" indent="0">
              <a:buNone/>
              <a:defRPr sz="1143"/>
            </a:lvl7pPr>
            <a:lvl8pPr marL="4063548" indent="0">
              <a:buNone/>
              <a:defRPr sz="1143"/>
            </a:lvl8pPr>
            <a:lvl9pPr marL="4644055" indent="0">
              <a:buNone/>
              <a:defRPr sz="114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1043" y="9155849"/>
            <a:ext cx="3324621" cy="517514"/>
          </a:xfrm>
        </p:spPr>
        <p:txBody>
          <a:bodyPr/>
          <a:lstStyle>
            <a:lvl1pPr algn="l">
              <a:defRPr/>
            </a:lvl1pPr>
          </a:lstStyle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5137" y="9155849"/>
            <a:ext cx="5901641" cy="51751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90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020190"/>
            <a:ext cx="15475682" cy="27000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" y="6966438"/>
            <a:ext cx="15475682" cy="90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174" y="7192994"/>
            <a:ext cx="12840422" cy="1166432"/>
          </a:xfrm>
        </p:spPr>
        <p:txBody>
          <a:bodyPr lIns="91440" tIns="0" rIns="91440" bIns="0" anchor="b">
            <a:noAutofit/>
          </a:bodyPr>
          <a:lstStyle>
            <a:lvl1pPr>
              <a:defRPr sz="4571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5479694" cy="6966438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4063">
                <a:solidFill>
                  <a:schemeClr val="bg1"/>
                </a:solidFill>
              </a:defRPr>
            </a:lvl1pPr>
            <a:lvl2pPr marL="580507" indent="0">
              <a:buNone/>
              <a:defRPr sz="3555"/>
            </a:lvl2pPr>
            <a:lvl3pPr marL="1161014" indent="0">
              <a:buNone/>
              <a:defRPr sz="3047"/>
            </a:lvl3pPr>
            <a:lvl4pPr marL="1741521" indent="0">
              <a:buNone/>
              <a:defRPr sz="2539"/>
            </a:lvl4pPr>
            <a:lvl5pPr marL="2322027" indent="0">
              <a:buNone/>
              <a:defRPr sz="2539"/>
            </a:lvl5pPr>
            <a:lvl6pPr marL="2902534" indent="0">
              <a:buNone/>
              <a:defRPr sz="2539"/>
            </a:lvl6pPr>
            <a:lvl7pPr marL="3483041" indent="0">
              <a:buNone/>
              <a:defRPr sz="2539"/>
            </a:lvl7pPr>
            <a:lvl8pPr marL="4063548" indent="0">
              <a:buNone/>
              <a:defRPr sz="2539"/>
            </a:lvl8pPr>
            <a:lvl9pPr marL="4644055" indent="0">
              <a:buNone/>
              <a:defRPr sz="253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3174" y="8372385"/>
            <a:ext cx="12840422" cy="84242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762"/>
              </a:spcAft>
              <a:buNone/>
              <a:defRPr sz="1905">
                <a:solidFill>
                  <a:srgbClr val="FFFFFF"/>
                </a:solidFill>
              </a:defRPr>
            </a:lvl1pPr>
            <a:lvl2pPr marL="580507" indent="0">
              <a:buNone/>
              <a:defRPr sz="1524"/>
            </a:lvl2pPr>
            <a:lvl3pPr marL="1161014" indent="0">
              <a:buNone/>
              <a:defRPr sz="1270"/>
            </a:lvl3pPr>
            <a:lvl4pPr marL="1741521" indent="0">
              <a:buNone/>
              <a:defRPr sz="1143"/>
            </a:lvl4pPr>
            <a:lvl5pPr marL="2322027" indent="0">
              <a:buNone/>
              <a:defRPr sz="1143"/>
            </a:lvl5pPr>
            <a:lvl6pPr marL="2902534" indent="0">
              <a:buNone/>
              <a:defRPr sz="1143"/>
            </a:lvl6pPr>
            <a:lvl7pPr marL="3483041" indent="0">
              <a:buNone/>
              <a:defRPr sz="1143"/>
            </a:lvl7pPr>
            <a:lvl8pPr marL="4063548" indent="0">
              <a:buNone/>
              <a:defRPr sz="1143"/>
            </a:lvl8pPr>
            <a:lvl9pPr marL="4644055" indent="0">
              <a:buNone/>
              <a:defRPr sz="114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15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9072245"/>
            <a:ext cx="15479713" cy="64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8978014"/>
            <a:ext cx="15479714" cy="93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3174" y="406221"/>
            <a:ext cx="12770763" cy="2056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3174" y="2616072"/>
            <a:ext cx="12770763" cy="57025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3175" y="9155849"/>
            <a:ext cx="3138947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3">
                <a:solidFill>
                  <a:srgbClr val="FFFFFF"/>
                </a:solidFill>
              </a:defRPr>
            </a:lvl1pPr>
          </a:lstStyle>
          <a:p>
            <a:fld id="{133C3FA9-015C-4AFD-AE77-C5CC4E6B5D35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207" y="9155849"/>
            <a:ext cx="6123329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3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70231" y="9155849"/>
            <a:ext cx="1665828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rgbClr val="FFFFFF"/>
                </a:solidFill>
              </a:defRPr>
            </a:lvl1pPr>
          </a:lstStyle>
          <a:p>
            <a:fld id="{1B318242-83CF-4599-859E-22F36CC4813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515382" y="2463154"/>
            <a:ext cx="1265466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9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1161014" rtl="0" eaLnBrk="1" latinLnBrk="0" hangingPunct="1">
        <a:lnSpc>
          <a:spcPct val="85000"/>
        </a:lnSpc>
        <a:spcBef>
          <a:spcPct val="0"/>
        </a:spcBef>
        <a:buNone/>
        <a:defRPr sz="6095" kern="1200" spc="-6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16101" indent="-116101" algn="l" defTabSz="1161014" rtl="0" eaLnBrk="1" latinLnBrk="0" hangingPunct="1">
        <a:lnSpc>
          <a:spcPct val="90000"/>
        </a:lnSpc>
        <a:spcBef>
          <a:spcPts val="1524"/>
        </a:spcBef>
        <a:spcAft>
          <a:spcPts val="254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53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7626" indent="-23220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22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19828" indent="-23220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52031" indent="-23220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84234" indent="-23220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96670" indent="-29025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50610" indent="-29025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04550" indent="-29025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58490" indent="-290253" algn="l" defTabSz="1161014" rtl="0" eaLnBrk="1" latinLnBrk="0" hangingPunct="1">
        <a:lnSpc>
          <a:spcPct val="90000"/>
        </a:lnSpc>
        <a:spcBef>
          <a:spcPts val="254"/>
        </a:spcBef>
        <a:spcAft>
          <a:spcPts val="508"/>
        </a:spcAft>
        <a:buClr>
          <a:schemeClr val="accent1"/>
        </a:buClr>
        <a:buFont typeface="Calibri" pitchFamily="34" charset="0"/>
        <a:buChar char="◦"/>
        <a:defRPr sz="17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1pPr>
      <a:lvl2pPr marL="580507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2pPr>
      <a:lvl3pPr marL="1161014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3pPr>
      <a:lvl4pPr marL="1741521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4pPr>
      <a:lvl5pPr marL="2322027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5pPr>
      <a:lvl6pPr marL="2902534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6pPr>
      <a:lvl7pPr marL="3483041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7pPr>
      <a:lvl8pPr marL="4063548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8pPr>
      <a:lvl9pPr marL="4644055" algn="l" defTabSz="1161014" rtl="0" eaLnBrk="1" latinLnBrk="0" hangingPunct="1">
        <a:defRPr sz="22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33500" y="685800"/>
            <a:ext cx="12384301" cy="778636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“ESCUELA NORMAL DE EDUCACIÓN PREESCOLAR”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Alumna: Alondra Abigail Altamirano Torres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Grado: 4º     Grupo: “C”     N.L.2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Asesora: Ma. Del Rosario de Hoyos Dávila 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i="1" u="sng" dirty="0">
                <a:latin typeface="Arial" panose="020B0604020202020204" pitchFamily="34" charset="0"/>
                <a:cs typeface="Arial" panose="020B0604020202020204" pitchFamily="34" charset="0"/>
              </a:rPr>
              <a:t>“Mapa conceptual”</a:t>
            </a:r>
            <a:endParaRPr lang="es-MX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Saltillo, Coahuila a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de febrero de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escudo ene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508" y="2076450"/>
            <a:ext cx="2450283" cy="1869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15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58306" y="1405374"/>
            <a:ext cx="6954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INTRODUCCIÒN</a:t>
            </a:r>
            <a:r>
              <a:rPr lang="es-MX" dirty="0"/>
              <a:t>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636295" y="2574759"/>
            <a:ext cx="125128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Los campos de formación para la educación Básica organizan, regulan y articulan los espacios curriculares; tienen un carácter interactivo entre sí, y son congruentes con las competencias para la vida y los rasgos del perfil de egreso. </a:t>
            </a: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El mapa conceptual que se muestra mas adelante señala la importancia de cada campo así como la función del mismo dentro de la educación. 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Los campos de formación para la educación Básica son:</a:t>
            </a: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• Lenguaje y comunicación. </a:t>
            </a: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• Pensamiento matemático.</a:t>
            </a: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• Exploración y comprensión del mundo natural y social. </a:t>
            </a: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• Desarrollo personal y para la convivencia.</a:t>
            </a:r>
          </a:p>
        </p:txBody>
      </p:sp>
    </p:spTree>
    <p:extLst>
      <p:ext uri="{BB962C8B-B14F-4D97-AF65-F5344CB8AC3E}">
        <p14:creationId xmlns:p14="http://schemas.microsoft.com/office/powerpoint/2010/main" val="393137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o alternativo 3"/>
          <p:cNvSpPr/>
          <p:nvPr/>
        </p:nvSpPr>
        <p:spPr>
          <a:xfrm>
            <a:off x="9065172" y="2928248"/>
            <a:ext cx="4673895" cy="930166"/>
          </a:xfrm>
          <a:prstGeom prst="flowChartAlternateProcess">
            <a:avLst/>
          </a:prstGeom>
          <a:ln w="7620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 y </a:t>
            </a:r>
            <a:r>
              <a:rPr lang="es-MX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comunicación. </a:t>
            </a:r>
            <a:endParaRPr lang="es-MX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ceso alternativo 4"/>
          <p:cNvSpPr/>
          <p:nvPr/>
        </p:nvSpPr>
        <p:spPr>
          <a:xfrm>
            <a:off x="180342" y="3393331"/>
            <a:ext cx="8204368" cy="5979269"/>
          </a:xfrm>
          <a:prstGeom prst="flowChartAlternateProcess">
            <a:avLst/>
          </a:prstGeom>
          <a:ln w="7620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Se busca que los alumnos aprendan y desarrollen habilidades para hablar, escuchar e interactuar con los otros; a identificar problemas y solucionarlos; a comprender, interpretar y producir diversos tipos de textos, a transformarlos y crear nuevos géneros y formatos; es decir, reflexionar individualmente o en colectivo acerca de ideas y textos.</a:t>
            </a:r>
          </a:p>
          <a:p>
            <a:pPr algn="just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El campo de formación Lenguaje y comunicación favorece el desarrollo de competencias comunicativas que parten del uso del lenguaje y su estudio formal, sólo así los estudiantes acceden a formas de pensamiento que les permiten construir conocimientos complejos. A lo largo de la Educación Básica, el campo se desagrega en competencias que les posibilitan interactuar en los diferentes ámbitos, independientemente de cuál sea su lengua materna, o el inglés como segunda lengua, adicionando los procesos del código digital. este campo aspira, además, a que los alumnos aprendan y desarrollen habilidades para hablar, escuchar e interactuar con los otros; a comprender, interpretar y producir diversos tipos de textos, a transformarlos y crear nuevos géneros, formatos gráficos y soportes; es decir, a interactuar con los textos y otros individuos a propósito de ellos y a reflexionar sobre ellos, así como a identificar problemas y solucionarlos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Proceso alternativo 5"/>
          <p:cNvSpPr/>
          <p:nvPr/>
        </p:nvSpPr>
        <p:spPr>
          <a:xfrm>
            <a:off x="8842906" y="4951686"/>
            <a:ext cx="5806544" cy="3449364"/>
          </a:xfrm>
          <a:prstGeom prst="flowChartAlternateProcess">
            <a:avLst/>
          </a:prstGeom>
          <a:ln w="76200">
            <a:solidFill>
              <a:srgbClr val="66FF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Centrar la atención en los estudiantes  y en sus procesos de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Planificar para potenciar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Trabajar 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en colaboración  para construir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Poner énfasis en el desarrollo de competencias,  el logro de los estándares curriculares y los aprendizajes </a:t>
            </a: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esperados.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la inclusión para atender a la diversidad.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de flecha hacia abajo 6"/>
          <p:cNvSpPr/>
          <p:nvPr/>
        </p:nvSpPr>
        <p:spPr>
          <a:xfrm>
            <a:off x="1467853" y="804038"/>
            <a:ext cx="12729410" cy="2478931"/>
          </a:xfrm>
          <a:prstGeom prst="downArrowCallou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“Campos de formación para la educación Básica”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11079428" y="3981582"/>
            <a:ext cx="666750" cy="846936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 rot="2776350">
            <a:off x="8565543" y="4049790"/>
            <a:ext cx="747736" cy="872701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86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o alternativo 3"/>
          <p:cNvSpPr/>
          <p:nvPr/>
        </p:nvSpPr>
        <p:spPr>
          <a:xfrm>
            <a:off x="9065172" y="2928248"/>
            <a:ext cx="4673895" cy="930166"/>
          </a:xfrm>
          <a:prstGeom prst="flowChartAlternateProcess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Pensamiento matemático.</a:t>
            </a:r>
            <a:endParaRPr lang="es-MX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ceso alternativo 4"/>
          <p:cNvSpPr/>
          <p:nvPr/>
        </p:nvSpPr>
        <p:spPr>
          <a:xfrm>
            <a:off x="754123" y="3393331"/>
            <a:ext cx="7078435" cy="4664819"/>
          </a:xfrm>
          <a:prstGeom prst="flowChartAlternateProcess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 campo Pensamiento matemático articula y organiza el tránsito de la aritmética y la geometría y de la interpretación de información y procesos de medición, al lenguaje algebraico; del razonamiento intuitivo al deductivo, y de la búsqueda de información a los recursos que se utilizan para presentarla. el conocimiento de reglas, algoritmos, fórmulas y definiciones sólo es importante en la medida en que los alumnos puedan utilizarlo de manera flexible para solucionar problemas. de ahí que los procesos de estudio van de lo informal a lo convencional, tanto en términos de lenguaje como de representaciones y procedimientos. La actividad intelectual fundamental en estos procesos se apoya más en el razonamiento que en la memorización. 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oceso alternativo 5"/>
          <p:cNvSpPr/>
          <p:nvPr/>
        </p:nvSpPr>
        <p:spPr>
          <a:xfrm>
            <a:off x="8248650" y="5069595"/>
            <a:ext cx="6553200" cy="3572532"/>
          </a:xfrm>
          <a:prstGeom prst="flowChartAlternateProcess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Centrar la atención en los estudiantes  y en sus procesos de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Planificar para potenciar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Trabajar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 colaboración  para construir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Poner énfasis en el desarrollo de competencias,  el logro de los estándares curriculares y los aprendizajes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esperados.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Evaluar para aprender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tutoría y la asesoría académica a la escuela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de flecha hacia abajo 6"/>
          <p:cNvSpPr/>
          <p:nvPr/>
        </p:nvSpPr>
        <p:spPr>
          <a:xfrm>
            <a:off x="1467853" y="804038"/>
            <a:ext cx="12729410" cy="2478931"/>
          </a:xfrm>
          <a:prstGeom prst="downArrowCallou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“Campos de formación para la educación Básica”</a:t>
            </a:r>
            <a:endParaRPr lang="es-MX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11079428" y="3981582"/>
            <a:ext cx="666750" cy="846936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 rot="2776350">
            <a:off x="8202734" y="3967961"/>
            <a:ext cx="808484" cy="936646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598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o alternativo 3"/>
          <p:cNvSpPr/>
          <p:nvPr/>
        </p:nvSpPr>
        <p:spPr>
          <a:xfrm>
            <a:off x="9065172" y="2928248"/>
            <a:ext cx="4673895" cy="930166"/>
          </a:xfrm>
          <a:prstGeom prst="flowChartAlternateProcess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b="1" dirty="0">
                <a:solidFill>
                  <a:srgbClr val="DE12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2400" b="1" dirty="0" smtClean="0">
                <a:solidFill>
                  <a:srgbClr val="DE12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xploración y comprensión del mundo natural y social.</a:t>
            </a:r>
            <a:endParaRPr lang="es-MX" sz="2400" b="1" dirty="0">
              <a:solidFill>
                <a:srgbClr val="DE12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ceso alternativo 4"/>
          <p:cNvSpPr/>
          <p:nvPr/>
        </p:nvSpPr>
        <p:spPr>
          <a:xfrm>
            <a:off x="376996" y="3282969"/>
            <a:ext cx="7413458" cy="5410200"/>
          </a:xfrm>
          <a:prstGeom prst="flowChartAlternateProcess">
            <a:avLst/>
          </a:prstGeom>
          <a:ln w="76200">
            <a:solidFill>
              <a:srgbClr val="DE12A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Este campo integra diversos enfoques disciplinares relacionados con aspectos biológicos, históricos, sociales, políticos, económicos, culturales, geográficos y científicos. Constituye la base de formación del pensamiento crítico, entendido como los métodos de aproximación a distintos fenómenos que exigen una explicación objetiva de la realidad. en cuanto al mundo social, su estudio se orienta al reconocimiento de la diversidad social y cultural que caracterizan a nuestro país y al mundo, como elementos que fortalecen la identidad personal en el contexto de una sociedad global donde el ser nacional es una prioridad.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oceso alternativo 5"/>
          <p:cNvSpPr/>
          <p:nvPr/>
        </p:nvSpPr>
        <p:spPr>
          <a:xfrm>
            <a:off x="8422810" y="5069595"/>
            <a:ext cx="6553200" cy="3572532"/>
          </a:xfrm>
          <a:prstGeom prst="flowChartAlternateProcess">
            <a:avLst/>
          </a:prstGeom>
          <a:ln w="76200">
            <a:solidFill>
              <a:srgbClr val="DE12A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Centrar la atención en los estudiantes  y en sus procesos de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Planificar para potenciar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Poner énfasis en el desarrollo de competencias,  el logro de los estándares curriculares y los aprendizajes esperados.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ncorporar temas de relevancia social</a:t>
            </a:r>
          </a:p>
        </p:txBody>
      </p:sp>
      <p:sp>
        <p:nvSpPr>
          <p:cNvPr id="7" name="Llamada de flecha hacia abajo 6"/>
          <p:cNvSpPr/>
          <p:nvPr/>
        </p:nvSpPr>
        <p:spPr>
          <a:xfrm>
            <a:off x="1467853" y="804038"/>
            <a:ext cx="12729410" cy="2478931"/>
          </a:xfrm>
          <a:prstGeom prst="downArrowCallou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200" b="1" dirty="0">
                <a:solidFill>
                  <a:srgbClr val="DE12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“Campos de formación para la educación Básica”</a:t>
            </a:r>
            <a:endParaRPr lang="es-MX" sz="3200" b="1" dirty="0">
              <a:solidFill>
                <a:srgbClr val="DE12A4"/>
              </a:solidFill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11079428" y="4038732"/>
            <a:ext cx="666750" cy="846936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 rot="2776350">
            <a:off x="8160587" y="4052218"/>
            <a:ext cx="717836" cy="823575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1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o alternativo 3"/>
          <p:cNvSpPr/>
          <p:nvPr/>
        </p:nvSpPr>
        <p:spPr>
          <a:xfrm>
            <a:off x="9065172" y="2928248"/>
            <a:ext cx="4673895" cy="930166"/>
          </a:xfrm>
          <a:prstGeom prst="flowChartAlternateProcess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b="1" dirty="0" smtClean="0">
                <a:solidFill>
                  <a:srgbClr val="EC36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personal y para la convivencia</a:t>
            </a:r>
            <a:endParaRPr lang="es-MX" sz="2400" b="1" dirty="0">
              <a:solidFill>
                <a:srgbClr val="EC36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ceso alternativo 4"/>
          <p:cNvSpPr/>
          <p:nvPr/>
        </p:nvSpPr>
        <p:spPr>
          <a:xfrm>
            <a:off x="538122" y="3282969"/>
            <a:ext cx="7294436" cy="5248796"/>
          </a:xfrm>
          <a:prstGeom prst="flowChartAlternateProcess">
            <a:avLst/>
          </a:prstGeom>
          <a:ln w="76200">
            <a:solidFill>
              <a:srgbClr val="EC36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finalidad de este campo de formación es que los estudiantes aprendan a actuar con juicio crítico a favor de la democracia, la libertad, la paz, el respeto a las personas, a la legalidad y a los derechos humanos. También implica manejar armónicamente las relaciones personales y afectivas para desarrollar la identidad personal y, desde ésta, construir identidad y conciencia social. asume la necesidad de reconocer que cada generación tiene derecho a construir su propia plataforma de valores, y el sistema educativo la obligación de proporcionar las habilidades sociales y el marco de reflexiones que contengan los principios esenciales de una comunidad diversa, libre, democrática y justa, asumiendo que los valores cambian, pero los principios esenciales para la convivencia son insoslayables.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oceso alternativo 5"/>
          <p:cNvSpPr/>
          <p:nvPr/>
        </p:nvSpPr>
        <p:spPr>
          <a:xfrm>
            <a:off x="8327560" y="4970403"/>
            <a:ext cx="6474290" cy="3813608"/>
          </a:xfrm>
          <a:prstGeom prst="flowChartAlternateProcess">
            <a:avLst/>
          </a:prstGeom>
          <a:ln w="76200">
            <a:solidFill>
              <a:srgbClr val="EC360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Centrar la atención en los estudiantes  y en sus procesos de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Planificar para potenciar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trabajar en colaboración  para construir el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Generar ambientes de aprendizaje.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Renovar el pacto entre el estudiante,  el docente, la familia y la escuela.</a:t>
            </a:r>
          </a:p>
          <a:p>
            <a:pPr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de flecha hacia abajo 6"/>
          <p:cNvSpPr/>
          <p:nvPr/>
        </p:nvSpPr>
        <p:spPr>
          <a:xfrm>
            <a:off x="1467853" y="804038"/>
            <a:ext cx="12729410" cy="2478931"/>
          </a:xfrm>
          <a:prstGeom prst="downArrowCallou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200" b="1" dirty="0">
                <a:solidFill>
                  <a:srgbClr val="EC36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“Campos de formación para la educación Básica”</a:t>
            </a:r>
            <a:endParaRPr lang="es-MX" sz="3200" b="1" dirty="0">
              <a:solidFill>
                <a:srgbClr val="EC3604"/>
              </a:solidFill>
            </a:endParaRPr>
          </a:p>
        </p:txBody>
      </p:sp>
      <p:sp>
        <p:nvSpPr>
          <p:cNvPr id="14" name="Flecha abajo 13"/>
          <p:cNvSpPr/>
          <p:nvPr/>
        </p:nvSpPr>
        <p:spPr>
          <a:xfrm>
            <a:off x="11079428" y="4000632"/>
            <a:ext cx="666750" cy="846936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 rot="2776350">
            <a:off x="8138898" y="3816723"/>
            <a:ext cx="679664" cy="872701"/>
          </a:xfrm>
          <a:prstGeom prst="downArrow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86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155237" y="1501627"/>
            <a:ext cx="6954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CONCLUSIÒN</a:t>
            </a:r>
            <a:r>
              <a:rPr lang="es-MX" dirty="0"/>
              <a:t>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055420" y="2695074"/>
            <a:ext cx="111542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Como conclusión de este mapa conceptual puedo decir que estos campos que se abordan dentro de la educación Básica son muy importantes ya que el trabajo que implica y genera cada uno de estos en la vida de los educandos influye de manera significativa. Estos campos, tienen un fin esencial pues permiten al alumno adquirir y desarrollar las competencias necesarias para la vida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205124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</TotalTime>
  <Words>1050</Words>
  <Application>Microsoft Office PowerPoint</Application>
  <PresentationFormat>Personalizado</PresentationFormat>
  <Paragraphs>66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Alondra Abigail Altamirano Torres</dc:creator>
  <cp:lastModifiedBy>Alondra Abigail Altamirano Torres</cp:lastModifiedBy>
  <cp:revision>7</cp:revision>
  <dcterms:created xsi:type="dcterms:W3CDTF">2015-02-18T22:44:44Z</dcterms:created>
  <dcterms:modified xsi:type="dcterms:W3CDTF">2015-02-18T23:51:06Z</dcterms:modified>
</cp:coreProperties>
</file>