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0" r:id="rId1"/>
  </p:sldMasterIdLst>
  <p:sldIdLst>
    <p:sldId id="257" r:id="rId2"/>
    <p:sldId id="258" r:id="rId3"/>
    <p:sldId id="256" r:id="rId4"/>
    <p:sldId id="259" r:id="rId5"/>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010B0"/>
    <a:srgbClr val="BF3BC2"/>
    <a:srgbClr val="16F621"/>
    <a:srgbClr val="30DC6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34" autoAdjust="0"/>
    <p:restoredTop sz="94624" autoAdjust="0"/>
  </p:normalViewPr>
  <p:slideViewPr>
    <p:cSldViewPr>
      <p:cViewPr>
        <p:scale>
          <a:sx n="60" d="100"/>
          <a:sy n="60" d="100"/>
        </p:scale>
        <p:origin x="-1644" y="-282"/>
      </p:cViewPr>
      <p:guideLst>
        <p:guide orient="horz" pos="2160"/>
        <p:guide pos="2880"/>
      </p:guideLst>
    </p:cSldViewPr>
  </p:slideViewPr>
  <p:outlineViewPr>
    <p:cViewPr>
      <p:scale>
        <a:sx n="33" d="100"/>
        <a:sy n="33" d="100"/>
      </p:scale>
      <p:origin x="0" y="1086"/>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Ref idx="1002">
        <a:schemeClr val="bg2"/>
      </p:bgRef>
    </p:bg>
    <p:spTree>
      <p:nvGrpSpPr>
        <p:cNvPr id="1" name=""/>
        <p:cNvGrpSpPr/>
        <p:nvPr/>
      </p:nvGrpSpPr>
      <p:grpSpPr>
        <a:xfrm>
          <a:off x="0" y="0"/>
          <a:ext cx="0" cy="0"/>
          <a:chOff x="0" y="0"/>
          <a:chExt cx="0" cy="0"/>
        </a:xfrm>
      </p:grpSpPr>
      <p:sp>
        <p:nvSpPr>
          <p:cNvPr id="9" name="8 Título"/>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30" name="29 Marcador de fecha"/>
          <p:cNvSpPr>
            <a:spLocks noGrp="1"/>
          </p:cNvSpPr>
          <p:nvPr>
            <p:ph type="dt" sz="half" idx="10"/>
          </p:nvPr>
        </p:nvSpPr>
        <p:spPr/>
        <p:txBody>
          <a:bodyPr/>
          <a:lstStyle/>
          <a:p>
            <a:fld id="{544213AF-26F6-41FA-8D85-E2C5388D6E58}" type="datetimeFigureOut">
              <a:rPr lang="en-US" smtClean="0"/>
              <a:pPr/>
              <a:t>2/20/2015</a:t>
            </a:fld>
            <a:endParaRPr lang="en-US" dirty="0">
              <a:solidFill>
                <a:srgbClr val="FFFFFF"/>
              </a:solidFill>
            </a:endParaRPr>
          </a:p>
        </p:txBody>
      </p:sp>
      <p:sp>
        <p:nvSpPr>
          <p:cNvPr id="19" name="18 Marcador de pie de página"/>
          <p:cNvSpPr>
            <a:spLocks noGrp="1"/>
          </p:cNvSpPr>
          <p:nvPr>
            <p:ph type="ftr" sz="quarter" idx="11"/>
          </p:nvPr>
        </p:nvSpPr>
        <p:spPr/>
        <p:txBody>
          <a:bodyPr/>
          <a:lstStyle/>
          <a:p>
            <a:endParaRPr kumimoji="0" lang="en-US">
              <a:solidFill>
                <a:schemeClr val="accent1">
                  <a:tint val="20000"/>
                </a:schemeClr>
              </a:solidFill>
            </a:endParaRPr>
          </a:p>
        </p:txBody>
      </p:sp>
      <p:sp>
        <p:nvSpPr>
          <p:cNvPr id="27" name="26 Marcador de número de diapositiva"/>
          <p:cNvSpPr>
            <a:spLocks noGrp="1"/>
          </p:cNvSpPr>
          <p:nvPr>
            <p:ph type="sldNum" sz="quarter" idx="12"/>
          </p:nvPr>
        </p:nvSpPr>
        <p:spPr/>
        <p:txBody>
          <a:bodyPr/>
          <a:lstStyle/>
          <a:p>
            <a:fld id="{D5BBC35B-A44B-4119-B8DA-DE9E3DFADA20}" type="slidenum">
              <a:rPr kumimoji="0" lang="en-US" smtClean="0"/>
              <a:pPr/>
              <a:t>‹Nº›</a:t>
            </a:fld>
            <a:endParaRPr kumimoji="0" lang="en-US" dirty="0">
              <a:solidFill>
                <a:srgbClr val="FFFFFF"/>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544213AF-26F6-41FA-8D85-E2C5388D6E58}" type="datetimeFigureOut">
              <a:rPr lang="en-US" smtClean="0"/>
              <a:pPr/>
              <a:t>2/20/2015</a:t>
            </a:fld>
            <a:endParaRPr lang="en-US"/>
          </a:p>
        </p:txBody>
      </p:sp>
      <p:sp>
        <p:nvSpPr>
          <p:cNvPr id="5" name="4 Marcador de pie de página"/>
          <p:cNvSpPr>
            <a:spLocks noGrp="1"/>
          </p:cNvSpPr>
          <p:nvPr>
            <p:ph type="ftr" sz="quarter" idx="11"/>
          </p:nvPr>
        </p:nvSpPr>
        <p:spPr/>
        <p:txBody>
          <a:bodyPr/>
          <a:lstStyle/>
          <a:p>
            <a:endParaRPr kumimoji="0" lang="en-US"/>
          </a:p>
        </p:txBody>
      </p:sp>
      <p:sp>
        <p:nvSpPr>
          <p:cNvPr id="6" name="5 Marcador de número de diapositiva"/>
          <p:cNvSpPr>
            <a:spLocks noGrp="1"/>
          </p:cNvSpPr>
          <p:nvPr>
            <p:ph type="sldNum" sz="quarter" idx="12"/>
          </p:nvPr>
        </p:nvSpPr>
        <p:spPr/>
        <p:txBody>
          <a:bodyPr/>
          <a:lstStyle/>
          <a:p>
            <a:fld id="{D5BBC35B-A44B-4119-B8DA-DE9E3DFADA20}" type="slidenum">
              <a:rPr kumimoji="0" lang="en-US" smtClean="0"/>
              <a:pPr/>
              <a:t>‹Nº›</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914401"/>
            <a:ext cx="2057400" cy="5211763"/>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914401"/>
            <a:ext cx="6019800" cy="5211763"/>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544213AF-26F6-41FA-8D85-E2C5388D6E58}" type="datetimeFigureOut">
              <a:rPr lang="en-US" smtClean="0"/>
              <a:pPr/>
              <a:t>2/20/2015</a:t>
            </a:fld>
            <a:endParaRPr lang="en-US"/>
          </a:p>
        </p:txBody>
      </p:sp>
      <p:sp>
        <p:nvSpPr>
          <p:cNvPr id="5" name="4 Marcador de pie de página"/>
          <p:cNvSpPr>
            <a:spLocks noGrp="1"/>
          </p:cNvSpPr>
          <p:nvPr>
            <p:ph type="ftr" sz="quarter" idx="11"/>
          </p:nvPr>
        </p:nvSpPr>
        <p:spPr/>
        <p:txBody>
          <a:bodyPr/>
          <a:lstStyle/>
          <a:p>
            <a:endParaRPr kumimoji="0" lang="en-US"/>
          </a:p>
        </p:txBody>
      </p:sp>
      <p:sp>
        <p:nvSpPr>
          <p:cNvPr id="6" name="5 Marcador de número de diapositiva"/>
          <p:cNvSpPr>
            <a:spLocks noGrp="1"/>
          </p:cNvSpPr>
          <p:nvPr>
            <p:ph type="sldNum" sz="quarter" idx="12"/>
          </p:nvPr>
        </p:nvSpPr>
        <p:spPr/>
        <p:txBody>
          <a:bodyPr/>
          <a:lstStyle/>
          <a:p>
            <a:fld id="{D5BBC35B-A44B-4119-B8DA-DE9E3DFADA20}" type="slidenum">
              <a:rPr kumimoji="0" lang="en-US" smtClean="0"/>
              <a:pPr/>
              <a:t>‹Nº›</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FF0270C9-97E0-49DE-8759-62F2777551C0}" type="datetimeFigureOut">
              <a:rPr lang="es-MX" smtClean="0"/>
              <a:pPr/>
              <a:t>20/02/2015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263A0492-EE07-4749-A017-02CD8CF05A7E}" type="slidenum">
              <a:rPr lang="es-MX" smtClean="0"/>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544213AF-26F6-41FA-8D85-E2C5388D6E58}" type="datetimeFigureOut">
              <a:rPr lang="en-US" smtClean="0"/>
              <a:pPr/>
              <a:t>2/20/2015</a:t>
            </a:fld>
            <a:endParaRPr lang="en-US"/>
          </a:p>
        </p:txBody>
      </p:sp>
      <p:sp>
        <p:nvSpPr>
          <p:cNvPr id="5" name="4 Marcador de pie de página"/>
          <p:cNvSpPr>
            <a:spLocks noGrp="1"/>
          </p:cNvSpPr>
          <p:nvPr>
            <p:ph type="ftr" sz="quarter" idx="11"/>
          </p:nvPr>
        </p:nvSpPr>
        <p:spPr/>
        <p:txBody>
          <a:bodyPr/>
          <a:lstStyle/>
          <a:p>
            <a:endParaRPr kumimoji="0" lang="en-US"/>
          </a:p>
        </p:txBody>
      </p:sp>
      <p:sp>
        <p:nvSpPr>
          <p:cNvPr id="6" name="5 Marcador de número de diapositiva"/>
          <p:cNvSpPr>
            <a:spLocks noGrp="1"/>
          </p:cNvSpPr>
          <p:nvPr>
            <p:ph type="sldNum" sz="quarter" idx="12"/>
          </p:nvPr>
        </p:nvSpPr>
        <p:spPr/>
        <p:txBody>
          <a:bodyPr/>
          <a:lstStyle/>
          <a:p>
            <a:fld id="{D5BBC35B-A44B-4119-B8DA-DE9E3DFADA20}" type="slidenum">
              <a:rPr kumimoji="0" lang="en-US" smtClean="0"/>
              <a:pPr/>
              <a:t>‹Nº›</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544213AF-26F6-41FA-8D85-E2C5388D6E58}" type="datetimeFigureOut">
              <a:rPr lang="en-US" smtClean="0"/>
              <a:pPr/>
              <a:t>2/20/2015</a:t>
            </a:fld>
            <a:endParaRPr lang="en-US"/>
          </a:p>
        </p:txBody>
      </p:sp>
      <p:sp>
        <p:nvSpPr>
          <p:cNvPr id="6" name="5 Marcador de pie de página"/>
          <p:cNvSpPr>
            <a:spLocks noGrp="1"/>
          </p:cNvSpPr>
          <p:nvPr>
            <p:ph type="ftr" sz="quarter" idx="11"/>
          </p:nvPr>
        </p:nvSpPr>
        <p:spPr/>
        <p:txBody>
          <a:bodyPr/>
          <a:lstStyle/>
          <a:p>
            <a:endParaRPr kumimoji="0" lang="en-US"/>
          </a:p>
        </p:txBody>
      </p:sp>
      <p:sp>
        <p:nvSpPr>
          <p:cNvPr id="7" name="6 Marcador de número de diapositiva"/>
          <p:cNvSpPr>
            <a:spLocks noGrp="1"/>
          </p:cNvSpPr>
          <p:nvPr>
            <p:ph type="sldNum" sz="quarter" idx="12"/>
          </p:nvPr>
        </p:nvSpPr>
        <p:spPr/>
        <p:txBody>
          <a:bodyPr/>
          <a:lstStyle/>
          <a:p>
            <a:fld id="{D5BBC35B-A44B-4119-B8DA-DE9E3DFADA20}" type="slidenum">
              <a:rPr kumimoji="0" lang="en-US" smtClean="0"/>
              <a:pPr/>
              <a:t>‹Nº›</a:t>
            </a:fld>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tIns="45720" anchor="b"/>
          <a:lstStyle>
            <a:lvl1pPr>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p>
            <a:fld id="{544213AF-26F6-41FA-8D85-E2C5388D6E58}" type="datetimeFigureOut">
              <a:rPr lang="en-US" smtClean="0"/>
              <a:pPr/>
              <a:t>2/20/2015</a:t>
            </a:fld>
            <a:endParaRPr lang="en-US"/>
          </a:p>
        </p:txBody>
      </p:sp>
      <p:sp>
        <p:nvSpPr>
          <p:cNvPr id="8" name="7 Marcador de pie de página"/>
          <p:cNvSpPr>
            <a:spLocks noGrp="1"/>
          </p:cNvSpPr>
          <p:nvPr>
            <p:ph type="ftr" sz="quarter" idx="11"/>
          </p:nvPr>
        </p:nvSpPr>
        <p:spPr/>
        <p:txBody>
          <a:bodyPr/>
          <a:lstStyle/>
          <a:p>
            <a:endParaRPr kumimoji="0" lang="en-US"/>
          </a:p>
        </p:txBody>
      </p:sp>
      <p:sp>
        <p:nvSpPr>
          <p:cNvPr id="9" name="8 Marcador de número de diapositiva"/>
          <p:cNvSpPr>
            <a:spLocks noGrp="1"/>
          </p:cNvSpPr>
          <p:nvPr>
            <p:ph type="sldNum" sz="quarter" idx="12"/>
          </p:nvPr>
        </p:nvSpPr>
        <p:spPr/>
        <p:txBody>
          <a:bodyPr/>
          <a:lstStyle/>
          <a:p>
            <a:fld id="{D5BBC35B-A44B-4119-B8DA-DE9E3DFADA20}" type="slidenum">
              <a:rPr kumimoji="0" lang="en-US" smtClean="0"/>
              <a:pPr/>
              <a:t>‹Nº›</a:t>
            </a:fld>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544213AF-26F6-41FA-8D85-E2C5388D6E58}" type="datetimeFigureOut">
              <a:rPr lang="en-US" smtClean="0"/>
              <a:pPr/>
              <a:t>2/20/2015</a:t>
            </a:fld>
            <a:endParaRPr lang="en-US"/>
          </a:p>
        </p:txBody>
      </p:sp>
      <p:sp>
        <p:nvSpPr>
          <p:cNvPr id="4" name="3 Marcador de pie de página"/>
          <p:cNvSpPr>
            <a:spLocks noGrp="1"/>
          </p:cNvSpPr>
          <p:nvPr>
            <p:ph type="ftr" sz="quarter" idx="11"/>
          </p:nvPr>
        </p:nvSpPr>
        <p:spPr/>
        <p:txBody>
          <a:bodyPr/>
          <a:lstStyle/>
          <a:p>
            <a:endParaRPr kumimoji="0" lang="en-US"/>
          </a:p>
        </p:txBody>
      </p:sp>
      <p:sp>
        <p:nvSpPr>
          <p:cNvPr id="5" name="4 Marcador de número de diapositiva"/>
          <p:cNvSpPr>
            <a:spLocks noGrp="1"/>
          </p:cNvSpPr>
          <p:nvPr>
            <p:ph type="sldNum" sz="quarter" idx="12"/>
          </p:nvPr>
        </p:nvSpPr>
        <p:spPr/>
        <p:txBody>
          <a:bodyPr/>
          <a:lstStyle/>
          <a:p>
            <a:fld id="{D5BBC35B-A44B-4119-B8DA-DE9E3DFADA20}" type="slidenum">
              <a:rPr kumimoji="0" lang="en-US" smtClean="0"/>
              <a:pPr/>
              <a:t>‹Nº›</a:t>
            </a:fld>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544213AF-26F6-41FA-8D85-E2C5388D6E58}" type="datetimeFigureOut">
              <a:rPr lang="en-US" smtClean="0"/>
              <a:pPr/>
              <a:t>2/20/2015</a:t>
            </a:fld>
            <a:endParaRPr lang="en-US"/>
          </a:p>
        </p:txBody>
      </p:sp>
      <p:sp>
        <p:nvSpPr>
          <p:cNvPr id="3" name="2 Marcador de pie de página"/>
          <p:cNvSpPr>
            <a:spLocks noGrp="1"/>
          </p:cNvSpPr>
          <p:nvPr>
            <p:ph type="ftr" sz="quarter" idx="11"/>
          </p:nvPr>
        </p:nvSpPr>
        <p:spPr/>
        <p:txBody>
          <a:bodyPr/>
          <a:lstStyle/>
          <a:p>
            <a:endParaRPr kumimoji="0" lang="en-US"/>
          </a:p>
        </p:txBody>
      </p:sp>
      <p:sp>
        <p:nvSpPr>
          <p:cNvPr id="4" name="3 Marcador de número de diapositiva"/>
          <p:cNvSpPr>
            <a:spLocks noGrp="1"/>
          </p:cNvSpPr>
          <p:nvPr>
            <p:ph type="sldNum" sz="quarter" idx="12"/>
          </p:nvPr>
        </p:nvSpPr>
        <p:spPr/>
        <p:txBody>
          <a:bodyPr/>
          <a:lstStyle/>
          <a:p>
            <a:fld id="{D5BBC35B-A44B-4119-B8DA-DE9E3DFADA20}" type="slidenum">
              <a:rPr kumimoji="0" lang="en-US" smtClean="0"/>
              <a:pPr/>
              <a:t>‹Nº›</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544213AF-26F6-41FA-8D85-E2C5388D6E58}" type="datetimeFigureOut">
              <a:rPr lang="en-US" smtClean="0"/>
              <a:pPr/>
              <a:t>2/20/2015</a:t>
            </a:fld>
            <a:endParaRPr lang="en-US"/>
          </a:p>
        </p:txBody>
      </p:sp>
      <p:sp>
        <p:nvSpPr>
          <p:cNvPr id="6" name="5 Marcador de pie de página"/>
          <p:cNvSpPr>
            <a:spLocks noGrp="1"/>
          </p:cNvSpPr>
          <p:nvPr>
            <p:ph type="ftr" sz="quarter" idx="11"/>
          </p:nvPr>
        </p:nvSpPr>
        <p:spPr/>
        <p:txBody>
          <a:bodyPr/>
          <a:lstStyle/>
          <a:p>
            <a:endParaRPr kumimoji="0" lang="en-US"/>
          </a:p>
        </p:txBody>
      </p:sp>
      <p:sp>
        <p:nvSpPr>
          <p:cNvPr id="7" name="6 Marcador de número de diapositiva"/>
          <p:cNvSpPr>
            <a:spLocks noGrp="1"/>
          </p:cNvSpPr>
          <p:nvPr>
            <p:ph type="sldNum" sz="quarter" idx="12"/>
          </p:nvPr>
        </p:nvSpPr>
        <p:spPr/>
        <p:txBody>
          <a:bodyPr/>
          <a:lstStyle/>
          <a:p>
            <a:fld id="{D5BBC35B-A44B-4119-B8DA-DE9E3DFADA20}" type="slidenum">
              <a:rPr kumimoji="0" lang="en-US" smtClean="0"/>
              <a:pPr/>
              <a:t>‹Nº›</a:t>
            </a:fld>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Recortar y redondear rectángulo de esquina sencilla"/>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Triángulo rectángulo"/>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Título"/>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s-ES" smtClean="0"/>
              <a:t>Haga clic para modificar el estilo de título del patrón</a:t>
            </a:r>
            <a:endParaRPr kumimoji="0" lang="en-US"/>
          </a:p>
        </p:txBody>
      </p:sp>
      <p:sp>
        <p:nvSpPr>
          <p:cNvPr id="4" name="3 Marcador de texto"/>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544213AF-26F6-41FA-8D85-E2C5388D6E58}" type="datetimeFigureOut">
              <a:rPr lang="en-US" smtClean="0"/>
              <a:pPr/>
              <a:t>2/20/2015</a:t>
            </a:fld>
            <a:endParaRPr lang="en-US">
              <a:solidFill>
                <a:schemeClr val="tx1"/>
              </a:solidFill>
            </a:endParaRPr>
          </a:p>
        </p:txBody>
      </p:sp>
      <p:sp>
        <p:nvSpPr>
          <p:cNvPr id="6" name="5 Marcador de pie de página"/>
          <p:cNvSpPr>
            <a:spLocks noGrp="1"/>
          </p:cNvSpPr>
          <p:nvPr>
            <p:ph type="ftr" sz="quarter" idx="11"/>
          </p:nvPr>
        </p:nvSpPr>
        <p:spPr/>
        <p:txBody>
          <a:bodyPr/>
          <a:lstStyle/>
          <a:p>
            <a:endParaRPr kumimoji="0" lang="en-US">
              <a:solidFill>
                <a:schemeClr val="tx1"/>
              </a:solidFill>
            </a:endParaRPr>
          </a:p>
        </p:txBody>
      </p:sp>
      <p:sp>
        <p:nvSpPr>
          <p:cNvPr id="7" name="6 Marcador de número de diapositiva"/>
          <p:cNvSpPr>
            <a:spLocks noGrp="1"/>
          </p:cNvSpPr>
          <p:nvPr>
            <p:ph type="sldNum" sz="quarter" idx="12"/>
          </p:nvPr>
        </p:nvSpPr>
        <p:spPr>
          <a:xfrm>
            <a:off x="8077200" y="6356350"/>
            <a:ext cx="609600" cy="365125"/>
          </a:xfrm>
        </p:spPr>
        <p:txBody>
          <a:bodyPr/>
          <a:lstStyle/>
          <a:p>
            <a:fld id="{D5BBC35B-A44B-4119-B8DA-DE9E3DFADA20}" type="slidenum">
              <a:rPr kumimoji="0" lang="en-US" smtClean="0"/>
              <a:pPr/>
              <a:t>‹Nº›</a:t>
            </a:fld>
            <a:endParaRPr kumimoji="0" lang="en-US">
              <a:solidFill>
                <a:schemeClr val="tx1"/>
              </a:solidFill>
            </a:endParaRPr>
          </a:p>
        </p:txBody>
      </p:sp>
      <p:sp>
        <p:nvSpPr>
          <p:cNvPr id="3" name="2 Marcador de posición de imagen"/>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s-ES" smtClean="0"/>
              <a:t>Haga clic en el icono para agregar una imagen</a:t>
            </a:r>
            <a:endParaRPr kumimoji="0" lang="en-US" dirty="0"/>
          </a:p>
        </p:txBody>
      </p:sp>
      <p:sp>
        <p:nvSpPr>
          <p:cNvPr id="10" name="9 Forma libre"/>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Forma libre"/>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Forma libre"/>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Forma libre"/>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Marcador de título"/>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44213AF-26F6-41FA-8D85-E2C5388D6E58}" type="datetimeFigureOut">
              <a:rPr lang="en-US" smtClean="0"/>
              <a:pPr/>
              <a:t>2/20/2015</a:t>
            </a:fld>
            <a:endParaRPr lang="en-US" sz="1000" dirty="0">
              <a:solidFill>
                <a:schemeClr val="tx1"/>
              </a:solidFill>
            </a:endParaRPr>
          </a:p>
        </p:txBody>
      </p:sp>
      <p:sp>
        <p:nvSpPr>
          <p:cNvPr id="22" name="21 Marcador de pie de página"/>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lgn="r" eaLnBrk="1" latinLnBrk="0" hangingPunct="1"/>
            <a:endParaRPr kumimoji="0" lang="en-US" sz="1000" dirty="0">
              <a:solidFill>
                <a:schemeClr val="tx1"/>
              </a:solidFill>
            </a:endParaRPr>
          </a:p>
        </p:txBody>
      </p:sp>
      <p:sp>
        <p:nvSpPr>
          <p:cNvPr id="18" name="17 Marcador de número de diapositiva"/>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5BBC35B-A44B-4119-B8DA-DE9E3DFADA20}" type="slidenum">
              <a:rPr kumimoji="0" lang="en-US" smtClean="0"/>
              <a:pPr/>
              <a:t>‹Nº›</a:t>
            </a:fld>
            <a:endParaRPr kumimoji="0" lang="en-US" sz="1000" b="0">
              <a:solidFill>
                <a:schemeClr val="tx1"/>
              </a:solidFill>
            </a:endParaRPr>
          </a:p>
        </p:txBody>
      </p:sp>
      <p:grpSp>
        <p:nvGrpSpPr>
          <p:cNvPr id="2" name="1 Grupo"/>
          <p:cNvGrpSpPr/>
          <p:nvPr/>
        </p:nvGrpSpPr>
        <p:grpSpPr>
          <a:xfrm>
            <a:off x="-19017" y="202408"/>
            <a:ext cx="9180548" cy="649224"/>
            <a:chOff x="-19045" y="216550"/>
            <a:chExt cx="9180548" cy="649224"/>
          </a:xfrm>
        </p:grpSpPr>
        <p:sp>
          <p:nvSpPr>
            <p:cNvPr id="12" name="11 Forma libre"/>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Forma libre"/>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86" r:id="rId6"/>
    <p:sldLayoutId id="2147483687" r:id="rId7"/>
    <p:sldLayoutId id="2147483688" r:id="rId8"/>
    <p:sldLayoutId id="2147483689" r:id="rId9"/>
    <p:sldLayoutId id="2147483690" r:id="rId10"/>
    <p:sldLayoutId id="214748369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14346" y="0"/>
            <a:ext cx="8901146" cy="6858000"/>
          </a:xfrm>
        </p:spPr>
        <p:txBody>
          <a:bodyPr>
            <a:normAutofit/>
          </a:bodyPr>
          <a:lstStyle/>
          <a:p>
            <a:pPr algn="ctr">
              <a:buNone/>
            </a:pPr>
            <a:endParaRPr lang="es-MX" sz="2000" b="1" dirty="0" smtClean="0">
              <a:latin typeface="Arial" pitchFamily="34" charset="0"/>
              <a:cs typeface="Arial" pitchFamily="34" charset="0"/>
            </a:endParaRPr>
          </a:p>
          <a:p>
            <a:pPr algn="ctr">
              <a:buNone/>
            </a:pPr>
            <a:r>
              <a:rPr lang="es-MX" sz="2000" b="1" dirty="0" smtClean="0">
                <a:latin typeface="Arial" pitchFamily="34" charset="0"/>
                <a:cs typeface="Arial" pitchFamily="34" charset="0"/>
              </a:rPr>
              <a:t>Escuela Normal de Educación Preescolar.</a:t>
            </a:r>
          </a:p>
          <a:p>
            <a:pPr algn="ctr">
              <a:buNone/>
            </a:pPr>
            <a:r>
              <a:rPr lang="es-MX" sz="2000" b="1" dirty="0" smtClean="0">
                <a:latin typeface="Arial" pitchFamily="34" charset="0"/>
                <a:cs typeface="Arial" pitchFamily="34" charset="0"/>
              </a:rPr>
              <a:t>Licenciatura Educación Preescolar.</a:t>
            </a:r>
          </a:p>
          <a:p>
            <a:pPr algn="ctr">
              <a:buNone/>
            </a:pPr>
            <a:endParaRPr lang="es-MX" sz="2000" b="1" dirty="0" smtClean="0">
              <a:latin typeface="Arial" pitchFamily="34" charset="0"/>
              <a:cs typeface="Arial" pitchFamily="34" charset="0"/>
            </a:endParaRPr>
          </a:p>
          <a:p>
            <a:pPr algn="ctr">
              <a:buNone/>
            </a:pPr>
            <a:r>
              <a:rPr lang="es-MX" sz="2000" b="1" dirty="0" smtClean="0">
                <a:latin typeface="Arial" pitchFamily="34" charset="0"/>
                <a:cs typeface="Arial" pitchFamily="34" charset="0"/>
              </a:rPr>
              <a:t>ENEP FORTALECIMIENTO</a:t>
            </a:r>
          </a:p>
          <a:p>
            <a:pPr algn="ctr">
              <a:buNone/>
            </a:pPr>
            <a:r>
              <a:rPr lang="es-MX" sz="2000" b="1" dirty="0" smtClean="0">
                <a:latin typeface="Arial" pitchFamily="34" charset="0"/>
                <a:cs typeface="Arial" pitchFamily="34" charset="0"/>
              </a:rPr>
              <a:t>UNIDAD II</a:t>
            </a:r>
          </a:p>
          <a:p>
            <a:pPr algn="ctr">
              <a:buNone/>
            </a:pPr>
            <a:endParaRPr lang="es-MX" sz="2000" b="1" dirty="0" smtClean="0">
              <a:latin typeface="Arial" pitchFamily="34" charset="0"/>
              <a:cs typeface="Arial" pitchFamily="34" charset="0"/>
            </a:endParaRPr>
          </a:p>
          <a:p>
            <a:pPr algn="ctr">
              <a:buNone/>
            </a:pPr>
            <a:endParaRPr lang="es-MX" sz="2000" b="1" dirty="0" smtClean="0">
              <a:latin typeface="Arial" pitchFamily="34" charset="0"/>
              <a:cs typeface="Arial" pitchFamily="34" charset="0"/>
            </a:endParaRPr>
          </a:p>
          <a:p>
            <a:pPr algn="ctr">
              <a:buNone/>
            </a:pPr>
            <a:r>
              <a:rPr lang="es-MX" sz="2000" b="1" i="1" dirty="0" smtClean="0">
                <a:latin typeface="Arial" pitchFamily="34" charset="0"/>
                <a:cs typeface="Arial" pitchFamily="34" charset="0"/>
              </a:rPr>
              <a:t>Estructura pedagógica y educativa del Plan de estudios 2011 de educación básica</a:t>
            </a:r>
            <a:r>
              <a:rPr lang="es-MX" sz="2000" b="1" i="1" dirty="0" smtClean="0">
                <a:latin typeface="Arial" pitchFamily="34" charset="0"/>
                <a:cs typeface="Arial" pitchFamily="34" charset="0"/>
              </a:rPr>
              <a:t>.</a:t>
            </a:r>
          </a:p>
          <a:p>
            <a:pPr algn="ctr">
              <a:buNone/>
            </a:pPr>
            <a:endParaRPr lang="es-MX" sz="2000" b="1" i="1" dirty="0" smtClean="0">
              <a:latin typeface="Arial" pitchFamily="34" charset="0"/>
              <a:cs typeface="Arial" pitchFamily="34" charset="0"/>
            </a:endParaRPr>
          </a:p>
          <a:p>
            <a:pPr algn="ctr">
              <a:buNone/>
            </a:pPr>
            <a:r>
              <a:rPr lang="es-MX" sz="2000" b="1" i="1" dirty="0" smtClean="0">
                <a:latin typeface="Arial" pitchFamily="34" charset="0"/>
                <a:cs typeface="Arial" pitchFamily="34" charset="0"/>
              </a:rPr>
              <a:t>Alumna: Jennifer Mendoza Palacios</a:t>
            </a:r>
          </a:p>
          <a:p>
            <a:pPr algn="ctr">
              <a:buNone/>
            </a:pPr>
            <a:endParaRPr lang="es-MX" sz="2000" b="1" i="1" dirty="0" smtClean="0">
              <a:latin typeface="Arial" pitchFamily="34" charset="0"/>
              <a:cs typeface="Arial" pitchFamily="34" charset="0"/>
            </a:endParaRPr>
          </a:p>
          <a:p>
            <a:pPr algn="ctr">
              <a:buNone/>
            </a:pPr>
            <a:r>
              <a:rPr lang="es-MX" sz="2000" b="1" dirty="0" smtClean="0">
                <a:latin typeface="Arial" pitchFamily="34" charset="0"/>
                <a:cs typeface="Arial" pitchFamily="34" charset="0"/>
              </a:rPr>
              <a:t>Asesor: Ramón de Jesús </a:t>
            </a:r>
            <a:r>
              <a:rPr lang="es-MX" sz="2000" b="1" dirty="0" err="1" smtClean="0">
                <a:latin typeface="Arial" pitchFamily="34" charset="0"/>
                <a:cs typeface="Arial" pitchFamily="34" charset="0"/>
              </a:rPr>
              <a:t>Resendiz</a:t>
            </a:r>
            <a:r>
              <a:rPr lang="es-MX" sz="2000" b="1" dirty="0" smtClean="0">
                <a:latin typeface="Arial" pitchFamily="34" charset="0"/>
                <a:cs typeface="Arial" pitchFamily="34" charset="0"/>
              </a:rPr>
              <a:t> Sánchez</a:t>
            </a:r>
          </a:p>
          <a:p>
            <a:pPr algn="ctr">
              <a:buNone/>
            </a:pPr>
            <a:endParaRPr lang="es-MX" sz="2000" b="1" dirty="0" smtClean="0">
              <a:latin typeface="Arial" pitchFamily="34" charset="0"/>
              <a:cs typeface="Arial" pitchFamily="34" charset="0"/>
            </a:endParaRPr>
          </a:p>
          <a:p>
            <a:pPr algn="ctr">
              <a:buNone/>
            </a:pPr>
            <a:r>
              <a:rPr lang="es-MX" sz="2000" b="1" dirty="0" smtClean="0">
                <a:latin typeface="Arial" pitchFamily="34" charset="0"/>
                <a:cs typeface="Arial" pitchFamily="34" charset="0"/>
              </a:rPr>
              <a:t>4F</a:t>
            </a:r>
          </a:p>
          <a:p>
            <a:pPr algn="ctr">
              <a:buNone/>
            </a:pPr>
            <a:endParaRPr lang="es-MX" sz="2000" b="1" dirty="0" smtClean="0">
              <a:latin typeface="Arial" pitchFamily="34" charset="0"/>
              <a:cs typeface="Arial" pitchFamily="34" charset="0"/>
            </a:endParaRPr>
          </a:p>
          <a:p>
            <a:pPr algn="ctr">
              <a:buNone/>
            </a:pPr>
            <a:r>
              <a:rPr lang="es-MX" sz="2000" b="1" dirty="0" smtClean="0">
                <a:latin typeface="Arial" pitchFamily="34" charset="0"/>
                <a:cs typeface="Arial" pitchFamily="34" charset="0"/>
              </a:rPr>
              <a:t>Saltillo Coahuila de Zaragoza</a:t>
            </a:r>
            <a:endParaRPr lang="es-MX" sz="2000" b="1" dirty="0">
              <a:latin typeface="Arial" pitchFamily="34" charset="0"/>
              <a:cs typeface="Arial" pitchFamily="34" charset="0"/>
            </a:endParaRPr>
          </a:p>
        </p:txBody>
      </p:sp>
      <p:pic>
        <p:nvPicPr>
          <p:cNvPr id="4" name="0 Imagen"/>
          <p:cNvPicPr/>
          <p:nvPr/>
        </p:nvPicPr>
        <p:blipFill>
          <a:blip r:embed="rId2">
            <a:extLst>
              <a:ext uri="{28A0092B-C50C-407E-A947-70E740481C1C}">
                <a14:useLocalDpi xmlns=""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pic="http://schemas.openxmlformats.org/drawingml/2006/picture" xmlns:lc="http://schemas.openxmlformats.org/drawingml/2006/lockedCanvas" val="0"/>
              </a:ext>
            </a:extLst>
          </a:blip>
          <a:stretch>
            <a:fillRect/>
          </a:stretch>
        </p:blipFill>
        <p:spPr>
          <a:xfrm>
            <a:off x="6702014" y="285728"/>
            <a:ext cx="2441986" cy="1818042"/>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500042"/>
            <a:ext cx="8229600" cy="5626121"/>
          </a:xfrm>
        </p:spPr>
        <p:txBody>
          <a:bodyPr/>
          <a:lstStyle/>
          <a:p>
            <a:pPr algn="ctr">
              <a:buNone/>
            </a:pPr>
            <a:r>
              <a:rPr lang="es-MX" b="1" i="1" u="sng" dirty="0" smtClean="0">
                <a:latin typeface="Arial" pitchFamily="34" charset="0"/>
                <a:cs typeface="Arial" pitchFamily="34" charset="0"/>
              </a:rPr>
              <a:t>Introducción</a:t>
            </a:r>
          </a:p>
          <a:p>
            <a:pPr algn="just">
              <a:buNone/>
            </a:pPr>
            <a:r>
              <a:rPr lang="es-MX" sz="2400" dirty="0" smtClean="0">
                <a:latin typeface="Arial" pitchFamily="34" charset="0"/>
                <a:cs typeface="Arial" pitchFamily="34" charset="0"/>
              </a:rPr>
              <a:t>E</a:t>
            </a:r>
            <a:r>
              <a:rPr lang="es-MX" sz="2400" dirty="0" smtClean="0">
                <a:latin typeface="Arial" pitchFamily="34" charset="0"/>
                <a:cs typeface="Arial" pitchFamily="34" charset="0"/>
              </a:rPr>
              <a:t>n este mapa conceptual se verán los 6 diferentes campos</a:t>
            </a:r>
          </a:p>
          <a:p>
            <a:pPr algn="just">
              <a:buNone/>
            </a:pPr>
            <a:r>
              <a:rPr lang="es-MX" sz="2400" dirty="0" smtClean="0">
                <a:latin typeface="Arial" pitchFamily="34" charset="0"/>
                <a:cs typeface="Arial" pitchFamily="34" charset="0"/>
              </a:rPr>
              <a:t>formativos de la educación preescolar que establece el</a:t>
            </a:r>
          </a:p>
          <a:p>
            <a:pPr algn="just">
              <a:buNone/>
            </a:pPr>
            <a:r>
              <a:rPr lang="es-MX" sz="2400" dirty="0" smtClean="0">
                <a:latin typeface="Arial" pitchFamily="34" charset="0"/>
                <a:cs typeface="Arial" pitchFamily="34" charset="0"/>
              </a:rPr>
              <a:t>programa de estudio 2011 Guía para la educadora y los</a:t>
            </a:r>
          </a:p>
          <a:p>
            <a:pPr algn="just">
              <a:buNone/>
            </a:pPr>
            <a:r>
              <a:rPr lang="es-MX" sz="2400" dirty="0" smtClean="0">
                <a:latin typeface="Arial" pitchFamily="34" charset="0"/>
                <a:cs typeface="Arial" pitchFamily="34" charset="0"/>
              </a:rPr>
              <a:t>cuales tienen la intención de desarrollar en el niño</a:t>
            </a:r>
          </a:p>
          <a:p>
            <a:pPr algn="just">
              <a:buNone/>
            </a:pPr>
            <a:r>
              <a:rPr lang="es-MX" sz="2400" dirty="0" smtClean="0">
                <a:latin typeface="Arial" pitchFamily="34" charset="0"/>
                <a:cs typeface="Arial" pitchFamily="34" charset="0"/>
              </a:rPr>
              <a:t>capacidades y destrezas que tanto los niños como la</a:t>
            </a:r>
          </a:p>
          <a:p>
            <a:pPr algn="just">
              <a:buNone/>
            </a:pPr>
            <a:r>
              <a:rPr lang="es-MX" sz="2400" dirty="0" smtClean="0">
                <a:latin typeface="Arial" pitchFamily="34" charset="0"/>
                <a:cs typeface="Arial" pitchFamily="34" charset="0"/>
              </a:rPr>
              <a:t>educadora deben poner en practica para poder tener</a:t>
            </a:r>
          </a:p>
          <a:p>
            <a:pPr algn="just">
              <a:buNone/>
            </a:pPr>
            <a:r>
              <a:rPr lang="es-MX" sz="2400" dirty="0" smtClean="0">
                <a:latin typeface="Arial" pitchFamily="34" charset="0"/>
                <a:cs typeface="Arial" pitchFamily="34" charset="0"/>
              </a:rPr>
              <a:t>buenos resultados en su aprendizaje, tomar en cuenta</a:t>
            </a:r>
          </a:p>
          <a:p>
            <a:pPr algn="just">
              <a:buNone/>
            </a:pPr>
            <a:r>
              <a:rPr lang="es-MX" sz="2400" dirty="0" smtClean="0">
                <a:latin typeface="Arial" pitchFamily="34" charset="0"/>
                <a:cs typeface="Arial" pitchFamily="34" charset="0"/>
              </a:rPr>
              <a:t>varios aspectos que van construyendo mediante avanza en</a:t>
            </a:r>
          </a:p>
          <a:p>
            <a:pPr algn="just">
              <a:buNone/>
            </a:pPr>
            <a:r>
              <a:rPr lang="es-MX" sz="2400" dirty="0" smtClean="0">
                <a:latin typeface="Arial" pitchFamily="34" charset="0"/>
                <a:cs typeface="Arial" pitchFamily="34" charset="0"/>
              </a:rPr>
              <a:t>su trayecto escolar.</a:t>
            </a:r>
            <a:r>
              <a:rPr lang="es-MX" sz="2400" b="1" i="1" u="sng" dirty="0" smtClean="0"/>
              <a:t> </a:t>
            </a:r>
          </a:p>
          <a:p>
            <a:pPr algn="ctr">
              <a:buNone/>
            </a:pPr>
            <a:endParaRPr lang="es-MX" b="1" i="1" u="sng"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23 Rectángulo redondeado"/>
          <p:cNvSpPr/>
          <p:nvPr/>
        </p:nvSpPr>
        <p:spPr>
          <a:xfrm>
            <a:off x="4644008" y="4714884"/>
            <a:ext cx="4499992" cy="2143116"/>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s-MX" dirty="0"/>
          </a:p>
        </p:txBody>
      </p:sp>
      <p:sp>
        <p:nvSpPr>
          <p:cNvPr id="22" name="21 Rectángulo redondeado"/>
          <p:cNvSpPr/>
          <p:nvPr/>
        </p:nvSpPr>
        <p:spPr>
          <a:xfrm>
            <a:off x="6143636" y="1857364"/>
            <a:ext cx="3000364" cy="2857520"/>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s-MX"/>
          </a:p>
        </p:txBody>
      </p:sp>
      <p:sp>
        <p:nvSpPr>
          <p:cNvPr id="20" name="19 Rectángulo redondeado"/>
          <p:cNvSpPr/>
          <p:nvPr/>
        </p:nvSpPr>
        <p:spPr>
          <a:xfrm>
            <a:off x="4500562" y="0"/>
            <a:ext cx="4643438" cy="1785926"/>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s-MX"/>
          </a:p>
        </p:txBody>
      </p:sp>
      <p:sp>
        <p:nvSpPr>
          <p:cNvPr id="18" name="17 Rectángulo redondeado"/>
          <p:cNvSpPr/>
          <p:nvPr/>
        </p:nvSpPr>
        <p:spPr>
          <a:xfrm>
            <a:off x="0" y="4857760"/>
            <a:ext cx="4572000" cy="2000240"/>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s-MX"/>
          </a:p>
        </p:txBody>
      </p:sp>
      <p:sp>
        <p:nvSpPr>
          <p:cNvPr id="16" name="15 Rectángulo redondeado"/>
          <p:cNvSpPr/>
          <p:nvPr/>
        </p:nvSpPr>
        <p:spPr>
          <a:xfrm>
            <a:off x="0" y="2214554"/>
            <a:ext cx="2699792" cy="2428892"/>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s-MX"/>
          </a:p>
        </p:txBody>
      </p:sp>
      <p:sp>
        <p:nvSpPr>
          <p:cNvPr id="14" name="13 Rectángulo redondeado"/>
          <p:cNvSpPr/>
          <p:nvPr/>
        </p:nvSpPr>
        <p:spPr>
          <a:xfrm>
            <a:off x="0" y="0"/>
            <a:ext cx="4429124" cy="2214554"/>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just"/>
            <a:endParaRPr lang="es-MX" sz="1200" dirty="0">
              <a:latin typeface="Arial" pitchFamily="34" charset="0"/>
              <a:cs typeface="Arial" pitchFamily="34" charset="0"/>
            </a:endParaRPr>
          </a:p>
        </p:txBody>
      </p:sp>
      <p:sp>
        <p:nvSpPr>
          <p:cNvPr id="3" name="2 Subtítulo"/>
          <p:cNvSpPr>
            <a:spLocks noGrp="1"/>
          </p:cNvSpPr>
          <p:nvPr>
            <p:ph type="subTitle" idx="1"/>
          </p:nvPr>
        </p:nvSpPr>
        <p:spPr>
          <a:xfrm>
            <a:off x="3143240" y="2786058"/>
            <a:ext cx="2071702" cy="1795640"/>
          </a:xfrm>
        </p:spPr>
        <p:txBody>
          <a:bodyPr>
            <a:normAutofit/>
          </a:bodyPr>
          <a:lstStyle/>
          <a:p>
            <a:r>
              <a:rPr lang="es-MX" sz="2400" b="1" u="sng" dirty="0" smtClean="0">
                <a:solidFill>
                  <a:schemeClr val="tx1"/>
                </a:solidFill>
              </a:rPr>
              <a:t>Campos formativos de preescolar</a:t>
            </a:r>
            <a:endParaRPr lang="es-MX" sz="2400" b="1" u="sng" dirty="0" smtClean="0">
              <a:solidFill>
                <a:schemeClr val="tx1"/>
              </a:solidFill>
            </a:endParaRPr>
          </a:p>
        </p:txBody>
      </p:sp>
      <p:sp>
        <p:nvSpPr>
          <p:cNvPr id="5" name="4 Flecha izquierda"/>
          <p:cNvSpPr/>
          <p:nvPr/>
        </p:nvSpPr>
        <p:spPr>
          <a:xfrm>
            <a:off x="2500298" y="3571876"/>
            <a:ext cx="1214446" cy="571504"/>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solidFill>
                <a:srgbClr val="7030A0"/>
              </a:solidFill>
            </a:endParaRPr>
          </a:p>
        </p:txBody>
      </p:sp>
      <p:sp>
        <p:nvSpPr>
          <p:cNvPr id="6" name="5 Flecha izquierda"/>
          <p:cNvSpPr/>
          <p:nvPr/>
        </p:nvSpPr>
        <p:spPr>
          <a:xfrm rot="2034773">
            <a:off x="2820536" y="2262284"/>
            <a:ext cx="1359500" cy="538135"/>
          </a:xfrm>
          <a:prstGeom prst="leftArrow">
            <a:avLst/>
          </a:prstGeom>
          <a:solidFill>
            <a:srgbClr val="16F62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 name="6 Flecha izquierda"/>
          <p:cNvSpPr/>
          <p:nvPr/>
        </p:nvSpPr>
        <p:spPr>
          <a:xfrm rot="18935433">
            <a:off x="3320446" y="4113603"/>
            <a:ext cx="1170899" cy="576064"/>
          </a:xfrm>
          <a:prstGeom prst="leftArrow">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7 Flecha derecha"/>
          <p:cNvSpPr/>
          <p:nvPr/>
        </p:nvSpPr>
        <p:spPr>
          <a:xfrm rot="18809781">
            <a:off x="5298264" y="2191536"/>
            <a:ext cx="1250493" cy="553347"/>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 name="8 Flecha derecha"/>
          <p:cNvSpPr/>
          <p:nvPr/>
        </p:nvSpPr>
        <p:spPr>
          <a:xfrm>
            <a:off x="5214942" y="3357562"/>
            <a:ext cx="1071570" cy="500066"/>
          </a:xfrm>
          <a:prstGeom prst="rightArrow">
            <a:avLst/>
          </a:prstGeom>
          <a:solidFill>
            <a:srgbClr val="F010B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9 Flecha derecha"/>
          <p:cNvSpPr/>
          <p:nvPr/>
        </p:nvSpPr>
        <p:spPr>
          <a:xfrm rot="3054843">
            <a:off x="4818632" y="4068690"/>
            <a:ext cx="1123284" cy="551157"/>
          </a:xfrm>
          <a:prstGeom prst="rightArrow">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 name="10 CuadroTexto"/>
          <p:cNvSpPr txBox="1"/>
          <p:nvPr/>
        </p:nvSpPr>
        <p:spPr>
          <a:xfrm>
            <a:off x="0" y="0"/>
            <a:ext cx="4500562" cy="3293209"/>
          </a:xfrm>
          <a:prstGeom prst="rect">
            <a:avLst/>
          </a:prstGeom>
          <a:noFill/>
        </p:spPr>
        <p:txBody>
          <a:bodyPr wrap="square" rtlCol="0">
            <a:spAutoFit/>
          </a:bodyPr>
          <a:lstStyle/>
          <a:p>
            <a:pPr algn="ctr"/>
            <a:r>
              <a:rPr lang="es-MX" sz="1400" b="1" i="1" u="sng" dirty="0" smtClean="0">
                <a:latin typeface="Arial" pitchFamily="34" charset="0"/>
                <a:cs typeface="Arial" pitchFamily="34" charset="0"/>
              </a:rPr>
              <a:t>Lenguaje y comunicación</a:t>
            </a:r>
          </a:p>
          <a:p>
            <a:pPr algn="ctr"/>
            <a:endParaRPr lang="es-MX" sz="1400" b="1" i="1" u="sng" dirty="0" smtClean="0">
              <a:latin typeface="Arial" pitchFamily="34" charset="0"/>
              <a:cs typeface="Arial" pitchFamily="34" charset="0"/>
            </a:endParaRPr>
          </a:p>
          <a:p>
            <a:r>
              <a:rPr lang="es-MX" sz="1200" dirty="0" smtClean="0">
                <a:latin typeface="Arial" pitchFamily="34" charset="0"/>
                <a:cs typeface="Arial" pitchFamily="34" charset="0"/>
              </a:rPr>
              <a:t>El lenguaje es una actividad comunicativa, cognitiva y reflexiva para integrarse y conocer culturas, interactuar en sociedad y </a:t>
            </a:r>
            <a:r>
              <a:rPr lang="es-MX" sz="1200" dirty="0" smtClean="0">
                <a:latin typeface="Arial" pitchFamily="34" charset="0"/>
                <a:cs typeface="Arial" pitchFamily="34" charset="0"/>
              </a:rPr>
              <a:t>aprender. Los </a:t>
            </a:r>
            <a:r>
              <a:rPr lang="es-MX" sz="1200" dirty="0" smtClean="0">
                <a:latin typeface="Arial" pitchFamily="34" charset="0"/>
                <a:cs typeface="Arial" pitchFamily="34" charset="0"/>
              </a:rPr>
              <a:t>niños enriquecen su lenguaje e identifican sus funciones y características en la medida en que tienen variadas oportunidades de comunicación </a:t>
            </a:r>
            <a:r>
              <a:rPr lang="es-MX" sz="1200" dirty="0" smtClean="0">
                <a:latin typeface="Arial" pitchFamily="34" charset="0"/>
                <a:cs typeface="Arial" pitchFamily="34" charset="0"/>
              </a:rPr>
              <a:t>verbal. La </a:t>
            </a:r>
            <a:r>
              <a:rPr lang="es-MX" sz="1200" dirty="0" smtClean="0">
                <a:latin typeface="Arial" pitchFamily="34" charset="0"/>
                <a:cs typeface="Arial" pitchFamily="34" charset="0"/>
              </a:rPr>
              <a:t>interacción de los pequeños con los textos fomenta su interés por conocer su contenido y es un excelente recurso para encontrarle sentido al proceso de lectura y escritura</a:t>
            </a:r>
          </a:p>
          <a:p>
            <a:pPr algn="ctr"/>
            <a:endParaRPr lang="es-MX" sz="1600" b="1" i="1" u="sng" dirty="0" smtClean="0">
              <a:latin typeface="Arial" pitchFamily="34" charset="0"/>
              <a:cs typeface="Arial" pitchFamily="34" charset="0"/>
            </a:endParaRPr>
          </a:p>
          <a:p>
            <a:endParaRPr lang="es-MX" sz="1600" b="1" i="1" u="sng" dirty="0" smtClean="0">
              <a:latin typeface="Arial" pitchFamily="34" charset="0"/>
              <a:cs typeface="Arial" pitchFamily="34" charset="0"/>
            </a:endParaRPr>
          </a:p>
          <a:p>
            <a:endParaRPr lang="es-MX" sz="1600" b="1" i="1" u="sng" dirty="0" smtClean="0">
              <a:latin typeface="Arial" pitchFamily="34" charset="0"/>
              <a:cs typeface="Arial" pitchFamily="34" charset="0"/>
            </a:endParaRPr>
          </a:p>
          <a:p>
            <a:pPr algn="just"/>
            <a:endParaRPr lang="es-MX" i="1" dirty="0" smtClean="0">
              <a:latin typeface="Arial" pitchFamily="34" charset="0"/>
              <a:cs typeface="Arial" pitchFamily="34" charset="0"/>
            </a:endParaRPr>
          </a:p>
          <a:p>
            <a:endParaRPr lang="es-MX" dirty="0">
              <a:latin typeface="Arial" pitchFamily="34" charset="0"/>
              <a:cs typeface="Arial" pitchFamily="34" charset="0"/>
            </a:endParaRPr>
          </a:p>
        </p:txBody>
      </p:sp>
      <p:sp>
        <p:nvSpPr>
          <p:cNvPr id="15" name="14 CuadroTexto"/>
          <p:cNvSpPr txBox="1"/>
          <p:nvPr/>
        </p:nvSpPr>
        <p:spPr>
          <a:xfrm>
            <a:off x="1" y="2143116"/>
            <a:ext cx="2857488" cy="2492990"/>
          </a:xfrm>
          <a:prstGeom prst="rect">
            <a:avLst/>
          </a:prstGeom>
          <a:noFill/>
        </p:spPr>
        <p:txBody>
          <a:bodyPr wrap="square" rtlCol="0">
            <a:spAutoFit/>
          </a:bodyPr>
          <a:lstStyle/>
          <a:p>
            <a:pPr algn="ctr"/>
            <a:r>
              <a:rPr lang="es-MX" sz="1400" b="1" i="1" u="sng" dirty="0" smtClean="0">
                <a:latin typeface="Arial" pitchFamily="34" charset="0"/>
                <a:cs typeface="Arial" pitchFamily="34" charset="0"/>
              </a:rPr>
              <a:t>Desarrollo físico </a:t>
            </a:r>
          </a:p>
          <a:p>
            <a:pPr algn="ctr"/>
            <a:r>
              <a:rPr lang="es-MX" sz="1400" b="1" i="1" u="sng" dirty="0" smtClean="0">
                <a:latin typeface="Arial" pitchFamily="34" charset="0"/>
                <a:cs typeface="Arial" pitchFamily="34" charset="0"/>
              </a:rPr>
              <a:t>Y salud</a:t>
            </a:r>
          </a:p>
          <a:p>
            <a:pPr algn="ctr"/>
            <a:endParaRPr lang="es-MX" sz="1400" b="1" i="1" u="sng" dirty="0" smtClean="0">
              <a:latin typeface="Arial" pitchFamily="34" charset="0"/>
              <a:cs typeface="Arial" pitchFamily="34" charset="0"/>
            </a:endParaRPr>
          </a:p>
          <a:p>
            <a:r>
              <a:rPr lang="es-MX" sz="1200" dirty="0" smtClean="0">
                <a:latin typeface="Arial" pitchFamily="34" charset="0"/>
                <a:cs typeface="Arial" pitchFamily="34" charset="0"/>
              </a:rPr>
              <a:t>Están involucrados el movimiento y la locomoción, la estabilidad y el equilibrio, la manipulación, la proyección y la recepción. Los pequeños se mueven y exploran el mundo porque tienen deseos de conocerlo. Se desarrollan capacidades motrices gruesas y finas.</a:t>
            </a:r>
            <a:endParaRPr lang="es-MX" sz="1200" dirty="0" smtClean="0">
              <a:latin typeface="Arial" pitchFamily="34" charset="0"/>
              <a:cs typeface="Arial" pitchFamily="34" charset="0"/>
            </a:endParaRPr>
          </a:p>
          <a:p>
            <a:pPr algn="ctr"/>
            <a:endParaRPr lang="es-MX" dirty="0">
              <a:latin typeface="Arial" pitchFamily="34" charset="0"/>
              <a:cs typeface="Arial" pitchFamily="34" charset="0"/>
            </a:endParaRPr>
          </a:p>
        </p:txBody>
      </p:sp>
      <p:sp>
        <p:nvSpPr>
          <p:cNvPr id="17" name="16 CuadroTexto"/>
          <p:cNvSpPr txBox="1"/>
          <p:nvPr/>
        </p:nvSpPr>
        <p:spPr>
          <a:xfrm>
            <a:off x="0" y="4786322"/>
            <a:ext cx="4572000" cy="2831544"/>
          </a:xfrm>
          <a:prstGeom prst="rect">
            <a:avLst/>
          </a:prstGeom>
          <a:noFill/>
        </p:spPr>
        <p:txBody>
          <a:bodyPr wrap="square" rtlCol="0">
            <a:spAutoFit/>
          </a:bodyPr>
          <a:lstStyle/>
          <a:p>
            <a:pPr algn="ctr"/>
            <a:r>
              <a:rPr lang="es-MX" sz="1400" b="1" i="1" u="sng" dirty="0" smtClean="0">
                <a:latin typeface="Arial" pitchFamily="34" charset="0"/>
                <a:cs typeface="Arial" pitchFamily="34" charset="0"/>
              </a:rPr>
              <a:t>Desarrollo personal y social</a:t>
            </a:r>
          </a:p>
          <a:p>
            <a:pPr algn="ctr"/>
            <a:endParaRPr lang="es-MX" sz="1400" b="1" i="1" u="sng" dirty="0" smtClean="0">
              <a:latin typeface="Arial" pitchFamily="34" charset="0"/>
              <a:cs typeface="Arial" pitchFamily="34" charset="0"/>
            </a:endParaRPr>
          </a:p>
          <a:p>
            <a:r>
              <a:rPr lang="es-MX" sz="1200" dirty="0" smtClean="0">
                <a:latin typeface="Arial" pitchFamily="34" charset="0"/>
                <a:cs typeface="Arial" pitchFamily="34" charset="0"/>
              </a:rPr>
              <a:t>Se refiere a las actitudes y capacidades relacionadas con el proceso de construcción de la identidad personal y de las competencias emocionales y sociales. En la edad preescolar los niños han logrado identificar las emociones en los demás y en ellos mismos, a expresarlas, controlarlas y darles significado. El establecimiento de relaciones interpersonales fomenta la adopción de conductas pro sociales.</a:t>
            </a:r>
          </a:p>
          <a:p>
            <a:pPr algn="ctr"/>
            <a:endParaRPr lang="es-MX" sz="1200" dirty="0" smtClean="0">
              <a:latin typeface="Arial" pitchFamily="34" charset="0"/>
              <a:cs typeface="Arial" pitchFamily="34" charset="0"/>
            </a:endParaRPr>
          </a:p>
          <a:p>
            <a:pPr algn="ctr"/>
            <a:endParaRPr lang="es-MX" i="1" dirty="0" smtClean="0">
              <a:latin typeface="Arial" pitchFamily="34" charset="0"/>
              <a:cs typeface="Arial" pitchFamily="34" charset="0"/>
            </a:endParaRPr>
          </a:p>
          <a:p>
            <a:pPr algn="ctr"/>
            <a:endParaRPr lang="es-MX" dirty="0" smtClean="0">
              <a:latin typeface="Arial" pitchFamily="34" charset="0"/>
              <a:cs typeface="Arial" pitchFamily="34" charset="0"/>
            </a:endParaRPr>
          </a:p>
          <a:p>
            <a:endParaRPr lang="es-MX" dirty="0"/>
          </a:p>
        </p:txBody>
      </p:sp>
      <p:sp>
        <p:nvSpPr>
          <p:cNvPr id="19" name="18 CuadroTexto"/>
          <p:cNvSpPr txBox="1"/>
          <p:nvPr/>
        </p:nvSpPr>
        <p:spPr>
          <a:xfrm>
            <a:off x="4429124" y="0"/>
            <a:ext cx="4714876" cy="2585323"/>
          </a:xfrm>
          <a:prstGeom prst="rect">
            <a:avLst/>
          </a:prstGeom>
          <a:noFill/>
        </p:spPr>
        <p:txBody>
          <a:bodyPr wrap="square" rtlCol="0">
            <a:spAutoFit/>
          </a:bodyPr>
          <a:lstStyle/>
          <a:p>
            <a:pPr algn="ctr"/>
            <a:r>
              <a:rPr lang="es-MX" sz="1400" b="1" i="1" u="sng" dirty="0" smtClean="0">
                <a:latin typeface="Arial" pitchFamily="34" charset="0"/>
                <a:cs typeface="Arial" pitchFamily="34" charset="0"/>
              </a:rPr>
              <a:t>Pensamiento matemático</a:t>
            </a:r>
          </a:p>
          <a:p>
            <a:pPr algn="ctr"/>
            <a:endParaRPr lang="es-MX" sz="1400" b="1" i="1" u="sng" dirty="0" smtClean="0">
              <a:latin typeface="Arial" pitchFamily="34" charset="0"/>
              <a:cs typeface="Arial" pitchFamily="34" charset="0"/>
            </a:endParaRPr>
          </a:p>
          <a:p>
            <a:r>
              <a:rPr lang="es-MX" sz="1200" dirty="0" smtClean="0">
                <a:latin typeface="Century Gothic" panose="020B0502020202020204" pitchFamily="34" charset="0"/>
              </a:rPr>
              <a:t>Los fundamentos del pensamiento matemático están presentes desde edades tempranas,  Como consecuencia de los procesos de desarrollo y de las experiencias que viven al interactuar con su entorno, los niños desarrollan nociones numéricas, espaciales y temporales que les permiten avanzar en la construcción de nociones matemáticas mas complejas.</a:t>
            </a:r>
          </a:p>
          <a:p>
            <a:pPr algn="ctr"/>
            <a:endParaRPr lang="es-MX" sz="1400" i="1" dirty="0" smtClean="0">
              <a:latin typeface="Arial" pitchFamily="34" charset="0"/>
              <a:cs typeface="Arial" pitchFamily="34" charset="0"/>
            </a:endParaRPr>
          </a:p>
          <a:p>
            <a:pPr algn="ctr"/>
            <a:endParaRPr lang="es-MX" dirty="0" smtClean="0">
              <a:latin typeface="Arial" pitchFamily="34" charset="0"/>
              <a:cs typeface="Arial" pitchFamily="34" charset="0"/>
            </a:endParaRPr>
          </a:p>
          <a:p>
            <a:endParaRPr lang="es-MX" dirty="0"/>
          </a:p>
        </p:txBody>
      </p:sp>
      <p:sp>
        <p:nvSpPr>
          <p:cNvPr id="21" name="20 CuadroTexto"/>
          <p:cNvSpPr txBox="1"/>
          <p:nvPr/>
        </p:nvSpPr>
        <p:spPr>
          <a:xfrm>
            <a:off x="6143636" y="1357298"/>
            <a:ext cx="3214710" cy="3416320"/>
          </a:xfrm>
          <a:prstGeom prst="rect">
            <a:avLst/>
          </a:prstGeom>
          <a:noFill/>
        </p:spPr>
        <p:txBody>
          <a:bodyPr wrap="square" rtlCol="0">
            <a:spAutoFit/>
          </a:bodyPr>
          <a:lstStyle/>
          <a:p>
            <a:pPr algn="ctr"/>
            <a:endParaRPr lang="es-MX" b="1" u="sng" dirty="0" smtClean="0">
              <a:latin typeface="Arial" pitchFamily="34" charset="0"/>
              <a:cs typeface="Arial" pitchFamily="34" charset="0"/>
            </a:endParaRPr>
          </a:p>
          <a:p>
            <a:pPr algn="ctr"/>
            <a:endParaRPr lang="es-MX" sz="1400" b="1" i="1" u="sng" dirty="0" smtClean="0">
              <a:latin typeface="Arial" pitchFamily="34" charset="0"/>
              <a:cs typeface="Arial" pitchFamily="34" charset="0"/>
            </a:endParaRPr>
          </a:p>
          <a:p>
            <a:pPr algn="ctr"/>
            <a:r>
              <a:rPr lang="es-MX" sz="1400" b="1" i="1" u="sng" dirty="0" smtClean="0">
                <a:latin typeface="Arial" pitchFamily="34" charset="0"/>
                <a:cs typeface="Arial" pitchFamily="34" charset="0"/>
              </a:rPr>
              <a:t>Exploración y conocimiento del mundo</a:t>
            </a:r>
          </a:p>
          <a:p>
            <a:r>
              <a:rPr lang="es-MX" sz="1200" dirty="0" smtClean="0">
                <a:latin typeface="Arial" pitchFamily="34" charset="0"/>
                <a:cs typeface="Arial" pitchFamily="34" charset="0"/>
              </a:rPr>
              <a:t>Este campo favorece el desarrollo de las capacidades y actitudes que caracterizan al pensamiento reflexivo, mediante experiencias que les permitan aprender sobre el mundo natural y </a:t>
            </a:r>
            <a:r>
              <a:rPr lang="es-MX" sz="1200" dirty="0" smtClean="0">
                <a:latin typeface="Arial" pitchFamily="34" charset="0"/>
                <a:cs typeface="Arial" pitchFamily="34" charset="0"/>
              </a:rPr>
              <a:t>social. La </a:t>
            </a:r>
            <a:r>
              <a:rPr lang="es-MX" sz="1200" dirty="0" smtClean="0">
                <a:latin typeface="Arial" pitchFamily="34" charset="0"/>
                <a:cs typeface="Arial" pitchFamily="34" charset="0"/>
              </a:rPr>
              <a:t>elaboración de categorías y conceptos es una poderosa herramienta mental para la comprensión del </a:t>
            </a:r>
            <a:r>
              <a:rPr lang="es-MX" sz="1200" dirty="0" smtClean="0">
                <a:latin typeface="Arial" pitchFamily="34" charset="0"/>
                <a:cs typeface="Arial" pitchFamily="34" charset="0"/>
              </a:rPr>
              <a:t>mundo. La </a:t>
            </a:r>
            <a:r>
              <a:rPr lang="es-MX" sz="1200" dirty="0" smtClean="0">
                <a:latin typeface="Arial" pitchFamily="34" charset="0"/>
                <a:cs typeface="Arial" pitchFamily="34" charset="0"/>
              </a:rPr>
              <a:t>comprensión de la diversidad cultural, lingüística y social, así como de los factores que hacen posible la vida en sociedad son nociones que se favorecen en este </a:t>
            </a:r>
            <a:r>
              <a:rPr lang="es-MX" sz="1200" dirty="0" smtClean="0">
                <a:latin typeface="Arial" pitchFamily="34" charset="0"/>
                <a:cs typeface="Arial" pitchFamily="34" charset="0"/>
              </a:rPr>
              <a:t>campo.</a:t>
            </a:r>
            <a:endParaRPr lang="es-MX" sz="1200" dirty="0" smtClean="0">
              <a:latin typeface="Arial" pitchFamily="34" charset="0"/>
              <a:cs typeface="Arial" pitchFamily="34" charset="0"/>
            </a:endParaRPr>
          </a:p>
          <a:p>
            <a:endParaRPr lang="es-MX" sz="1200" b="1" i="1" u="sng" dirty="0">
              <a:latin typeface="Arial" pitchFamily="34" charset="0"/>
              <a:cs typeface="Arial" pitchFamily="34" charset="0"/>
            </a:endParaRPr>
          </a:p>
        </p:txBody>
      </p:sp>
      <p:sp>
        <p:nvSpPr>
          <p:cNvPr id="23" name="22 CuadroTexto"/>
          <p:cNvSpPr txBox="1"/>
          <p:nvPr/>
        </p:nvSpPr>
        <p:spPr>
          <a:xfrm>
            <a:off x="4572000" y="4214819"/>
            <a:ext cx="4786346" cy="3277820"/>
          </a:xfrm>
          <a:prstGeom prst="rect">
            <a:avLst/>
          </a:prstGeom>
          <a:noFill/>
        </p:spPr>
        <p:txBody>
          <a:bodyPr wrap="square" rtlCol="0">
            <a:spAutoFit/>
          </a:bodyPr>
          <a:lstStyle/>
          <a:p>
            <a:pPr algn="ctr"/>
            <a:endParaRPr lang="es-MX" sz="1200" dirty="0" smtClean="0">
              <a:latin typeface="Arial" pitchFamily="34" charset="0"/>
              <a:cs typeface="Arial" pitchFamily="34" charset="0"/>
            </a:endParaRPr>
          </a:p>
          <a:p>
            <a:pPr algn="ctr"/>
            <a:endParaRPr lang="es-MX" sz="1300" dirty="0" smtClean="0">
              <a:latin typeface="Arial" pitchFamily="34" charset="0"/>
              <a:cs typeface="Arial" pitchFamily="34" charset="0"/>
            </a:endParaRPr>
          </a:p>
          <a:p>
            <a:pPr algn="ctr"/>
            <a:endParaRPr lang="es-MX" sz="1400" b="1" i="1" u="sng" dirty="0" smtClean="0">
              <a:latin typeface="Arial" pitchFamily="34" charset="0"/>
              <a:cs typeface="Arial" pitchFamily="34" charset="0"/>
            </a:endParaRPr>
          </a:p>
          <a:p>
            <a:pPr algn="ctr"/>
            <a:r>
              <a:rPr lang="es-MX" sz="1400" b="1" i="1" u="sng" dirty="0" smtClean="0">
                <a:latin typeface="Arial" pitchFamily="34" charset="0"/>
                <a:cs typeface="Arial" pitchFamily="34" charset="0"/>
              </a:rPr>
              <a:t>Expresión y apreciación artísticas</a:t>
            </a:r>
          </a:p>
          <a:p>
            <a:pPr algn="ctr"/>
            <a:endParaRPr lang="es-MX" sz="1400" b="1" i="1" u="sng" dirty="0" smtClean="0">
              <a:latin typeface="Arial" pitchFamily="34" charset="0"/>
              <a:cs typeface="Arial" pitchFamily="34" charset="0"/>
            </a:endParaRPr>
          </a:p>
          <a:p>
            <a:r>
              <a:rPr lang="es-MX" sz="1200" dirty="0" smtClean="0">
                <a:latin typeface="Arial" pitchFamily="34" charset="0"/>
                <a:cs typeface="Arial" pitchFamily="34" charset="0"/>
              </a:rPr>
              <a:t>Esta orientado a potenciar la sensibilidad, la iniciativa, la curiosidad, la espontaneidad, el gusto estético y la creatividad mediante experiencias que propicien la expresión personal a partir de distintos lenguajes. El pensamiento en el arte implica  interpretación y representación de la realidad o en la imaginación. La educadora debe saber que es fundamental tener múltiples oportunidades para el juego libre, la manipulación de objetos, texturas, la expresión y la exploración.</a:t>
            </a:r>
          </a:p>
          <a:p>
            <a:endParaRPr lang="es-MX" sz="1400" dirty="0" smtClean="0">
              <a:latin typeface="Arial" pitchFamily="34" charset="0"/>
              <a:cs typeface="Arial" pitchFamily="34" charset="0"/>
            </a:endParaRPr>
          </a:p>
          <a:p>
            <a:endParaRPr lang="es-MX" sz="1400" b="1" i="1" u="sng" dirty="0" smtClean="0">
              <a:latin typeface="Arial" pitchFamily="34" charset="0"/>
              <a:cs typeface="Arial" pitchFamily="34" charset="0"/>
            </a:endParaRPr>
          </a:p>
          <a:p>
            <a:endParaRPr lang="es-MX" sz="1600" dirty="0">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85720" y="428604"/>
            <a:ext cx="8572560" cy="5697559"/>
          </a:xfrm>
        </p:spPr>
        <p:txBody>
          <a:bodyPr anchor="ctr"/>
          <a:lstStyle/>
          <a:p>
            <a:pPr algn="ctr">
              <a:buNone/>
            </a:pPr>
            <a:r>
              <a:rPr lang="es-MX" sz="2400" b="1" i="1" u="sng" dirty="0" smtClean="0">
                <a:latin typeface="Arial" pitchFamily="34" charset="0"/>
                <a:cs typeface="Arial" pitchFamily="34" charset="0"/>
              </a:rPr>
              <a:t>Conclusión</a:t>
            </a:r>
          </a:p>
          <a:p>
            <a:pPr algn="just">
              <a:buNone/>
            </a:pPr>
            <a:r>
              <a:rPr lang="es-MX" sz="2400" dirty="0" smtClean="0">
                <a:latin typeface="Arial" pitchFamily="34" charset="0"/>
                <a:cs typeface="Arial" pitchFamily="34" charset="0"/>
              </a:rPr>
              <a:t>Creo que es importante tomar en cuenta todos los aspectos que</a:t>
            </a:r>
            <a:r>
              <a:rPr lang="es-MX" sz="2400" baseline="0" dirty="0" smtClean="0">
                <a:latin typeface="Arial" pitchFamily="34" charset="0"/>
                <a:cs typeface="Arial" pitchFamily="34" charset="0"/>
              </a:rPr>
              <a:t> </a:t>
            </a:r>
            <a:r>
              <a:rPr lang="es-MX" sz="2400" dirty="0" smtClean="0">
                <a:latin typeface="Arial" pitchFamily="34" charset="0"/>
                <a:cs typeface="Arial" pitchFamily="34" charset="0"/>
              </a:rPr>
              <a:t>marca el programa para poder tener mejores resultados al tiempo de aplicar las actividades, saber bien que es lo que se quiere favorecer en el aprendizaje del niño, lo que se quiere fomentar.</a:t>
            </a:r>
          </a:p>
          <a:p>
            <a:pPr algn="just">
              <a:buNone/>
            </a:pPr>
            <a:r>
              <a:rPr lang="es-MX" sz="2400" dirty="0" smtClean="0">
                <a:latin typeface="Arial" pitchFamily="34" charset="0"/>
                <a:cs typeface="Arial" pitchFamily="34" charset="0"/>
              </a:rPr>
              <a:t>Cada uno de los campos formativos favorecen muchas competencias que son necesarias en el desarrollo integral de niño para que a lo largo de su vida las tenga bien establecidas y pueda tener grandes capacidades en todo lo que realice.</a:t>
            </a:r>
          </a:p>
          <a:p>
            <a:pPr>
              <a:buNone/>
            </a:pPr>
            <a:endParaRPr lang="es-MX" sz="2400" b="1" i="1" u="sng" dirty="0" smtClean="0">
              <a:latin typeface="Arial" pitchFamily="34" charset="0"/>
              <a:cs typeface="Arial" pitchFamily="34" charset="0"/>
            </a:endParaRPr>
          </a:p>
          <a:p>
            <a:pPr algn="ctr">
              <a:buNone/>
            </a:pPr>
            <a:endParaRPr lang="es-MX" b="1" i="1" u="sng" dirty="0">
              <a:latin typeface="Arial" pitchFamily="34" charset="0"/>
              <a:cs typeface="Arial"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ujo">
  <a:themeElements>
    <a:clrScheme name="Fluj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uj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uj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193</TotalTime>
  <Words>629</Words>
  <Application>Microsoft Office PowerPoint</Application>
  <PresentationFormat>Presentación en pantalla (4:3)</PresentationFormat>
  <Paragraphs>61</Paragraphs>
  <Slides>4</Slides>
  <Notes>0</Notes>
  <HiddenSlides>0</HiddenSlides>
  <MMClips>0</MMClips>
  <ScaleCrop>false</ScaleCrop>
  <HeadingPairs>
    <vt:vector size="4" baseType="variant">
      <vt:variant>
        <vt:lpstr>Tema</vt:lpstr>
      </vt:variant>
      <vt:variant>
        <vt:i4>1</vt:i4>
      </vt:variant>
      <vt:variant>
        <vt:lpstr>Títulos de diapositiva</vt:lpstr>
      </vt:variant>
      <vt:variant>
        <vt:i4>4</vt:i4>
      </vt:variant>
    </vt:vector>
  </HeadingPairs>
  <TitlesOfParts>
    <vt:vector size="5" baseType="lpstr">
      <vt:lpstr>Flujo</vt:lpstr>
      <vt:lpstr>Diapositiva 1</vt:lpstr>
      <vt:lpstr>Diapositiva 2</vt:lpstr>
      <vt:lpstr>Diapositiva 3</vt:lpstr>
      <vt:lpstr>Diapositiva 4</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hp1</dc:creator>
  <cp:lastModifiedBy>jennifer mendoza palacios</cp:lastModifiedBy>
  <cp:revision>15</cp:revision>
  <dcterms:created xsi:type="dcterms:W3CDTF">2015-02-13T18:58:51Z</dcterms:created>
  <dcterms:modified xsi:type="dcterms:W3CDTF">2015-02-21T01:21:45Z</dcterms:modified>
</cp:coreProperties>
</file>