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12179300" cy="9134475" type="ledger"/>
  <p:notesSz cx="6858000" cy="9144000"/>
  <p:defaultTextStyle>
    <a:defPPr>
      <a:defRPr lang="es-MX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80" y="-18"/>
      </p:cViewPr>
      <p:guideLst>
        <p:guide orient="horz" pos="2877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7" y="2537355"/>
            <a:ext cx="10047923" cy="3455031"/>
          </a:xfrm>
        </p:spPr>
        <p:txBody>
          <a:bodyPr anchor="b"/>
          <a:lstStyle>
            <a:lvl1pPr>
              <a:defRPr sz="88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3448" y="6089650"/>
            <a:ext cx="8606705" cy="1420918"/>
          </a:xfrm>
        </p:spPr>
        <p:txBody>
          <a:bodyPr anchor="t">
            <a:normAutofit/>
          </a:bodyPr>
          <a:lstStyle>
            <a:lvl1pPr marL="0" indent="0" algn="l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334366" cy="7793906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81" y="7307580"/>
            <a:ext cx="10202278" cy="1556244"/>
          </a:xfrm>
        </p:spPr>
        <p:txBody>
          <a:bodyPr anchor="t"/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082" y="5131799"/>
            <a:ext cx="8172394" cy="217578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965" y="2046122"/>
            <a:ext cx="4871720" cy="611400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662" y="2046122"/>
            <a:ext cx="4871720" cy="6114009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4871720" cy="852127"/>
          </a:xfrm>
        </p:spPr>
        <p:txBody>
          <a:bodyPr anchor="b">
            <a:noAutofit/>
          </a:bodyPr>
          <a:lstStyle>
            <a:lvl1pPr marL="0" indent="0" algn="ctr">
              <a:buNone/>
              <a:defRPr sz="2700" b="1">
                <a:solidFill>
                  <a:schemeClr val="tx2"/>
                </a:solidFill>
              </a:defRPr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48717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6662" y="2044685"/>
            <a:ext cx="4871720" cy="852127"/>
          </a:xfrm>
        </p:spPr>
        <p:txBody>
          <a:bodyPr anchor="b">
            <a:noAutofit/>
          </a:bodyPr>
          <a:lstStyle>
            <a:lvl1pPr marL="0" indent="0" algn="ctr">
              <a:buNone/>
              <a:defRPr sz="2700" b="1">
                <a:solidFill>
                  <a:schemeClr val="tx2"/>
                </a:solidFill>
              </a:defRPr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6662" y="2896813"/>
            <a:ext cx="48717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978" y="7319759"/>
            <a:ext cx="10352405" cy="791655"/>
          </a:xfrm>
        </p:spPr>
        <p:txBody>
          <a:bodyPr anchor="b"/>
          <a:lstStyle>
            <a:lvl1pPr algn="ctr">
              <a:defRPr sz="2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5976" y="8119534"/>
            <a:ext cx="10352406" cy="811953"/>
          </a:xfrm>
        </p:spPr>
        <p:txBody>
          <a:bodyPr>
            <a:normAutofit/>
          </a:bodyPr>
          <a:lstStyle>
            <a:lvl1pPr marL="0" indent="0" algn="ctr">
              <a:buNone/>
              <a:defRPr sz="21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5977" y="507471"/>
            <a:ext cx="10352405" cy="6583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917" y="7319405"/>
            <a:ext cx="10352405" cy="792009"/>
          </a:xfrm>
        </p:spPr>
        <p:txBody>
          <a:bodyPr anchor="b"/>
          <a:lstStyle>
            <a:lvl1pPr algn="ctr">
              <a:defRPr sz="29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65853" cy="7307580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1917" y="8119533"/>
            <a:ext cx="10352405" cy="816013"/>
          </a:xfrm>
        </p:spPr>
        <p:txBody>
          <a:bodyPr>
            <a:normAutofit/>
          </a:bodyPr>
          <a:lstStyle>
            <a:lvl1pPr marL="0" indent="0" algn="ctr">
              <a:buNone/>
              <a:defRPr sz="21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149417" cy="1522413"/>
          </a:xfrm>
          <a:prstGeom prst="rect">
            <a:avLst/>
          </a:prstGeom>
        </p:spPr>
        <p:txBody>
          <a:bodyPr vert="horz" lIns="121789" tIns="60894" rIns="121789" bIns="60894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2131377"/>
            <a:ext cx="10149417" cy="6394133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65852" y="0"/>
            <a:ext cx="913448" cy="9134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65852" y="7307580"/>
            <a:ext cx="913448" cy="913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3868" y="7524101"/>
            <a:ext cx="730758" cy="52777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694CB5CD-6C12-4D08-BDEA-388F858E49C0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105343" y="5392723"/>
            <a:ext cx="3153087" cy="487172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057981" y="2192274"/>
            <a:ext cx="3247812" cy="487172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bg2"/>
                </a:solidFill>
              </a:defRPr>
            </a:lvl1pPr>
          </a:lstStyle>
          <a:p>
            <a:fld id="{EC691728-97D6-4659-8D79-82676E1ABB81}" type="datetimeFigureOut">
              <a:rPr lang="es-MX" smtClean="0"/>
              <a:t>20/02/2015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7889" rtl="0" eaLnBrk="1" latinLnBrk="0" hangingPunct="1">
        <a:spcBef>
          <a:spcPct val="0"/>
        </a:spcBef>
        <a:buNone/>
        <a:defRPr sz="6100" kern="1200" cap="none" spc="-133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56709" indent="-304472" algn="l" defTabSz="121788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852523" indent="-304472" algn="l" defTabSz="1217889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39678" indent="-304472" algn="l" defTabSz="1217889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05045" indent="-304472" algn="l" defTabSz="1217889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0412" indent="-304472" algn="l" defTabSz="1217889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9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313990" indent="-243578" algn="l" defTabSz="1217889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57568" indent="-243578" algn="l" defTabSz="1217889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2801146" indent="-243578" algn="l" defTabSz="1217889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044723" indent="-243578" algn="l" defTabSz="1217889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7042" y="246757"/>
            <a:ext cx="1094521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Escuela Normal de Educación Preescolar</a:t>
            </a:r>
          </a:p>
          <a:p>
            <a:pPr algn="ctr"/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713" y="2472040"/>
            <a:ext cx="3446484" cy="256277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481138" y="6079405"/>
            <a:ext cx="9793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/>
              <a:t>UNIDAD II Estructura pedagógica y educativa del Plan de estudios 2011 de educación básica. Conocer y analizar los principios pedagógicos del Plan de estudios 2011 de educación básica./MAPA CONCEPTUAL</a:t>
            </a:r>
          </a:p>
        </p:txBody>
      </p:sp>
    </p:spTree>
    <p:extLst>
      <p:ext uri="{BB962C8B-B14F-4D97-AF65-F5344CB8AC3E}">
        <p14:creationId xmlns:p14="http://schemas.microsoft.com/office/powerpoint/2010/main" val="220742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51 Conector recto"/>
          <p:cNvCxnSpPr/>
          <p:nvPr/>
        </p:nvCxnSpPr>
        <p:spPr>
          <a:xfrm flipH="1">
            <a:off x="9836650" y="2264588"/>
            <a:ext cx="3736" cy="51270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endCxn id="36" idx="0"/>
          </p:cNvCxnSpPr>
          <p:nvPr/>
        </p:nvCxnSpPr>
        <p:spPr>
          <a:xfrm flipH="1">
            <a:off x="6161659" y="2239528"/>
            <a:ext cx="15975" cy="54291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47 Conector recto"/>
          <p:cNvCxnSpPr>
            <a:stCxn id="12" idx="4"/>
            <a:endCxn id="32" idx="0"/>
          </p:cNvCxnSpPr>
          <p:nvPr/>
        </p:nvCxnSpPr>
        <p:spPr>
          <a:xfrm flipH="1">
            <a:off x="1720171" y="2262981"/>
            <a:ext cx="3735" cy="43204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3 Rectángulo"/>
          <p:cNvSpPr/>
          <p:nvPr/>
        </p:nvSpPr>
        <p:spPr>
          <a:xfrm>
            <a:off x="4783261" y="102741"/>
            <a:ext cx="3044825" cy="86087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21789" tIns="60894" rIns="121789" bIns="60894">
            <a:spAutoFit/>
          </a:bodyPr>
          <a:lstStyle/>
          <a:p>
            <a:pPr algn="ctr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Relación entre los principios pedagógicos y los campos formativos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5" name="4 Elipse"/>
          <p:cNvSpPr/>
          <p:nvPr/>
        </p:nvSpPr>
        <p:spPr>
          <a:xfrm>
            <a:off x="8897962" y="1594007"/>
            <a:ext cx="1877377" cy="670581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789" tIns="60894" rIns="121789" bIns="60894" spcCol="0" rtlCol="0" anchor="ctr"/>
          <a:lstStyle/>
          <a:p>
            <a:pPr algn="ctr"/>
            <a:r>
              <a:rPr lang="es-MX" sz="1200" dirty="0">
                <a:latin typeface="Arial" pitchFamily="34" charset="0"/>
                <a:cs typeface="Arial" pitchFamily="34" charset="0"/>
              </a:rPr>
              <a:t>Desarrollo personal y social</a:t>
            </a:r>
          </a:p>
        </p:txBody>
      </p:sp>
      <p:sp>
        <p:nvSpPr>
          <p:cNvPr id="11" name="10 Elipse"/>
          <p:cNvSpPr/>
          <p:nvPr/>
        </p:nvSpPr>
        <p:spPr>
          <a:xfrm>
            <a:off x="5225554" y="1617459"/>
            <a:ext cx="1872208" cy="622069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789" tIns="60894" rIns="121789" bIns="60894" spcCol="0" rtlCol="0" anchor="ctr"/>
          <a:lstStyle/>
          <a:p>
            <a:pPr algn="ctr"/>
            <a:r>
              <a:rPr lang="es-MX" sz="1200" dirty="0">
                <a:latin typeface="Arial" pitchFamily="34" charset="0"/>
                <a:cs typeface="Arial" pitchFamily="34" charset="0"/>
              </a:rPr>
              <a:t>Pensamiento matemático</a:t>
            </a:r>
          </a:p>
        </p:txBody>
      </p:sp>
      <p:sp>
        <p:nvSpPr>
          <p:cNvPr id="12" name="11 Elipse"/>
          <p:cNvSpPr/>
          <p:nvPr/>
        </p:nvSpPr>
        <p:spPr>
          <a:xfrm>
            <a:off x="814546" y="1594007"/>
            <a:ext cx="1818720" cy="66897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789" tIns="60894" rIns="121789" bIns="60894" spcCol="0" rtlCol="0" anchor="ctr"/>
          <a:lstStyle/>
          <a:p>
            <a:pPr algn="ctr"/>
            <a:r>
              <a:rPr lang="es-MX" sz="1200" dirty="0">
                <a:latin typeface="Arial" pitchFamily="34" charset="0"/>
                <a:cs typeface="Arial" pitchFamily="34" charset="0"/>
              </a:rPr>
              <a:t>Lenguaje y comunicación</a:t>
            </a:r>
          </a:p>
        </p:txBody>
      </p:sp>
      <p:cxnSp>
        <p:nvCxnSpPr>
          <p:cNvPr id="19" name="18 Conector recto"/>
          <p:cNvCxnSpPr/>
          <p:nvPr/>
        </p:nvCxnSpPr>
        <p:spPr>
          <a:xfrm>
            <a:off x="1337122" y="1182861"/>
            <a:ext cx="96490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6305674" y="963618"/>
            <a:ext cx="0" cy="2192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1985194" y="1172180"/>
            <a:ext cx="0" cy="2192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6161658" y="1182861"/>
            <a:ext cx="0" cy="2192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9836650" y="1196816"/>
            <a:ext cx="0" cy="2192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829328" y="3991173"/>
            <a:ext cx="1831691" cy="461665"/>
          </a:xfrm>
          <a:prstGeom prst="rect">
            <a:avLst/>
          </a:prstGeom>
          <a:ln>
            <a:solidFill>
              <a:srgbClr val="99CC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b="1" dirty="0">
                <a:latin typeface="Arial" pitchFamily="34" charset="0"/>
                <a:cs typeface="Arial" pitchFamily="34" charset="0"/>
              </a:rPr>
              <a:t>Generar ambientes de aprendizaje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303019" y="4727510"/>
            <a:ext cx="283430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Desarrollar un espacio donde exista comunicación y las interacciones que posibiliten el aprendizaje.</a:t>
            </a:r>
            <a:endParaRPr lang="es-MX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303018" y="2484229"/>
            <a:ext cx="2834304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niños tengan numerosas y variadas oportunidades de familiarizarse con diversos materiales impresos, para que comprendan algunas características y funcionalidades del lenguaje escrito</a:t>
            </a:r>
          </a:p>
        </p:txBody>
      </p:sp>
      <p:sp>
        <p:nvSpPr>
          <p:cNvPr id="31" name="30 Rectángulo"/>
          <p:cNvSpPr/>
          <p:nvPr/>
        </p:nvSpPr>
        <p:spPr>
          <a:xfrm>
            <a:off x="814547" y="5719365"/>
            <a:ext cx="184647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99CC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200" b="1" dirty="0">
                <a:latin typeface="Arial" pitchFamily="34" charset="0"/>
                <a:cs typeface="Arial" pitchFamily="34" charset="0"/>
              </a:rPr>
              <a:t>Planificar para potenciar el aprendizaje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303019" y="6583461"/>
            <a:ext cx="283430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organizar actividades de aprendizaje, que represente desafíos intelectuales a partir de diferentes formas de trabajo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4744506" y="2484229"/>
            <a:ext cx="2834304" cy="13849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>
                <a:latin typeface="Arial" pitchFamily="34" charset="0"/>
                <a:cs typeface="Arial" pitchFamily="34" charset="0"/>
              </a:rPr>
              <a:t>El trabajo con la resolución de problemas matemáticos exige una intervención educativa que considere los tiempos requeridos por los niños para reflexionar y decidir sus acciones, comentarlas y buscar estrategias propias de solución. </a:t>
            </a:r>
          </a:p>
        </p:txBody>
      </p:sp>
      <p:sp>
        <p:nvSpPr>
          <p:cNvPr id="34" name="33 Rectángulo"/>
          <p:cNvSpPr/>
          <p:nvPr/>
        </p:nvSpPr>
        <p:spPr>
          <a:xfrm>
            <a:off x="5245813" y="3922077"/>
            <a:ext cx="1831690" cy="830997"/>
          </a:xfrm>
          <a:prstGeom prst="rect">
            <a:avLst/>
          </a:prstGeom>
          <a:ln>
            <a:solidFill>
              <a:srgbClr val="99CC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b="1" dirty="0">
                <a:latin typeface="Arial" pitchFamily="34" charset="0"/>
                <a:cs typeface="Arial" pitchFamily="34" charset="0"/>
              </a:rPr>
              <a:t>Centrar la atención en los estudiantes y en sus procesos de aprendizaje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5225554" y="6460351"/>
            <a:ext cx="1872208" cy="738664"/>
          </a:xfrm>
          <a:prstGeom prst="rect">
            <a:avLst/>
          </a:prstGeom>
          <a:solidFill>
            <a:schemeClr val="bg1"/>
          </a:solidFill>
          <a:ln>
            <a:solidFill>
              <a:srgbClr val="99CC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b="1" dirty="0">
                <a:latin typeface="Arial" pitchFamily="34" charset="0"/>
                <a:cs typeface="Arial" pitchFamily="34" charset="0"/>
              </a:rPr>
              <a:t>La tutoría y la asesoría académica a la escuela</a:t>
            </a:r>
          </a:p>
        </p:txBody>
      </p:sp>
      <p:sp>
        <p:nvSpPr>
          <p:cNvPr id="36" name="35 Rectángulo"/>
          <p:cNvSpPr/>
          <p:nvPr/>
        </p:nvSpPr>
        <p:spPr>
          <a:xfrm>
            <a:off x="4744506" y="7668671"/>
            <a:ext cx="283430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conjunto de alternativas  de atención individualizada que parte de un diagnostico,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4744506" y="4910434"/>
            <a:ext cx="283430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Generar disposición y capacidad para aprender, desarrollar habilidades para solucionar problemas, pensar críticamente, comprender explicar situaciones, manejar  información innovar y crear.</a:t>
            </a:r>
            <a:endParaRPr lang="es-MX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8033866" y="2391895"/>
            <a:ext cx="3960439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>
                <a:latin typeface="Arial" pitchFamily="34" charset="0"/>
                <a:cs typeface="Arial" pitchFamily="34" charset="0"/>
              </a:rPr>
              <a:t>el desarrollo de competencias en los niños y en las niñas en este campo formativo dependen fundamentalmente de dos factores interrelacionados: el papel que juega la educadora como modelo y el clima que favorece el desarrollo de experiencias de convivencia y aprendizaje</a:t>
            </a:r>
          </a:p>
        </p:txBody>
      </p:sp>
      <p:sp>
        <p:nvSpPr>
          <p:cNvPr id="39" name="38 Rectángulo"/>
          <p:cNvSpPr/>
          <p:nvPr/>
        </p:nvSpPr>
        <p:spPr>
          <a:xfrm>
            <a:off x="8397184" y="3683396"/>
            <a:ext cx="3237081" cy="307777"/>
          </a:xfrm>
          <a:prstGeom prst="rect">
            <a:avLst/>
          </a:prstGeom>
          <a:ln>
            <a:solidFill>
              <a:srgbClr val="99CC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b="1" dirty="0">
                <a:latin typeface="Arial" pitchFamily="34" charset="0"/>
                <a:cs typeface="Arial" pitchFamily="34" charset="0"/>
              </a:rPr>
              <a:t>Generar ambientes de aprendizaje</a:t>
            </a:r>
          </a:p>
        </p:txBody>
      </p:sp>
      <p:sp>
        <p:nvSpPr>
          <p:cNvPr id="40" name="39 Rectángulo"/>
          <p:cNvSpPr/>
          <p:nvPr/>
        </p:nvSpPr>
        <p:spPr>
          <a:xfrm>
            <a:off x="8035505" y="4221011"/>
            <a:ext cx="396043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Desarrollar un espacio donde exista comunicación y las interacciones que posibiliten el aprendizaje.</a:t>
            </a:r>
            <a:endParaRPr lang="es-MX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8397184" y="4892280"/>
            <a:ext cx="3237082" cy="523220"/>
          </a:xfrm>
          <a:prstGeom prst="rect">
            <a:avLst/>
          </a:prstGeom>
          <a:ln>
            <a:solidFill>
              <a:srgbClr val="99CC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b="1" dirty="0" smtClean="0">
                <a:latin typeface="Arial" pitchFamily="34" charset="0"/>
                <a:cs typeface="Arial" pitchFamily="34" charset="0"/>
              </a:rPr>
              <a:t>Favorecer la inclusión para atender a la diversidad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035505" y="5673198"/>
            <a:ext cx="39588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La educación es pertinente porque que valora, protege y desarrolla las culturas y sus visiones y conocimientos; es inclusiva porque reduce la desigualdad al acceso a las oportunidades y evita la discriminación.</a:t>
            </a:r>
            <a:endParaRPr lang="es-MX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8397184" y="6891238"/>
            <a:ext cx="3237081" cy="276999"/>
          </a:xfrm>
          <a:prstGeom prst="rect">
            <a:avLst/>
          </a:prstGeom>
          <a:ln>
            <a:solidFill>
              <a:srgbClr val="99CC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b="1" dirty="0">
                <a:latin typeface="Arial" pitchFamily="34" charset="0"/>
                <a:cs typeface="Arial" pitchFamily="34" charset="0"/>
              </a:rPr>
              <a:t>Incorporar temas de relevancia social</a:t>
            </a:r>
          </a:p>
        </p:txBody>
      </p:sp>
      <p:sp>
        <p:nvSpPr>
          <p:cNvPr id="44" name="43 Rectángulo"/>
          <p:cNvSpPr/>
          <p:nvPr/>
        </p:nvSpPr>
        <p:spPr>
          <a:xfrm>
            <a:off x="8033866" y="7391671"/>
            <a:ext cx="396043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Abordar te mas que contribuyan a la formación critica, responsable y participativa en la sociedad.</a:t>
            </a:r>
          </a:p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Favorecen valores y actitudes, conocimientos y  habilidades y se refieren a la diversidad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5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26 Conector recto"/>
          <p:cNvCxnSpPr/>
          <p:nvPr/>
        </p:nvCxnSpPr>
        <p:spPr>
          <a:xfrm>
            <a:off x="9431623" y="2520040"/>
            <a:ext cx="26065" cy="44234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6053646" y="2331083"/>
            <a:ext cx="26065" cy="27901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2497361" y="2316121"/>
            <a:ext cx="26065" cy="26158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1 Elipse"/>
          <p:cNvSpPr/>
          <p:nvPr/>
        </p:nvSpPr>
        <p:spPr>
          <a:xfrm>
            <a:off x="8597132" y="1353463"/>
            <a:ext cx="1668982" cy="1151668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789" tIns="60894" rIns="121789" bIns="60894" spcCol="0" rtlCol="0" anchor="ctr"/>
          <a:lstStyle/>
          <a:p>
            <a:pPr algn="ctr"/>
            <a:r>
              <a:rPr lang="es-MX" sz="1200" dirty="0">
                <a:latin typeface="Arial" pitchFamily="34" charset="0"/>
                <a:cs typeface="Arial" pitchFamily="34" charset="0"/>
              </a:rPr>
              <a:t>Exploración y Conocimiento del mundo natural y social</a:t>
            </a:r>
          </a:p>
        </p:txBody>
      </p:sp>
      <p:sp>
        <p:nvSpPr>
          <p:cNvPr id="3" name="2 Elipse"/>
          <p:cNvSpPr/>
          <p:nvPr/>
        </p:nvSpPr>
        <p:spPr>
          <a:xfrm>
            <a:off x="5153546" y="1545890"/>
            <a:ext cx="1748551" cy="76520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789" tIns="60894" rIns="121789" bIns="60894" spcCol="0" rtlCol="0" anchor="ctr"/>
          <a:lstStyle/>
          <a:p>
            <a:pPr algn="ctr"/>
            <a:r>
              <a:rPr lang="es-MX" sz="1200" dirty="0">
                <a:latin typeface="Arial" pitchFamily="34" charset="0"/>
                <a:cs typeface="Arial" pitchFamily="34" charset="0"/>
              </a:rPr>
              <a:t>Desarrollo físico y salud</a:t>
            </a:r>
          </a:p>
        </p:txBody>
      </p:sp>
      <p:sp>
        <p:nvSpPr>
          <p:cNvPr id="4" name="3 Elipse"/>
          <p:cNvSpPr/>
          <p:nvPr/>
        </p:nvSpPr>
        <p:spPr>
          <a:xfrm>
            <a:off x="1625154" y="1546694"/>
            <a:ext cx="1796545" cy="765205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789" tIns="60894" rIns="121789" bIns="60894" spcCol="0" rtlCol="0" anchor="ctr"/>
          <a:lstStyle/>
          <a:p>
            <a:pPr algn="ctr"/>
            <a:r>
              <a:rPr lang="es-MX" sz="1200" dirty="0">
                <a:latin typeface="Arial" pitchFamily="34" charset="0"/>
                <a:cs typeface="Arial" pitchFamily="34" charset="0"/>
              </a:rPr>
              <a:t>Expresión y apreciación artísticas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512461" y="1207497"/>
            <a:ext cx="0" cy="2192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5945634" y="1210464"/>
            <a:ext cx="0" cy="2192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9245204" y="1182861"/>
            <a:ext cx="0" cy="2192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337122" y="1182861"/>
            <a:ext cx="96490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4412977" y="102741"/>
            <a:ext cx="3044825" cy="86087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21789" tIns="60894" rIns="121789" bIns="60894">
            <a:spAutoFit/>
          </a:bodyPr>
          <a:lstStyle/>
          <a:p>
            <a:pPr algn="ctr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Relación entre los principios pedagógicos y los campos formativos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935390" y="963618"/>
            <a:ext cx="0" cy="2192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257002" y="2489929"/>
            <a:ext cx="382295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educadora debe de tomar en cuenta que para los niños más pequeños es fundamental tener oportunidades para el juego libre y la expresión, la manipulación de objetos y texturas, entre otras, pues el movimiento y la exploración son necesidades vitales de que no deben pasarse por alto  exigiéndoles concentración por períodos prolongados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18768" y="4931967"/>
            <a:ext cx="386119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Hay que tomar en cuenta el aprendizaje que se espera lograr, tomar en cuenta el contexto, los materiales educativos y las interacciones entre los alumnos y maestros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05043" y="4290239"/>
            <a:ext cx="2688557" cy="276999"/>
          </a:xfrm>
          <a:prstGeom prst="rect">
            <a:avLst/>
          </a:prstGeom>
          <a:ln>
            <a:solidFill>
              <a:srgbClr val="99CC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sz="1200" b="1" dirty="0" smtClean="0">
                <a:latin typeface="Arial" pitchFamily="34" charset="0"/>
                <a:cs typeface="Arial" pitchFamily="34" charset="0"/>
              </a:rPr>
              <a:t>Generar ambientes de aprendizaje</a:t>
            </a:r>
            <a:endParaRPr lang="es-MX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351213" y="2505131"/>
            <a:ext cx="325060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>
                <a:latin typeface="Arial" pitchFamily="34" charset="0"/>
                <a:cs typeface="Arial" pitchFamily="34" charset="0"/>
              </a:rPr>
              <a:t>La intervención educativa… debe propiciar que los niños y las niñas amplíen sus capacidades de control y conciencia corporal (capacidad de identificar y utilizar distintas partes de su cuerpo) y comprender sus funciones)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649490" y="4013239"/>
            <a:ext cx="2808312" cy="830997"/>
          </a:xfrm>
          <a:prstGeom prst="rect">
            <a:avLst/>
          </a:prstGeom>
          <a:ln>
            <a:solidFill>
              <a:srgbClr val="99CC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b="1" dirty="0" smtClean="0">
                <a:latin typeface="Arial" pitchFamily="34" charset="0"/>
                <a:cs typeface="Arial" pitchFamily="34" charset="0"/>
              </a:rPr>
              <a:t>Poner énfasis en el desarrollo de competencias, el logro de los Estándares Curriculares y los aprendizajes esperados</a:t>
            </a:r>
            <a:endParaRPr lang="es-MX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351213" y="5119588"/>
            <a:ext cx="325060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Competencia: es la capacidad de responder a situaciones, implica saber hacer con saber, y valorar consecuencias.</a:t>
            </a:r>
            <a:endParaRPr lang="es-MX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8897962" y="4290239"/>
            <a:ext cx="1612354" cy="830997"/>
          </a:xfrm>
          <a:prstGeom prst="rect">
            <a:avLst/>
          </a:prstGeom>
          <a:ln>
            <a:solidFill>
              <a:srgbClr val="99CC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b="1" smtClean="0">
                <a:latin typeface="Arial" pitchFamily="34" charset="0"/>
                <a:cs typeface="Arial" pitchFamily="34" charset="0"/>
              </a:rPr>
              <a:t>Usar materiales educativos</a:t>
            </a:r>
          </a:p>
          <a:p>
            <a:r>
              <a:rPr lang="es-MX" sz="1200" b="1" smtClean="0">
                <a:latin typeface="Arial" pitchFamily="34" charset="0"/>
                <a:cs typeface="Arial" pitchFamily="34" charset="0"/>
              </a:rPr>
              <a:t>para favorecer el aprendizaje</a:t>
            </a:r>
            <a:endParaRPr lang="es-MX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8149113" y="5311623"/>
            <a:ext cx="36004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smtClean="0">
                <a:latin typeface="Arial" pitchFamily="34" charset="0"/>
                <a:cs typeface="Arial" pitchFamily="34" charset="0"/>
              </a:rPr>
              <a:t>Emplear: acervos de la biblioteca escolar y las del aula; audiovisuales, multimedia  e internet; y recursos educativos informáticos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7941369" y="2597463"/>
            <a:ext cx="3836913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-MX" sz="1200" dirty="0">
                <a:latin typeface="Arial" pitchFamily="34" charset="0"/>
                <a:cs typeface="Arial" pitchFamily="34" charset="0"/>
              </a:rPr>
              <a:t>apoyo importante es la intervención educativa para que los niños fortalezcan su capacidad de observación es el uso de preguntas o consignas que no solo promuevan la identificación de detalles, sino la descripción de los que se observa y la comparación entre elementos que puedan dar lugar a la elaboración de explicaciones a partir de los observado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8865610" y="6079405"/>
            <a:ext cx="1983059" cy="523220"/>
          </a:xfrm>
          <a:prstGeom prst="rect">
            <a:avLst/>
          </a:prstGeom>
          <a:ln>
            <a:solidFill>
              <a:srgbClr val="99CC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b="1" dirty="0" smtClean="0">
                <a:latin typeface="Arial" pitchFamily="34" charset="0"/>
                <a:cs typeface="Arial" pitchFamily="34" charset="0"/>
              </a:rPr>
              <a:t>Incorporar temas de relevancia social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8149113" y="6943501"/>
            <a:ext cx="379367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Abordar te mas que contribuyan a la formación critica, responsable y participativa en la sociedad.</a:t>
            </a:r>
            <a:endParaRPr lang="es-MX" sz="1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658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310</TotalTime>
  <Words>646</Words>
  <Application>Microsoft Office PowerPoint</Application>
  <PresentationFormat>Doble carta (432 x 279 mm)</PresentationFormat>
  <Paragraphs>40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Adyacencia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chelsa arana</dc:creator>
  <cp:lastModifiedBy>chelsa arana</cp:lastModifiedBy>
  <cp:revision>8</cp:revision>
  <dcterms:created xsi:type="dcterms:W3CDTF">2015-02-20T23:16:42Z</dcterms:created>
  <dcterms:modified xsi:type="dcterms:W3CDTF">2015-02-21T04:26:50Z</dcterms:modified>
</cp:coreProperties>
</file>