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9" r:id="rId3"/>
    <p:sldId id="256" r:id="rId4"/>
    <p:sldId id="258" r:id="rId5"/>
  </p:sldIdLst>
  <p:sldSz cx="12192000" cy="1079976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p:scale>
          <a:sx n="50" d="100"/>
          <a:sy n="50" d="100"/>
        </p:scale>
        <p:origin x="148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67462"/>
            <a:ext cx="10363200" cy="3759917"/>
          </a:xfrm>
        </p:spPr>
        <p:txBody>
          <a:bodyPr anchor="b"/>
          <a:lstStyle>
            <a:lvl1pPr algn="ct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5672376"/>
            <a:ext cx="9144000" cy="2607442"/>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8CF5C2C-C570-470E-9ACF-B76C656339A9}" type="datetimeFigureOut">
              <a:rPr lang="es-MX" smtClean="0"/>
              <a:t>10/02/2015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2811052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CF5C2C-C570-470E-9ACF-B76C656339A9}" type="datetimeFigureOut">
              <a:rPr lang="es-MX" smtClean="0"/>
              <a:t>10/02/2015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854823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74987"/>
            <a:ext cx="2628900" cy="91523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1" y="574987"/>
            <a:ext cx="7734300" cy="9152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CF5C2C-C570-470E-9ACF-B76C656339A9}" type="datetimeFigureOut">
              <a:rPr lang="es-MX" smtClean="0"/>
              <a:t>10/02/2015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105647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8CF5C2C-C570-470E-9ACF-B76C656339A9}" type="datetimeFigureOut">
              <a:rPr lang="es-MX" smtClean="0"/>
              <a:t>10/02/2015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3006093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1" y="2692444"/>
            <a:ext cx="10515600" cy="4492401"/>
          </a:xfrm>
        </p:spPr>
        <p:txBody>
          <a:bodyPr anchor="b"/>
          <a:lstStyle>
            <a:lvl1pPr>
              <a:defRPr sz="8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1" y="7227345"/>
            <a:ext cx="10515600" cy="2362447"/>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8CF5C2C-C570-470E-9ACF-B76C656339A9}" type="datetimeFigureOut">
              <a:rPr lang="es-MX" smtClean="0"/>
              <a:t>10/02/2015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11533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2874937"/>
            <a:ext cx="5181600" cy="68523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874937"/>
            <a:ext cx="5181600" cy="68523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8CF5C2C-C570-470E-9ACF-B76C656339A9}" type="datetimeFigureOut">
              <a:rPr lang="es-MX" smtClean="0"/>
              <a:t>10/02/2015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70692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574990"/>
            <a:ext cx="10515600" cy="2087455"/>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9" y="2647443"/>
            <a:ext cx="5157787" cy="1297471"/>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9" y="3944914"/>
            <a:ext cx="5157787" cy="58023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1" y="2647443"/>
            <a:ext cx="5183188" cy="1297471"/>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1" y="3944914"/>
            <a:ext cx="5183188" cy="58023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8CF5C2C-C570-470E-9ACF-B76C656339A9}" type="datetimeFigureOut">
              <a:rPr lang="es-MX" smtClean="0"/>
              <a:t>10/02/2015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303712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8CF5C2C-C570-470E-9ACF-B76C656339A9}" type="datetimeFigureOut">
              <a:rPr lang="es-MX" smtClean="0"/>
              <a:t>10/02/2015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94172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CF5C2C-C570-470E-9ACF-B76C656339A9}" type="datetimeFigureOut">
              <a:rPr lang="es-MX" smtClean="0"/>
              <a:t>10/02/2015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28003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719984"/>
            <a:ext cx="3932237" cy="2519945"/>
          </a:xfrm>
        </p:spPr>
        <p:txBody>
          <a:bodyPr anchor="b"/>
          <a:lstStyle>
            <a:lvl1pPr>
              <a:defRPr sz="4267"/>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1554968"/>
            <a:ext cx="6172200" cy="7674832"/>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3239929"/>
            <a:ext cx="3932237" cy="6002369"/>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8CF5C2C-C570-470E-9ACF-B76C656339A9}" type="datetimeFigureOut">
              <a:rPr lang="es-MX" smtClean="0"/>
              <a:t>10/02/2015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1039661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719984"/>
            <a:ext cx="3932237" cy="2519945"/>
          </a:xfrm>
        </p:spPr>
        <p:txBody>
          <a:bodyPr anchor="b"/>
          <a:lstStyle>
            <a:lvl1pPr>
              <a:defRPr sz="4267"/>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1554968"/>
            <a:ext cx="6172200" cy="7674832"/>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3239929"/>
            <a:ext cx="3932237" cy="6002369"/>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8CF5C2C-C570-470E-9ACF-B76C656339A9}" type="datetimeFigureOut">
              <a:rPr lang="es-MX" smtClean="0"/>
              <a:t>10/02/2015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3187A54-18DF-447C-AFA8-B0F1688243AC}" type="slidenum">
              <a:rPr lang="es-MX" smtClean="0"/>
              <a:t>‹Nº›</a:t>
            </a:fld>
            <a:endParaRPr lang="es-MX"/>
          </a:p>
        </p:txBody>
      </p:sp>
    </p:spTree>
    <p:extLst>
      <p:ext uri="{BB962C8B-B14F-4D97-AF65-F5344CB8AC3E}">
        <p14:creationId xmlns:p14="http://schemas.microsoft.com/office/powerpoint/2010/main" val="4232970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574990"/>
            <a:ext cx="10515600" cy="208745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2874937"/>
            <a:ext cx="10515600" cy="685235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10009783"/>
            <a:ext cx="2743200" cy="574987"/>
          </a:xfrm>
          <a:prstGeom prst="rect">
            <a:avLst/>
          </a:prstGeom>
        </p:spPr>
        <p:txBody>
          <a:bodyPr vert="horz" lIns="91440" tIns="45720" rIns="91440" bIns="45720" rtlCol="0" anchor="ctr"/>
          <a:lstStyle>
            <a:lvl1pPr algn="l">
              <a:defRPr sz="1600">
                <a:solidFill>
                  <a:schemeClr val="tx1">
                    <a:tint val="75000"/>
                  </a:schemeClr>
                </a:solidFill>
              </a:defRPr>
            </a:lvl1pPr>
          </a:lstStyle>
          <a:p>
            <a:fld id="{58CF5C2C-C570-470E-9ACF-B76C656339A9}" type="datetimeFigureOut">
              <a:rPr lang="es-MX" smtClean="0"/>
              <a:t>10/02/2015</a:t>
            </a:fld>
            <a:endParaRPr lang="es-MX"/>
          </a:p>
        </p:txBody>
      </p:sp>
      <p:sp>
        <p:nvSpPr>
          <p:cNvPr id="5" name="Footer Placeholder 4"/>
          <p:cNvSpPr>
            <a:spLocks noGrp="1"/>
          </p:cNvSpPr>
          <p:nvPr>
            <p:ph type="ftr" sz="quarter" idx="3"/>
          </p:nvPr>
        </p:nvSpPr>
        <p:spPr>
          <a:xfrm>
            <a:off x="4038600" y="10009783"/>
            <a:ext cx="4114800" cy="574987"/>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10009783"/>
            <a:ext cx="2743200" cy="574987"/>
          </a:xfrm>
          <a:prstGeom prst="rect">
            <a:avLst/>
          </a:prstGeom>
        </p:spPr>
        <p:txBody>
          <a:bodyPr vert="horz" lIns="91440" tIns="45720" rIns="91440" bIns="45720" rtlCol="0" anchor="ctr"/>
          <a:lstStyle>
            <a:lvl1pPr algn="r">
              <a:defRPr sz="1600">
                <a:solidFill>
                  <a:schemeClr val="tx1">
                    <a:tint val="75000"/>
                  </a:schemeClr>
                </a:solidFill>
              </a:defRPr>
            </a:lvl1pPr>
          </a:lstStyle>
          <a:p>
            <a:fld id="{53187A54-18DF-447C-AFA8-B0F1688243AC}" type="slidenum">
              <a:rPr lang="es-MX" smtClean="0"/>
              <a:t>‹Nº›</a:t>
            </a:fld>
            <a:endParaRPr lang="es-MX"/>
          </a:p>
        </p:txBody>
      </p:sp>
    </p:spTree>
    <p:extLst>
      <p:ext uri="{BB962C8B-B14F-4D97-AF65-F5344CB8AC3E}">
        <p14:creationId xmlns:p14="http://schemas.microsoft.com/office/powerpoint/2010/main" val="40105166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6969"/>
            <a:ext cx="10363200" cy="3759917"/>
          </a:xfrm>
        </p:spPr>
        <p:txBody>
          <a:bodyPr/>
          <a:lstStyle/>
          <a:p>
            <a:r>
              <a:rPr lang="es-MX" dirty="0" smtClean="0"/>
              <a:t>Escuela Normal de Educación Preescolar</a:t>
            </a:r>
            <a:br>
              <a:rPr lang="es-MX" dirty="0" smtClean="0"/>
            </a:br>
            <a:r>
              <a:rPr lang="es-MX" dirty="0" smtClean="0"/>
              <a:t> </a:t>
            </a:r>
            <a:endParaRPr lang="es-MX" dirty="0"/>
          </a:p>
        </p:txBody>
      </p:sp>
      <p:sp>
        <p:nvSpPr>
          <p:cNvPr id="3" name="Subtítulo 2"/>
          <p:cNvSpPr>
            <a:spLocks noGrp="1"/>
          </p:cNvSpPr>
          <p:nvPr>
            <p:ph type="subTitle" idx="1"/>
          </p:nvPr>
        </p:nvSpPr>
        <p:spPr>
          <a:xfrm>
            <a:off x="1524000" y="5732010"/>
            <a:ext cx="9144000" cy="4345440"/>
          </a:xfrm>
        </p:spPr>
        <p:txBody>
          <a:bodyPr>
            <a:normAutofit fontScale="92500" lnSpcReduction="10000"/>
          </a:bodyPr>
          <a:lstStyle/>
          <a:p>
            <a:r>
              <a:rPr lang="es-MX" dirty="0" smtClean="0"/>
              <a:t>Mapa Conceptual de Campos formativos y principios pedagógicos.</a:t>
            </a:r>
          </a:p>
          <a:p>
            <a:endParaRPr lang="es-MX" dirty="0"/>
          </a:p>
          <a:p>
            <a:r>
              <a:rPr lang="es-MX" dirty="0" smtClean="0"/>
              <a:t>ALUMNAS</a:t>
            </a:r>
            <a:r>
              <a:rPr lang="es-MX" dirty="0"/>
              <a:t>.</a:t>
            </a:r>
          </a:p>
          <a:p>
            <a:r>
              <a:rPr lang="es-MX" dirty="0"/>
              <a:t>Guadalupe Evangelina Lira Flores NL. 7</a:t>
            </a:r>
          </a:p>
          <a:p>
            <a:r>
              <a:rPr lang="es-MX" dirty="0"/>
              <a:t>Diana Gabriela Martínez Cerda NL. 9</a:t>
            </a:r>
          </a:p>
          <a:p>
            <a:r>
              <a:rPr lang="es-MX" dirty="0" err="1"/>
              <a:t>Nayely</a:t>
            </a:r>
            <a:r>
              <a:rPr lang="es-MX" dirty="0"/>
              <a:t> Del socorro Pedroza Ibarra NL. 11</a:t>
            </a:r>
          </a:p>
          <a:p>
            <a:r>
              <a:rPr lang="es-MX" dirty="0"/>
              <a:t>Raquel Abigail Hinojosa Villanueva NL. 6</a:t>
            </a:r>
          </a:p>
          <a:p>
            <a:endParaRPr lang="es-MX" dirty="0" smtClean="0"/>
          </a:p>
        </p:txBody>
      </p:sp>
      <p:pic>
        <p:nvPicPr>
          <p:cNvPr id="4" name="Imagen 3"/>
          <p:cNvPicPr/>
          <p:nvPr/>
        </p:nvPicPr>
        <p:blipFill rotWithShape="1">
          <a:blip r:embed="rId2"/>
          <a:srcRect l="22100" r="18073"/>
          <a:stretch/>
        </p:blipFill>
        <p:spPr bwMode="auto">
          <a:xfrm>
            <a:off x="5002599" y="2938570"/>
            <a:ext cx="2186802" cy="273380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58466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Introducción.</a:t>
            </a:r>
            <a:endParaRPr lang="es-MX" dirty="0"/>
          </a:p>
        </p:txBody>
      </p:sp>
      <p:sp>
        <p:nvSpPr>
          <p:cNvPr id="3" name="Marcador de contenido 2"/>
          <p:cNvSpPr>
            <a:spLocks noGrp="1"/>
          </p:cNvSpPr>
          <p:nvPr>
            <p:ph idx="1"/>
          </p:nvPr>
        </p:nvSpPr>
        <p:spPr/>
        <p:txBody>
          <a:bodyPr/>
          <a:lstStyle/>
          <a:p>
            <a:pPr marL="0" indent="0" algn="just">
              <a:buNone/>
            </a:pPr>
            <a:r>
              <a:rPr lang="es-MX" dirty="0" smtClean="0"/>
              <a:t>A continuación se presentara un mapa conceptual en donde se muestra una comparación de los campos formativos de lenguaje y comunicación, pensamiento matemático, exploración y conocimiento del mundo y desarrollo personal y social haciendo una relación con los principios pedagógicos que se mencionan dentro del programa de educación básica 2011.</a:t>
            </a:r>
            <a:endParaRPr lang="es-MX" dirty="0"/>
          </a:p>
        </p:txBody>
      </p:sp>
    </p:spTree>
    <p:extLst>
      <p:ext uri="{BB962C8B-B14F-4D97-AF65-F5344CB8AC3E}">
        <p14:creationId xmlns:p14="http://schemas.microsoft.com/office/powerpoint/2010/main" val="118656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821547" y="430610"/>
            <a:ext cx="6858000" cy="454807"/>
          </a:xfrm>
        </p:spPr>
        <p:style>
          <a:lnRef idx="3">
            <a:schemeClr val="lt1"/>
          </a:lnRef>
          <a:fillRef idx="1">
            <a:schemeClr val="accent2"/>
          </a:fillRef>
          <a:effectRef idx="1">
            <a:schemeClr val="accent2"/>
          </a:effectRef>
          <a:fontRef idx="minor">
            <a:schemeClr val="lt1"/>
          </a:fontRef>
        </p:style>
        <p:txBody>
          <a:bodyPr>
            <a:normAutofit fontScale="70000" lnSpcReduction="20000"/>
          </a:bodyPr>
          <a:lstStyle/>
          <a:p>
            <a:r>
              <a:rPr lang="es-MX" dirty="0"/>
              <a:t>PRINCIPIOS PEDAGÓGICOS Y CAMPOS </a:t>
            </a:r>
            <a:r>
              <a:rPr lang="es-MX" dirty="0" smtClean="0"/>
              <a:t>FORMATIVOS</a:t>
            </a:r>
            <a:endParaRPr lang="es-MX" dirty="0"/>
          </a:p>
        </p:txBody>
      </p:sp>
      <p:sp>
        <p:nvSpPr>
          <p:cNvPr id="4" name="CuadroTexto 3"/>
          <p:cNvSpPr txBox="1"/>
          <p:nvPr/>
        </p:nvSpPr>
        <p:spPr>
          <a:xfrm>
            <a:off x="4998077" y="1152345"/>
            <a:ext cx="2434107" cy="369332"/>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es-MX" dirty="0"/>
              <a:t>CAMPOS FORMATIVOS</a:t>
            </a:r>
          </a:p>
        </p:txBody>
      </p:sp>
      <p:sp>
        <p:nvSpPr>
          <p:cNvPr id="5" name="CuadroTexto 4"/>
          <p:cNvSpPr txBox="1"/>
          <p:nvPr/>
        </p:nvSpPr>
        <p:spPr>
          <a:xfrm>
            <a:off x="147033" y="2089032"/>
            <a:ext cx="2575774" cy="369332"/>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s-MX" dirty="0"/>
              <a:t>Lenguaje y comunicación </a:t>
            </a:r>
          </a:p>
        </p:txBody>
      </p:sp>
      <p:sp>
        <p:nvSpPr>
          <p:cNvPr id="6" name="CuadroTexto 5"/>
          <p:cNvSpPr txBox="1"/>
          <p:nvPr/>
        </p:nvSpPr>
        <p:spPr>
          <a:xfrm>
            <a:off x="3181082" y="2078802"/>
            <a:ext cx="2575774" cy="369332"/>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s-MX" dirty="0"/>
              <a:t>Pensamiento matemático  </a:t>
            </a:r>
          </a:p>
        </p:txBody>
      </p:sp>
      <p:sp>
        <p:nvSpPr>
          <p:cNvPr id="7" name="CuadroTexto 6"/>
          <p:cNvSpPr txBox="1"/>
          <p:nvPr/>
        </p:nvSpPr>
        <p:spPr>
          <a:xfrm>
            <a:off x="6534109" y="1950533"/>
            <a:ext cx="2575774" cy="646331"/>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s-MX" dirty="0"/>
              <a:t>Exploración y conocimiento del mundo   </a:t>
            </a:r>
          </a:p>
        </p:txBody>
      </p:sp>
      <p:sp>
        <p:nvSpPr>
          <p:cNvPr id="8" name="CuadroTexto 7"/>
          <p:cNvSpPr txBox="1"/>
          <p:nvPr/>
        </p:nvSpPr>
        <p:spPr>
          <a:xfrm>
            <a:off x="9249180" y="1950533"/>
            <a:ext cx="2575774" cy="646331"/>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s-MX" dirty="0"/>
              <a:t>Desarrollo personal y social</a:t>
            </a:r>
          </a:p>
        </p:txBody>
      </p:sp>
      <p:sp>
        <p:nvSpPr>
          <p:cNvPr id="9" name="CuadroTexto 8"/>
          <p:cNvSpPr txBox="1"/>
          <p:nvPr/>
        </p:nvSpPr>
        <p:spPr>
          <a:xfrm>
            <a:off x="4727388" y="2955209"/>
            <a:ext cx="2848377"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es-MX" dirty="0"/>
              <a:t>PRINCIPIOS PEDAGÓGICOS </a:t>
            </a:r>
          </a:p>
        </p:txBody>
      </p:sp>
      <p:sp>
        <p:nvSpPr>
          <p:cNvPr id="10" name="CuadroTexto 9"/>
          <p:cNvSpPr txBox="1"/>
          <p:nvPr/>
        </p:nvSpPr>
        <p:spPr>
          <a:xfrm>
            <a:off x="494762" y="3291746"/>
            <a:ext cx="1880315" cy="2031325"/>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Generar ambientes de aprendizaje. Favorecer la inclusión para atender a la diversidad. </a:t>
            </a:r>
          </a:p>
        </p:txBody>
      </p:sp>
      <p:sp>
        <p:nvSpPr>
          <p:cNvPr id="11" name="CuadroTexto 10"/>
          <p:cNvSpPr txBox="1"/>
          <p:nvPr/>
        </p:nvSpPr>
        <p:spPr>
          <a:xfrm>
            <a:off x="3528811" y="3554745"/>
            <a:ext cx="1880315" cy="923330"/>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Planificar para potenciar el aprendizaje </a:t>
            </a:r>
          </a:p>
        </p:txBody>
      </p:sp>
      <p:sp>
        <p:nvSpPr>
          <p:cNvPr id="12" name="CuadroTexto 11"/>
          <p:cNvSpPr txBox="1"/>
          <p:nvPr/>
        </p:nvSpPr>
        <p:spPr>
          <a:xfrm>
            <a:off x="7070502" y="3552455"/>
            <a:ext cx="1880315" cy="2031325"/>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Favorecer la inclusión para atender a la diversidad.   Incorporar temas de relevancia social.</a:t>
            </a:r>
          </a:p>
        </p:txBody>
      </p:sp>
      <p:sp>
        <p:nvSpPr>
          <p:cNvPr id="13" name="CuadroTexto 12"/>
          <p:cNvSpPr txBox="1"/>
          <p:nvPr/>
        </p:nvSpPr>
        <p:spPr>
          <a:xfrm>
            <a:off x="9672035" y="3680956"/>
            <a:ext cx="1880315" cy="646331"/>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Reorientar el liderazgo </a:t>
            </a:r>
          </a:p>
        </p:txBody>
      </p:sp>
      <p:sp>
        <p:nvSpPr>
          <p:cNvPr id="14" name="CuadroTexto 13"/>
          <p:cNvSpPr txBox="1"/>
          <p:nvPr/>
        </p:nvSpPr>
        <p:spPr>
          <a:xfrm>
            <a:off x="5492071" y="5307228"/>
            <a:ext cx="1319010"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es-MX" dirty="0"/>
              <a:t>¿POR QUÉ?</a:t>
            </a:r>
          </a:p>
        </p:txBody>
      </p:sp>
      <p:sp>
        <p:nvSpPr>
          <p:cNvPr id="15" name="CuadroTexto 14"/>
          <p:cNvSpPr txBox="1"/>
          <p:nvPr/>
        </p:nvSpPr>
        <p:spPr>
          <a:xfrm>
            <a:off x="147033" y="5614097"/>
            <a:ext cx="3810001" cy="2585323"/>
          </a:xfrm>
          <a:prstGeom prst="rect">
            <a:avLst/>
          </a:prstGeom>
          <a:ln w="381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s-MX" dirty="0"/>
              <a:t>Y</a:t>
            </a:r>
            <a:r>
              <a:rPr lang="es-MX" dirty="0" smtClean="0"/>
              <a:t>a </a:t>
            </a:r>
            <a:r>
              <a:rPr lang="es-MX" dirty="0"/>
              <a:t>que el ambiente de aprendizajes es un espacio donde se desarrolla la comunicación y las interacciones que posibilitan el aprendizaje, se asume que en los procesos de aprendizaje media la actuación del docente para construirlos y aplicarlos a los niños; los maestros deben promover la pluralidad social, lingüística y cultural. </a:t>
            </a:r>
          </a:p>
        </p:txBody>
      </p:sp>
      <p:sp>
        <p:nvSpPr>
          <p:cNvPr id="16" name="CuadroTexto 15"/>
          <p:cNvSpPr txBox="1"/>
          <p:nvPr/>
        </p:nvSpPr>
        <p:spPr>
          <a:xfrm>
            <a:off x="4121472" y="6645655"/>
            <a:ext cx="2794251" cy="2862322"/>
          </a:xfrm>
          <a:prstGeom prst="rect">
            <a:avLst/>
          </a:prstGeom>
          <a:ln w="381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s-MX" dirty="0"/>
              <a:t>Y</a:t>
            </a:r>
            <a:r>
              <a:rPr lang="es-MX" dirty="0" smtClean="0"/>
              <a:t>a </a:t>
            </a:r>
            <a:r>
              <a:rPr lang="es-MX" dirty="0"/>
              <a:t>que planificamos basándonos hacia el desarrollo de las competencias, las actividades deben representar desafíos intelectuales con el fin de que formulen alternativas de solución para los estudiantes. </a:t>
            </a:r>
            <a:r>
              <a:rPr lang="es-MX" dirty="0" smtClean="0"/>
              <a:t> </a:t>
            </a:r>
            <a:endParaRPr lang="es-MX" dirty="0"/>
          </a:p>
        </p:txBody>
      </p:sp>
      <p:sp>
        <p:nvSpPr>
          <p:cNvPr id="17" name="CuadroTexto 16"/>
          <p:cNvSpPr txBox="1"/>
          <p:nvPr/>
        </p:nvSpPr>
        <p:spPr>
          <a:xfrm>
            <a:off x="7344179" y="6045491"/>
            <a:ext cx="3810001" cy="2031325"/>
          </a:xfrm>
          <a:prstGeom prst="rect">
            <a:avLst/>
          </a:prstGeom>
          <a:ln w="38100"/>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s-MX" dirty="0"/>
              <a:t>El sistema educativo ofrece una educación pertinente e inclusiva como un derecho. Los maestros deben promover la pluralidad social, lingüística y cultural.</a:t>
            </a:r>
          </a:p>
          <a:p>
            <a:pPr algn="ctr"/>
            <a:r>
              <a:rPr lang="es-MX" dirty="0"/>
              <a:t>Favorecer aprendizajes relacionados con valores y actitudes. </a:t>
            </a:r>
          </a:p>
        </p:txBody>
      </p:sp>
      <p:sp>
        <p:nvSpPr>
          <p:cNvPr id="18" name="CuadroTexto 17"/>
          <p:cNvSpPr txBox="1"/>
          <p:nvPr/>
        </p:nvSpPr>
        <p:spPr>
          <a:xfrm>
            <a:off x="8014953" y="8292658"/>
            <a:ext cx="3810001" cy="2308324"/>
          </a:xfrm>
          <a:prstGeom prst="rect">
            <a:avLst/>
          </a:prstGeom>
          <a:ln w="38100"/>
        </p:spPr>
        <p:style>
          <a:lnRef idx="2">
            <a:schemeClr val="accent4"/>
          </a:lnRef>
          <a:fillRef idx="1">
            <a:schemeClr val="lt1"/>
          </a:fillRef>
          <a:effectRef idx="0">
            <a:schemeClr val="accent4"/>
          </a:effectRef>
          <a:fontRef idx="minor">
            <a:schemeClr val="dk1"/>
          </a:fontRef>
        </p:style>
        <p:txBody>
          <a:bodyPr wrap="square" rtlCol="0">
            <a:spAutoFit/>
          </a:bodyPr>
          <a:lstStyle/>
          <a:p>
            <a:r>
              <a:rPr lang="es-MX" dirty="0"/>
              <a:t>E</a:t>
            </a:r>
            <a:r>
              <a:rPr lang="es-MX" dirty="0" smtClean="0"/>
              <a:t>sto </a:t>
            </a:r>
            <a:r>
              <a:rPr lang="es-MX" dirty="0"/>
              <a:t>implica un compromiso personal y con el grupo que produzcan cambios necesarios y útiles, requiere de la participación activa de estudiantes, docentes, directivos escolares, padres de familia y otros actores en un clima de respeto, corresponsabilidad, trasparencia y rendición de cuentas.  </a:t>
            </a:r>
          </a:p>
        </p:txBody>
      </p:sp>
      <p:cxnSp>
        <p:nvCxnSpPr>
          <p:cNvPr id="20" name="Conector recto 19"/>
          <p:cNvCxnSpPr>
            <a:stCxn id="3" idx="2"/>
            <a:endCxn id="4" idx="0"/>
          </p:cNvCxnSpPr>
          <p:nvPr/>
        </p:nvCxnSpPr>
        <p:spPr>
          <a:xfrm flipH="1">
            <a:off x="6215131" y="885417"/>
            <a:ext cx="35416" cy="266928"/>
          </a:xfrm>
          <a:prstGeom prst="line">
            <a:avLst/>
          </a:prstGeom>
          <a:ln w="76200"/>
        </p:spPr>
        <p:style>
          <a:lnRef idx="1">
            <a:schemeClr val="dk1"/>
          </a:lnRef>
          <a:fillRef idx="0">
            <a:schemeClr val="dk1"/>
          </a:fillRef>
          <a:effectRef idx="0">
            <a:schemeClr val="dk1"/>
          </a:effectRef>
          <a:fontRef idx="minor">
            <a:schemeClr val="tx1"/>
          </a:fontRef>
        </p:style>
      </p:cxnSp>
      <p:cxnSp>
        <p:nvCxnSpPr>
          <p:cNvPr id="23" name="Conector recto 22"/>
          <p:cNvCxnSpPr>
            <a:stCxn id="4" idx="2"/>
            <a:endCxn id="5" idx="0"/>
          </p:cNvCxnSpPr>
          <p:nvPr/>
        </p:nvCxnSpPr>
        <p:spPr>
          <a:xfrm flipH="1">
            <a:off x="1434920" y="1521677"/>
            <a:ext cx="4780211" cy="567355"/>
          </a:xfrm>
          <a:prstGeom prst="line">
            <a:avLst/>
          </a:prstGeom>
          <a:ln w="57150"/>
        </p:spPr>
        <p:style>
          <a:lnRef idx="1">
            <a:schemeClr val="dk1"/>
          </a:lnRef>
          <a:fillRef idx="0">
            <a:schemeClr val="dk1"/>
          </a:fillRef>
          <a:effectRef idx="0">
            <a:schemeClr val="dk1"/>
          </a:effectRef>
          <a:fontRef idx="minor">
            <a:schemeClr val="tx1"/>
          </a:fontRef>
        </p:style>
      </p:cxnSp>
      <p:cxnSp>
        <p:nvCxnSpPr>
          <p:cNvPr id="25" name="Conector recto 24"/>
          <p:cNvCxnSpPr>
            <a:stCxn id="10" idx="0"/>
            <a:endCxn id="5" idx="2"/>
          </p:cNvCxnSpPr>
          <p:nvPr/>
        </p:nvCxnSpPr>
        <p:spPr>
          <a:xfrm flipV="1">
            <a:off x="1434920" y="2458364"/>
            <a:ext cx="0" cy="833382"/>
          </a:xfrm>
          <a:prstGeom prst="line">
            <a:avLst/>
          </a:prstGeom>
          <a:ln w="57150"/>
        </p:spPr>
        <p:style>
          <a:lnRef idx="1">
            <a:schemeClr val="dk1"/>
          </a:lnRef>
          <a:fillRef idx="0">
            <a:schemeClr val="dk1"/>
          </a:fillRef>
          <a:effectRef idx="0">
            <a:schemeClr val="dk1"/>
          </a:effectRef>
          <a:fontRef idx="minor">
            <a:schemeClr val="tx1"/>
          </a:fontRef>
        </p:style>
      </p:cxnSp>
      <p:cxnSp>
        <p:nvCxnSpPr>
          <p:cNvPr id="27" name="Conector recto 26"/>
          <p:cNvCxnSpPr>
            <a:stCxn id="10" idx="2"/>
            <a:endCxn id="15" idx="0"/>
          </p:cNvCxnSpPr>
          <p:nvPr/>
        </p:nvCxnSpPr>
        <p:spPr>
          <a:xfrm>
            <a:off x="1434920" y="5323071"/>
            <a:ext cx="617114" cy="291026"/>
          </a:xfrm>
          <a:prstGeom prst="line">
            <a:avLst/>
          </a:prstGeom>
          <a:ln w="57150"/>
        </p:spPr>
        <p:style>
          <a:lnRef idx="1">
            <a:schemeClr val="dk1"/>
          </a:lnRef>
          <a:fillRef idx="0">
            <a:schemeClr val="dk1"/>
          </a:fillRef>
          <a:effectRef idx="0">
            <a:schemeClr val="dk1"/>
          </a:effectRef>
          <a:fontRef idx="minor">
            <a:schemeClr val="tx1"/>
          </a:fontRef>
        </p:style>
      </p:cxnSp>
      <p:cxnSp>
        <p:nvCxnSpPr>
          <p:cNvPr id="29" name="Conector recto 28"/>
          <p:cNvCxnSpPr>
            <a:stCxn id="4" idx="2"/>
            <a:endCxn id="9" idx="0"/>
          </p:cNvCxnSpPr>
          <p:nvPr/>
        </p:nvCxnSpPr>
        <p:spPr>
          <a:xfrm flipH="1">
            <a:off x="6151577" y="1521677"/>
            <a:ext cx="63554" cy="1433532"/>
          </a:xfrm>
          <a:prstGeom prst="line">
            <a:avLst/>
          </a:prstGeom>
          <a:ln w="57150"/>
        </p:spPr>
        <p:style>
          <a:lnRef idx="1">
            <a:schemeClr val="dk1"/>
          </a:lnRef>
          <a:fillRef idx="0">
            <a:schemeClr val="dk1"/>
          </a:fillRef>
          <a:effectRef idx="0">
            <a:schemeClr val="dk1"/>
          </a:effectRef>
          <a:fontRef idx="minor">
            <a:schemeClr val="tx1"/>
          </a:fontRef>
        </p:style>
      </p:cxnSp>
      <p:cxnSp>
        <p:nvCxnSpPr>
          <p:cNvPr id="31" name="Conector recto 30"/>
          <p:cNvCxnSpPr>
            <a:stCxn id="9" idx="2"/>
            <a:endCxn id="14" idx="0"/>
          </p:cNvCxnSpPr>
          <p:nvPr/>
        </p:nvCxnSpPr>
        <p:spPr>
          <a:xfrm flipH="1">
            <a:off x="6151576" y="3324541"/>
            <a:ext cx="1" cy="1982687"/>
          </a:xfrm>
          <a:prstGeom prst="line">
            <a:avLst/>
          </a:prstGeom>
          <a:ln w="57150"/>
        </p:spPr>
        <p:style>
          <a:lnRef idx="1">
            <a:schemeClr val="dk1"/>
          </a:lnRef>
          <a:fillRef idx="0">
            <a:schemeClr val="dk1"/>
          </a:fillRef>
          <a:effectRef idx="0">
            <a:schemeClr val="dk1"/>
          </a:effectRef>
          <a:fontRef idx="minor">
            <a:schemeClr val="tx1"/>
          </a:fontRef>
        </p:style>
      </p:cxnSp>
      <p:cxnSp>
        <p:nvCxnSpPr>
          <p:cNvPr id="33" name="Conector recto 32"/>
          <p:cNvCxnSpPr>
            <a:stCxn id="4" idx="2"/>
            <a:endCxn id="6" idx="0"/>
          </p:cNvCxnSpPr>
          <p:nvPr/>
        </p:nvCxnSpPr>
        <p:spPr>
          <a:xfrm flipH="1">
            <a:off x="4468969" y="1521677"/>
            <a:ext cx="1746162" cy="557125"/>
          </a:xfrm>
          <a:prstGeom prst="line">
            <a:avLst/>
          </a:prstGeom>
          <a:ln w="57150"/>
        </p:spPr>
        <p:style>
          <a:lnRef idx="1">
            <a:schemeClr val="dk1"/>
          </a:lnRef>
          <a:fillRef idx="0">
            <a:schemeClr val="dk1"/>
          </a:fillRef>
          <a:effectRef idx="0">
            <a:schemeClr val="dk1"/>
          </a:effectRef>
          <a:fontRef idx="minor">
            <a:schemeClr val="tx1"/>
          </a:fontRef>
        </p:style>
      </p:cxnSp>
      <p:cxnSp>
        <p:nvCxnSpPr>
          <p:cNvPr id="35" name="Conector recto 34"/>
          <p:cNvCxnSpPr>
            <a:stCxn id="4" idx="2"/>
            <a:endCxn id="7" idx="0"/>
          </p:cNvCxnSpPr>
          <p:nvPr/>
        </p:nvCxnSpPr>
        <p:spPr>
          <a:xfrm>
            <a:off x="6215131" y="1521677"/>
            <a:ext cx="1606865" cy="428856"/>
          </a:xfrm>
          <a:prstGeom prst="line">
            <a:avLst/>
          </a:prstGeom>
          <a:ln w="57150"/>
        </p:spPr>
        <p:style>
          <a:lnRef idx="1">
            <a:schemeClr val="dk1"/>
          </a:lnRef>
          <a:fillRef idx="0">
            <a:schemeClr val="dk1"/>
          </a:fillRef>
          <a:effectRef idx="0">
            <a:schemeClr val="dk1"/>
          </a:effectRef>
          <a:fontRef idx="minor">
            <a:schemeClr val="tx1"/>
          </a:fontRef>
        </p:style>
      </p:cxnSp>
      <p:cxnSp>
        <p:nvCxnSpPr>
          <p:cNvPr id="37" name="Conector recto 36"/>
          <p:cNvCxnSpPr>
            <a:stCxn id="4" idx="2"/>
            <a:endCxn id="8" idx="0"/>
          </p:cNvCxnSpPr>
          <p:nvPr/>
        </p:nvCxnSpPr>
        <p:spPr>
          <a:xfrm>
            <a:off x="6215131" y="1521677"/>
            <a:ext cx="4321936" cy="428856"/>
          </a:xfrm>
          <a:prstGeom prst="line">
            <a:avLst/>
          </a:prstGeom>
          <a:ln w="57150"/>
        </p:spPr>
        <p:style>
          <a:lnRef idx="1">
            <a:schemeClr val="dk1"/>
          </a:lnRef>
          <a:fillRef idx="0">
            <a:schemeClr val="dk1"/>
          </a:fillRef>
          <a:effectRef idx="0">
            <a:schemeClr val="dk1"/>
          </a:effectRef>
          <a:fontRef idx="minor">
            <a:schemeClr val="tx1"/>
          </a:fontRef>
        </p:style>
      </p:cxnSp>
      <p:cxnSp>
        <p:nvCxnSpPr>
          <p:cNvPr id="39" name="Conector recto 38"/>
          <p:cNvCxnSpPr>
            <a:stCxn id="6" idx="2"/>
            <a:endCxn id="11" idx="0"/>
          </p:cNvCxnSpPr>
          <p:nvPr/>
        </p:nvCxnSpPr>
        <p:spPr>
          <a:xfrm>
            <a:off x="4468969" y="2448134"/>
            <a:ext cx="0" cy="1106611"/>
          </a:xfrm>
          <a:prstGeom prst="line">
            <a:avLst/>
          </a:prstGeom>
          <a:ln w="57150"/>
        </p:spPr>
        <p:style>
          <a:lnRef idx="1">
            <a:schemeClr val="dk1"/>
          </a:lnRef>
          <a:fillRef idx="0">
            <a:schemeClr val="dk1"/>
          </a:fillRef>
          <a:effectRef idx="0">
            <a:schemeClr val="dk1"/>
          </a:effectRef>
          <a:fontRef idx="minor">
            <a:schemeClr val="tx1"/>
          </a:fontRef>
        </p:style>
      </p:cxnSp>
      <p:cxnSp>
        <p:nvCxnSpPr>
          <p:cNvPr id="41" name="Conector recto 40"/>
          <p:cNvCxnSpPr>
            <a:stCxn id="11" idx="2"/>
            <a:endCxn id="16" idx="0"/>
          </p:cNvCxnSpPr>
          <p:nvPr/>
        </p:nvCxnSpPr>
        <p:spPr>
          <a:xfrm>
            <a:off x="4468969" y="4478075"/>
            <a:ext cx="1049629" cy="2167580"/>
          </a:xfrm>
          <a:prstGeom prst="line">
            <a:avLst/>
          </a:prstGeom>
          <a:ln w="57150"/>
        </p:spPr>
        <p:style>
          <a:lnRef idx="1">
            <a:schemeClr val="dk1"/>
          </a:lnRef>
          <a:fillRef idx="0">
            <a:schemeClr val="dk1"/>
          </a:fillRef>
          <a:effectRef idx="0">
            <a:schemeClr val="dk1"/>
          </a:effectRef>
          <a:fontRef idx="minor">
            <a:schemeClr val="tx1"/>
          </a:fontRef>
        </p:style>
      </p:cxnSp>
      <p:cxnSp>
        <p:nvCxnSpPr>
          <p:cNvPr id="43" name="Conector recto 42"/>
          <p:cNvCxnSpPr>
            <a:stCxn id="7" idx="2"/>
            <a:endCxn id="12" idx="0"/>
          </p:cNvCxnSpPr>
          <p:nvPr/>
        </p:nvCxnSpPr>
        <p:spPr>
          <a:xfrm>
            <a:off x="7821996" y="2596864"/>
            <a:ext cx="188664" cy="955591"/>
          </a:xfrm>
          <a:prstGeom prst="line">
            <a:avLst/>
          </a:prstGeom>
          <a:ln w="57150"/>
        </p:spPr>
        <p:style>
          <a:lnRef idx="1">
            <a:schemeClr val="dk1"/>
          </a:lnRef>
          <a:fillRef idx="0">
            <a:schemeClr val="dk1"/>
          </a:fillRef>
          <a:effectRef idx="0">
            <a:schemeClr val="dk1"/>
          </a:effectRef>
          <a:fontRef idx="minor">
            <a:schemeClr val="tx1"/>
          </a:fontRef>
        </p:style>
      </p:cxnSp>
      <p:cxnSp>
        <p:nvCxnSpPr>
          <p:cNvPr id="45" name="Conector recto 44"/>
          <p:cNvCxnSpPr>
            <a:stCxn id="12" idx="2"/>
            <a:endCxn id="17" idx="0"/>
          </p:cNvCxnSpPr>
          <p:nvPr/>
        </p:nvCxnSpPr>
        <p:spPr>
          <a:xfrm>
            <a:off x="8010660" y="5583780"/>
            <a:ext cx="1238520" cy="461711"/>
          </a:xfrm>
          <a:prstGeom prst="line">
            <a:avLst/>
          </a:prstGeom>
          <a:ln w="57150"/>
        </p:spPr>
        <p:style>
          <a:lnRef idx="1">
            <a:schemeClr val="dk1"/>
          </a:lnRef>
          <a:fillRef idx="0">
            <a:schemeClr val="dk1"/>
          </a:fillRef>
          <a:effectRef idx="0">
            <a:schemeClr val="dk1"/>
          </a:effectRef>
          <a:fontRef idx="minor">
            <a:schemeClr val="tx1"/>
          </a:fontRef>
        </p:style>
      </p:cxnSp>
      <p:cxnSp>
        <p:nvCxnSpPr>
          <p:cNvPr id="48" name="Conector recto 47"/>
          <p:cNvCxnSpPr>
            <a:stCxn id="8" idx="2"/>
            <a:endCxn id="13" idx="0"/>
          </p:cNvCxnSpPr>
          <p:nvPr/>
        </p:nvCxnSpPr>
        <p:spPr>
          <a:xfrm>
            <a:off x="10537067" y="2596864"/>
            <a:ext cx="75126" cy="1084092"/>
          </a:xfrm>
          <a:prstGeom prst="line">
            <a:avLst/>
          </a:prstGeom>
          <a:ln w="57150"/>
        </p:spPr>
        <p:style>
          <a:lnRef idx="1">
            <a:schemeClr val="dk1"/>
          </a:lnRef>
          <a:fillRef idx="0">
            <a:schemeClr val="dk1"/>
          </a:fillRef>
          <a:effectRef idx="0">
            <a:schemeClr val="dk1"/>
          </a:effectRef>
          <a:fontRef idx="minor">
            <a:schemeClr val="tx1"/>
          </a:fontRef>
        </p:style>
      </p:cxnSp>
      <p:cxnSp>
        <p:nvCxnSpPr>
          <p:cNvPr id="50" name="Conector recto 49"/>
          <p:cNvCxnSpPr>
            <a:stCxn id="13" idx="2"/>
          </p:cNvCxnSpPr>
          <p:nvPr/>
        </p:nvCxnSpPr>
        <p:spPr>
          <a:xfrm>
            <a:off x="10612193" y="4327287"/>
            <a:ext cx="1079454" cy="3965371"/>
          </a:xfrm>
          <a:prstGeom prst="line">
            <a:avLst/>
          </a:prstGeom>
          <a:ln w="571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26363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Conclusión.</a:t>
            </a:r>
            <a:endParaRPr lang="es-MX" dirty="0"/>
          </a:p>
        </p:txBody>
      </p:sp>
      <p:sp>
        <p:nvSpPr>
          <p:cNvPr id="3" name="Marcador de contenido 2"/>
          <p:cNvSpPr>
            <a:spLocks noGrp="1"/>
          </p:cNvSpPr>
          <p:nvPr>
            <p:ph idx="1"/>
          </p:nvPr>
        </p:nvSpPr>
        <p:spPr/>
        <p:txBody>
          <a:bodyPr/>
          <a:lstStyle/>
          <a:p>
            <a:pPr marL="0" indent="0" algn="just">
              <a:buNone/>
            </a:pPr>
            <a:r>
              <a:rPr lang="es-MX" dirty="0" smtClean="0"/>
              <a:t>Como equipo de practica se llego a la conclusión que es muy importante que tomemos en cuenta esta relación entre los campos formativos y los principios pedagógicos para tener un mejor desempeño en nuestra practica docente la cual es esencial en nuestro proceso de preparación profesional, la relación entre estos implica desarrollar alumnos competentes para la sociedad.</a:t>
            </a:r>
            <a:endParaRPr lang="es-MX" dirty="0"/>
          </a:p>
        </p:txBody>
      </p:sp>
    </p:spTree>
    <p:extLst>
      <p:ext uri="{BB962C8B-B14F-4D97-AF65-F5344CB8AC3E}">
        <p14:creationId xmlns:p14="http://schemas.microsoft.com/office/powerpoint/2010/main" val="539276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TotalTime>
  <Words>392</Words>
  <Application>Microsoft Office PowerPoint</Application>
  <PresentationFormat>Personalizado</PresentationFormat>
  <Paragraphs>29</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Escuela Normal de Educación Preescolar  </vt:lpstr>
      <vt:lpstr>Introducción.</vt:lpstr>
      <vt:lpstr>Presentación de PowerPoint</vt:lpstr>
      <vt:lpstr>Conclusión.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Raquel Abigail Hinojosa Villanueva</dc:creator>
  <cp:lastModifiedBy>Raquel Abigail Hinojosa Villanueva</cp:lastModifiedBy>
  <cp:revision>6</cp:revision>
  <dcterms:created xsi:type="dcterms:W3CDTF">2015-02-10T17:36:36Z</dcterms:created>
  <dcterms:modified xsi:type="dcterms:W3CDTF">2015-02-10T19:12:26Z</dcterms:modified>
</cp:coreProperties>
</file>