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2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B9FE8-0DAB-451B-94C1-5BDD3CE6D94A}" type="datetimeFigureOut">
              <a:rPr lang="es-MX" smtClean="0"/>
              <a:t>21/09/2010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C4B4E-DD37-4802-A0BE-FE42523FBA5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C4B4E-DD37-4802-A0BE-FE42523FBA58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C4B4E-DD37-4802-A0BE-FE42523FBA58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C4B4E-DD37-4802-A0BE-FE42523FBA58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C4B4E-DD37-4802-A0BE-FE42523FBA58}" type="slidenum">
              <a:rPr lang="es-MX" smtClean="0"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C4B4E-DD37-4802-A0BE-FE42523FBA58}" type="slidenum">
              <a:rPr lang="es-MX" smtClean="0"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C4B4E-DD37-4802-A0BE-FE42523FBA58}" type="slidenum">
              <a:rPr lang="es-MX" smtClean="0"/>
              <a:t>6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8979-728B-466D-9EA4-EC57AC7ED03A}" type="datetimeFigureOut">
              <a:rPr lang="es-MX" smtClean="0"/>
              <a:t>21/09/2010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BC25-A560-4199-9EBD-409D1542B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8979-728B-466D-9EA4-EC57AC7ED03A}" type="datetimeFigureOut">
              <a:rPr lang="es-MX" smtClean="0"/>
              <a:t>21/09/2010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BC25-A560-4199-9EBD-409D1542B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8979-728B-466D-9EA4-EC57AC7ED03A}" type="datetimeFigureOut">
              <a:rPr lang="es-MX" smtClean="0"/>
              <a:t>21/09/2010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BC25-A560-4199-9EBD-409D1542B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8979-728B-466D-9EA4-EC57AC7ED03A}" type="datetimeFigureOut">
              <a:rPr lang="es-MX" smtClean="0"/>
              <a:t>21/09/2010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BC25-A560-4199-9EBD-409D1542B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8979-728B-466D-9EA4-EC57AC7ED03A}" type="datetimeFigureOut">
              <a:rPr lang="es-MX" smtClean="0"/>
              <a:t>21/09/2010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BC25-A560-4199-9EBD-409D1542B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8979-728B-466D-9EA4-EC57AC7ED03A}" type="datetimeFigureOut">
              <a:rPr lang="es-MX" smtClean="0"/>
              <a:t>21/09/2010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BC25-A560-4199-9EBD-409D1542B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8979-728B-466D-9EA4-EC57AC7ED03A}" type="datetimeFigureOut">
              <a:rPr lang="es-MX" smtClean="0"/>
              <a:t>21/09/2010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BC25-A560-4199-9EBD-409D1542B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8979-728B-466D-9EA4-EC57AC7ED03A}" type="datetimeFigureOut">
              <a:rPr lang="es-MX" smtClean="0"/>
              <a:t>21/09/2010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BC25-A560-4199-9EBD-409D1542B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8979-728B-466D-9EA4-EC57AC7ED03A}" type="datetimeFigureOut">
              <a:rPr lang="es-MX" smtClean="0"/>
              <a:t>21/09/2010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BC25-A560-4199-9EBD-409D1542B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8979-728B-466D-9EA4-EC57AC7ED03A}" type="datetimeFigureOut">
              <a:rPr lang="es-MX" smtClean="0"/>
              <a:t>21/09/2010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BC25-A560-4199-9EBD-409D1542B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8979-728B-466D-9EA4-EC57AC7ED03A}" type="datetimeFigureOut">
              <a:rPr lang="es-MX" smtClean="0"/>
              <a:t>21/09/2010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3BC25-A560-4199-9EBD-409D1542B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38979-728B-466D-9EA4-EC57AC7ED03A}" type="datetimeFigureOut">
              <a:rPr lang="es-MX" smtClean="0"/>
              <a:t>21/09/2010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3BC25-A560-4199-9EBD-409D1542B55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4429132"/>
            <a:ext cx="8001056" cy="1752600"/>
          </a:xfrm>
        </p:spPr>
        <p:txBody>
          <a:bodyPr/>
          <a:lstStyle/>
          <a:p>
            <a:r>
              <a:rPr lang="es-MX" sz="2900" dirty="0" smtClean="0">
                <a:solidFill>
                  <a:srgbClr val="FF3300"/>
                </a:solidFill>
              </a:rPr>
              <a:t>“Las necesidades nutrimentales del niño pequeño”</a:t>
            </a:r>
          </a:p>
          <a:p>
            <a:endParaRPr lang="es-MX" sz="2900" dirty="0" smtClean="0"/>
          </a:p>
          <a:p>
            <a:pPr algn="r"/>
            <a:r>
              <a:rPr lang="es-MX" dirty="0" smtClean="0"/>
              <a:t>Maldonado-Durán</a:t>
            </a:r>
            <a:endParaRPr lang="es-MX" dirty="0"/>
          </a:p>
        </p:txBody>
      </p:sp>
      <p:pic>
        <p:nvPicPr>
          <p:cNvPr id="1027" name="Picture 3" descr="C:\Users\Mayra\Pictures\Cuidado de la salud\bb y sandí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714356"/>
            <a:ext cx="4020939" cy="3518321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5572132" y="6072206"/>
            <a:ext cx="3243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PROFRA. MAYRA BUENO</a:t>
            </a:r>
            <a:endParaRPr lang="es-MX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8596" y="2906712"/>
            <a:ext cx="4040188" cy="3951288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FF3300"/>
                </a:solidFill>
              </a:rPr>
              <a:t>HC</a:t>
            </a:r>
            <a:r>
              <a:rPr lang="es-MX" sz="3200" dirty="0" smtClean="0">
                <a:solidFill>
                  <a:schemeClr val="accent6"/>
                </a:solidFill>
              </a:rPr>
              <a:t> </a:t>
            </a:r>
            <a:r>
              <a:rPr lang="es-MX" sz="3200" dirty="0" smtClean="0"/>
              <a:t>= Hormona del crecimiento.</a:t>
            </a:r>
          </a:p>
          <a:p>
            <a:r>
              <a:rPr lang="es-MX" sz="3200" dirty="0" smtClean="0">
                <a:solidFill>
                  <a:srgbClr val="FF3300"/>
                </a:solidFill>
              </a:rPr>
              <a:t>FCSI-1</a:t>
            </a:r>
            <a:r>
              <a:rPr lang="es-MX" sz="3200" dirty="0" smtClean="0"/>
              <a:t>= Factor de crecimiento semejante a la insulina número uno.</a:t>
            </a:r>
            <a:endParaRPr lang="es-MX" sz="3200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3438" y="2906712"/>
            <a:ext cx="4041775" cy="39512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Para que ocurra el crecimiento se requiere de la acción sinérgica de estos dos puntos, además de </a:t>
            </a:r>
            <a:r>
              <a:rPr lang="es-MX" sz="2800" dirty="0" smtClean="0">
                <a:solidFill>
                  <a:srgbClr val="FF3300"/>
                </a:solidFill>
              </a:rPr>
              <a:t>la tiroxina y la </a:t>
            </a:r>
            <a:r>
              <a:rPr lang="es-MX" sz="2800" dirty="0" err="1" smtClean="0">
                <a:solidFill>
                  <a:srgbClr val="FF3300"/>
                </a:solidFill>
              </a:rPr>
              <a:t>triyodotironina</a:t>
            </a:r>
            <a:r>
              <a:rPr lang="es-MX" sz="2800" dirty="0" smtClean="0">
                <a:solidFill>
                  <a:srgbClr val="FF3300"/>
                </a:solidFill>
              </a:rPr>
              <a:t> </a:t>
            </a:r>
            <a:r>
              <a:rPr lang="es-MX" sz="2800" dirty="0" smtClean="0"/>
              <a:t>(hormona tiroides).</a:t>
            </a:r>
            <a:endParaRPr lang="es-MX" sz="2800" dirty="0"/>
          </a:p>
        </p:txBody>
      </p:sp>
      <p:pic>
        <p:nvPicPr>
          <p:cNvPr id="2050" name="Picture 2" descr="C:\Users\Mayra\Pictures\Cuidado de la salud\nutrició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57166"/>
            <a:ext cx="3500461" cy="2428286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5572132" y="6072206"/>
            <a:ext cx="3243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PROFRA. MAYRA BUENO</a:t>
            </a:r>
            <a:endParaRPr lang="es-MX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/>
          <a:lstStyle/>
          <a:p>
            <a:r>
              <a:rPr lang="es-MX" dirty="0" smtClean="0">
                <a:solidFill>
                  <a:srgbClr val="FF3300"/>
                </a:solidFill>
              </a:rPr>
              <a:t>La HC se libera principalmente durante el sueño.</a:t>
            </a:r>
            <a:endParaRPr lang="es-MX" dirty="0">
              <a:solidFill>
                <a:srgbClr val="FF3300"/>
              </a:solidFill>
            </a:endParaRPr>
          </a:p>
        </p:txBody>
      </p:sp>
      <p:pic>
        <p:nvPicPr>
          <p:cNvPr id="5" name="Picture 2" descr="C:\Users\Mayra\Pictures\alimentación infanti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285992"/>
            <a:ext cx="4820908" cy="3860568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5572132" y="6072206"/>
            <a:ext cx="3243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PROFRA. MAYRA BUENO</a:t>
            </a:r>
            <a:endParaRPr lang="es-MX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2011354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* Capacidad gástrica RN: 10 a 20 ml.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* Primer cumpleaños: 200ml.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4098" name="Picture 2" descr="C:\Users\Mayra\Pictures\Cuidado de la salud\comida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286124"/>
            <a:ext cx="3973872" cy="2786081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5572132" y="6072206"/>
            <a:ext cx="3243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chemeClr val="bg1"/>
                </a:solidFill>
              </a:rPr>
              <a:t>PROFRA. MAYRA BUENO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724532" y="6224606"/>
            <a:ext cx="3243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PROFRA. MAYRA BUENO</a:t>
            </a:r>
            <a:endParaRPr lang="es-MX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00034" y="2332037"/>
            <a:ext cx="8229600" cy="4168797"/>
          </a:xfrm>
        </p:spPr>
        <p:txBody>
          <a:bodyPr/>
          <a:lstStyle/>
          <a:p>
            <a:pPr algn="ctr">
              <a:buNone/>
            </a:pPr>
            <a:r>
              <a:rPr lang="es-MX" dirty="0" smtClean="0"/>
              <a:t>La falta de nutrimentos durante la vida intrauterina o en la infancia temprana pueden tener efectos negativos:</a:t>
            </a:r>
          </a:p>
          <a:p>
            <a:r>
              <a:rPr lang="es-MX" dirty="0" smtClean="0"/>
              <a:t>Aspectos del metabolismo.</a:t>
            </a:r>
          </a:p>
          <a:p>
            <a:r>
              <a:rPr lang="es-MX" dirty="0" smtClean="0"/>
              <a:t>Variables fisiológicas.</a:t>
            </a:r>
          </a:p>
          <a:p>
            <a:r>
              <a:rPr lang="es-MX" dirty="0" smtClean="0"/>
              <a:t>Almacenamiento de tejido adiposo.</a:t>
            </a:r>
          </a:p>
          <a:p>
            <a:r>
              <a:rPr lang="es-MX" dirty="0" smtClean="0"/>
              <a:t>Mayor riesgo de ser obesos de adultos.</a:t>
            </a:r>
            <a:endParaRPr lang="es-MX" dirty="0"/>
          </a:p>
        </p:txBody>
      </p:sp>
      <p:pic>
        <p:nvPicPr>
          <p:cNvPr id="6" name="Picture 2" descr="C:\Users\Mayra\Pictures\Cuidado de la salud\alimentos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14291"/>
            <a:ext cx="2928958" cy="213510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5572132" y="6143644"/>
            <a:ext cx="3243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PROFRA. MAYRA BUENO</a:t>
            </a:r>
            <a:endParaRPr lang="es-MX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ozutto.com/hoyquecomo/wp-content/uploads/2009/01/5-razones-buena-alimentacion-nin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4714876" y="2786058"/>
            <a:ext cx="42707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>
                <a:solidFill>
                  <a:schemeClr val="bg1"/>
                </a:solidFill>
              </a:rPr>
              <a:t>¡ SÉ FELIZ SIEMPRE!</a:t>
            </a:r>
            <a:endParaRPr lang="es-MX" sz="4000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72132" y="6072206"/>
            <a:ext cx="3243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chemeClr val="bg1"/>
                </a:solidFill>
              </a:rPr>
              <a:t>PROFRA. MAYRA BUENO</a:t>
            </a:r>
            <a:endParaRPr lang="es-MX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150</Words>
  <Application>Microsoft Office PowerPoint</Application>
  <PresentationFormat>Presentación en pantalla (4:3)</PresentationFormat>
  <Paragraphs>27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La HC se libera principalmente durante el sueño.</vt:lpstr>
      <vt:lpstr>* Capacidad gástrica RN: 10 a 20 ml.  * Primer cumpleaños: 200ml.  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Mayra</dc:creator>
  <cp:lastModifiedBy>Mayra</cp:lastModifiedBy>
  <cp:revision>15</cp:revision>
  <dcterms:created xsi:type="dcterms:W3CDTF">2010-09-21T21:50:18Z</dcterms:created>
  <dcterms:modified xsi:type="dcterms:W3CDTF">2010-09-22T04:17:32Z</dcterms:modified>
</cp:coreProperties>
</file>