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8" autoAdjust="0"/>
    <p:restoredTop sz="86329" autoAdjust="0"/>
  </p:normalViewPr>
  <p:slideViewPr>
    <p:cSldViewPr>
      <p:cViewPr varScale="1">
        <p:scale>
          <a:sx n="50" d="100"/>
          <a:sy n="50" d="100"/>
        </p:scale>
        <p:origin x="-1566" y="-102"/>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560CD9-1B49-458B-982F-D48BDF90072C}" type="datetimeFigureOut">
              <a:rPr lang="es-ES" smtClean="0"/>
              <a:pPr/>
              <a:t>11/01/2011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E4A83E-DB1E-4D5B-8656-5251928E1813}"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11</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14</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D01BBF7-974C-4FA8-8AF8-4FC877D2A6E5}" type="datetime1">
              <a:rPr lang="es-ES" smtClean="0"/>
              <a:pPr/>
              <a:t>11/01/2011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AB55553-4ACE-4999-B8DB-553BA43AFD8D}" type="datetime1">
              <a:rPr lang="es-ES" smtClean="0"/>
              <a:pPr/>
              <a:t>11/01/2011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CB2B4F2-799B-43C5-B80E-3D27813CD3EA}" type="datetime1">
              <a:rPr lang="es-ES" smtClean="0"/>
              <a:pPr/>
              <a:t>11/01/2011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7BE1379-7E24-44CF-8383-5525128307A5}" type="datetime1">
              <a:rPr lang="es-ES" smtClean="0"/>
              <a:pPr/>
              <a:t>11/01/2011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847943-9E5A-4167-8E56-9FA0BEC37557}" type="datetime1">
              <a:rPr lang="es-ES" smtClean="0"/>
              <a:pPr/>
              <a:t>11/01/2011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1CFE27-326A-4F9E-9BBA-37722A31EA3E}" type="datetime1">
              <a:rPr lang="es-ES" smtClean="0"/>
              <a:pPr/>
              <a:t>11/01/2011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5DC94BC-92DB-4858-BB32-6FC5BE987A73}" type="datetime1">
              <a:rPr lang="es-ES" smtClean="0"/>
              <a:pPr/>
              <a:t>11/01/2011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3760E0E-289F-49C3-BCAA-CF914843007A}" type="datetime1">
              <a:rPr lang="es-ES" smtClean="0"/>
              <a:pPr/>
              <a:t>11/01/2011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32DD0D5-641C-4B65-B75F-B7A00D7F7390}" type="datetime1">
              <a:rPr lang="es-ES" smtClean="0"/>
              <a:pPr/>
              <a:t>11/01/2011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A306048-9A51-4717-BD9D-76C3B358F206}" type="datetime1">
              <a:rPr lang="es-ES" smtClean="0"/>
              <a:pPr/>
              <a:t>11/01/2011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2E99D8-B23D-4AA4-9F44-CA30D41F0199}" type="datetime1">
              <a:rPr lang="es-ES" smtClean="0"/>
              <a:pPr/>
              <a:t>11/01/2011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51E7A-5C0D-4CA0-8660-C4D6C6C32D6A}" type="datetime1">
              <a:rPr lang="es-ES" smtClean="0"/>
              <a:pPr/>
              <a:t>11/01/2011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0A23C-5CDA-4DD4-9F9B-4A8B95A455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12.xml"/><Relationship Id="rId5" Type="http://schemas.openxmlformats.org/officeDocument/2006/relationships/slide" Target="slide9.xml"/><Relationship Id="rId4" Type="http://schemas.openxmlformats.org/officeDocument/2006/relationships/slide" Target="slide3.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6.xml"/><Relationship Id="rId4" Type="http://schemas.openxmlformats.org/officeDocument/2006/relationships/slide" Target="slide7.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4" name="3 CuadroTexto"/>
          <p:cNvSpPr txBox="1"/>
          <p:nvPr/>
        </p:nvSpPr>
        <p:spPr>
          <a:xfrm>
            <a:off x="107504" y="476672"/>
            <a:ext cx="8892480" cy="400110"/>
          </a:xfrm>
          <a:prstGeom prst="rect">
            <a:avLst/>
          </a:prstGeom>
          <a:noFill/>
        </p:spPr>
        <p:txBody>
          <a:bodyPr wrap="square" rtlCol="0">
            <a:spAutoFit/>
          </a:bodyPr>
          <a:lstStyle/>
          <a:p>
            <a:pPr algn="ctr"/>
            <a:r>
              <a:rPr lang="es-ES" sz="2000" dirty="0" smtClean="0">
                <a:solidFill>
                  <a:schemeClr val="bg1"/>
                </a:solidFill>
                <a:latin typeface="Arial" pitchFamily="34" charset="0"/>
                <a:cs typeface="Arial" pitchFamily="34" charset="0"/>
              </a:rPr>
              <a:t>DESARROLLO DE LA PERSONALIDAD EN LOS AÑOS PREESCOLARES</a:t>
            </a:r>
            <a:endParaRPr lang="es-ES" sz="2000" dirty="0">
              <a:solidFill>
                <a:schemeClr val="bg1"/>
              </a:solidFill>
              <a:latin typeface="Arial" pitchFamily="34" charset="0"/>
              <a:cs typeface="Arial" pitchFamily="34" charset="0"/>
            </a:endParaRPr>
          </a:p>
        </p:txBody>
      </p:sp>
      <p:sp>
        <p:nvSpPr>
          <p:cNvPr id="10" name="9 Elipse"/>
          <p:cNvSpPr/>
          <p:nvPr/>
        </p:nvSpPr>
        <p:spPr>
          <a:xfrm>
            <a:off x="323528" y="1124744"/>
            <a:ext cx="2448272" cy="1224136"/>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hlinkClick r:id="rId3" action="ppaction://hlinksldjump"/>
              </a:rPr>
              <a:t>INTRODUCCIÓN</a:t>
            </a:r>
            <a:endParaRPr lang="es-ES" dirty="0"/>
          </a:p>
        </p:txBody>
      </p:sp>
      <p:sp>
        <p:nvSpPr>
          <p:cNvPr id="11" name="10 Elipse">
            <a:hlinkClick r:id="rId4" action="ppaction://hlinksldjump"/>
          </p:cNvPr>
          <p:cNvSpPr/>
          <p:nvPr/>
        </p:nvSpPr>
        <p:spPr>
          <a:xfrm>
            <a:off x="4652392" y="1052736"/>
            <a:ext cx="3952056" cy="165618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t>DESCRIPCIONES  CLASICAS DEL  DESARROLLO  DE  LA PERSONALIDAD  EN  LOS AÑOS  PREESCOLOARES</a:t>
            </a:r>
            <a:endParaRPr lang="es-ES" dirty="0"/>
          </a:p>
        </p:txBody>
      </p:sp>
      <p:sp>
        <p:nvSpPr>
          <p:cNvPr id="12" name="11 Elipse">
            <a:hlinkClick r:id="rId5" action="ppaction://hlinksldjump"/>
          </p:cNvPr>
          <p:cNvSpPr/>
          <p:nvPr/>
        </p:nvSpPr>
        <p:spPr>
          <a:xfrm>
            <a:off x="5292080" y="4509120"/>
            <a:ext cx="3528392" cy="187220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t>EL  CONOCIMIENTO  DE SÍ  MISMO</a:t>
            </a:r>
            <a:endParaRPr lang="es-ES" dirty="0"/>
          </a:p>
        </p:txBody>
      </p:sp>
      <p:sp>
        <p:nvSpPr>
          <p:cNvPr id="13" name="12 Elipse">
            <a:hlinkClick r:id="rId6" action="ppaction://hlinksldjump"/>
          </p:cNvPr>
          <p:cNvSpPr/>
          <p:nvPr/>
        </p:nvSpPr>
        <p:spPr>
          <a:xfrm>
            <a:off x="467544" y="4365104"/>
            <a:ext cx="3303984" cy="20882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t>IDENTIDAD Y TIPIFICACIÓN RELACIONADA  CON  EL  SEXO</a:t>
            </a:r>
            <a:endParaRPr lang="es-ES" dirty="0"/>
          </a:p>
        </p:txBody>
      </p:sp>
      <p:sp>
        <p:nvSpPr>
          <p:cNvPr id="14" name="13 Flecha a la derecha con bandas"/>
          <p:cNvSpPr/>
          <p:nvPr/>
        </p:nvSpPr>
        <p:spPr>
          <a:xfrm>
            <a:off x="3059832" y="1700808"/>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15" name="14 Flecha a la derecha con bandas"/>
          <p:cNvSpPr/>
          <p:nvPr/>
        </p:nvSpPr>
        <p:spPr>
          <a:xfrm rot="5400000">
            <a:off x="6048164" y="3284984"/>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16" name="15 Flecha a la derecha con bandas"/>
          <p:cNvSpPr/>
          <p:nvPr/>
        </p:nvSpPr>
        <p:spPr>
          <a:xfrm rot="10800000">
            <a:off x="4004320" y="5229200"/>
            <a:ext cx="783704" cy="360040"/>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836712"/>
            <a:ext cx="8568952" cy="56886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400" dirty="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El autoconcepto durante los años preescolares:</a:t>
            </a:r>
          </a:p>
          <a:p>
            <a:pPr algn="just">
              <a:buFont typeface="Wingdings" pitchFamily="2" charset="2"/>
              <a:buChar char="Ø"/>
            </a:pPr>
            <a:r>
              <a:rPr lang="es-ES" sz="2400" dirty="0" smtClean="0">
                <a:solidFill>
                  <a:schemeClr val="tx1"/>
                </a:solidFill>
                <a:latin typeface="Arial" pitchFamily="34" charset="0"/>
                <a:cs typeface="Arial" pitchFamily="34" charset="0"/>
              </a:rPr>
              <a:t>Tendencia a describirse en base atributos personales extensos.(habla de sus logros y habilidades).</a:t>
            </a:r>
          </a:p>
          <a:p>
            <a:pPr algn="just">
              <a:buFont typeface="Wingdings" pitchFamily="2" charset="2"/>
              <a:buChar char="Ø"/>
            </a:pPr>
            <a:r>
              <a:rPr lang="es-ES" sz="2400" dirty="0" smtClean="0">
                <a:solidFill>
                  <a:schemeClr val="tx1"/>
                </a:solidFill>
                <a:latin typeface="Arial" pitchFamily="34" charset="0"/>
                <a:cs typeface="Arial" pitchFamily="34" charset="0"/>
              </a:rPr>
              <a:t>Tendencia a describirse en términos globales. (se puede describir como buena en la escuela, sin más especificaciones).</a:t>
            </a:r>
          </a:p>
          <a:p>
            <a:pPr algn="just">
              <a:buFont typeface="Wingdings" pitchFamily="2" charset="2"/>
              <a:buChar char="Ø"/>
            </a:pPr>
            <a:r>
              <a:rPr lang="es-ES" sz="2400" dirty="0" smtClean="0">
                <a:solidFill>
                  <a:schemeClr val="tx1"/>
                </a:solidFill>
                <a:latin typeface="Arial" pitchFamily="34" charset="0"/>
                <a:cs typeface="Arial" pitchFamily="34" charset="0"/>
              </a:rPr>
              <a:t>Tendencia a concebir las relaciones sociales como simples conexiones entre personas.(se definen en términos de amigo y compañero o como hijo o hermano)</a:t>
            </a:r>
          </a:p>
          <a:p>
            <a:pPr algn="just">
              <a:buFont typeface="Wingdings" pitchFamily="2" charset="2"/>
              <a:buChar char="Ø"/>
            </a:pPr>
            <a:r>
              <a:rPr lang="es-ES" sz="2400" dirty="0" smtClean="0">
                <a:solidFill>
                  <a:schemeClr val="tx1"/>
                </a:solidFill>
                <a:latin typeface="Arial" pitchFamily="34" charset="0"/>
                <a:cs typeface="Arial" pitchFamily="34" charset="0"/>
              </a:rPr>
              <a:t>Tendencia a elaborar el autoconcepto en base a evidencias externas y arbitrarias. (decir que es mala por que rompió un jarrón o decir que es guapo porque se lo ha dicho su mamá.</a:t>
            </a:r>
          </a:p>
          <a:p>
            <a:pPr algn="just"/>
            <a:endParaRPr lang="es-ES" sz="2200" dirty="0">
              <a:solidFill>
                <a:schemeClr val="tx1"/>
              </a:solidFill>
              <a:latin typeface="Arial" pitchFamily="34" charset="0"/>
              <a:cs typeface="Arial" pitchFamily="34" charset="0"/>
            </a:endParaRPr>
          </a:p>
        </p:txBody>
      </p:sp>
      <p:sp>
        <p:nvSpPr>
          <p:cNvPr id="3" name="2 Rectángulo"/>
          <p:cNvSpPr/>
          <p:nvPr/>
        </p:nvSpPr>
        <p:spPr>
          <a:xfrm>
            <a:off x="1043608" y="159023"/>
            <a:ext cx="7704856" cy="461665"/>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El autoconcepto durante los años preescolares</a:t>
            </a:r>
            <a:endParaRPr lang="es-ES" sz="2400" dirty="0">
              <a:solidFill>
                <a:schemeClr val="bg1"/>
              </a:solidFill>
            </a:endParaRPr>
          </a:p>
        </p:txBody>
      </p:sp>
      <p:sp>
        <p:nvSpPr>
          <p:cNvPr id="4" name="3 Flecha a la derecha con bandas">
            <a:hlinkClick r:id="rId3" action="ppaction://hlinksldjump"/>
          </p:cNvPr>
          <p:cNvSpPr/>
          <p:nvPr/>
        </p:nvSpPr>
        <p:spPr>
          <a:xfrm>
            <a:off x="7812360" y="6453336"/>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836712"/>
            <a:ext cx="8568952" cy="56886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000" dirty="0" smtClean="0">
                <a:solidFill>
                  <a:schemeClr val="tx1"/>
                </a:solidFill>
                <a:latin typeface="Arial" pitchFamily="34" charset="0"/>
                <a:cs typeface="Arial" pitchFamily="34" charset="0"/>
              </a:rPr>
              <a:t>Autoestima implica una orientación afectiva que puede evaluarse como positiva o negativa para eso habría que ver que factores determinan el tener una alta o baja autoestima y si existen o no tendencias generales en la evolución de la autoestima a lo largo de la infancia, adolescencia y adultez.</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Las actitudes de los padres y sus prácticas de crianza y educación son los aspectos determinantes del desarrollo de la autoestima de los niños.</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Actitudes y prácticas de los padres de niños con alta autoestima:</a:t>
            </a:r>
          </a:p>
          <a:p>
            <a:pPr algn="just">
              <a:buFont typeface="Wingdings" pitchFamily="2" charset="2"/>
              <a:buChar char="ü"/>
            </a:pPr>
            <a:r>
              <a:rPr lang="es-ES" sz="2000" dirty="0" smtClean="0">
                <a:solidFill>
                  <a:schemeClr val="tx1"/>
                </a:solidFill>
                <a:latin typeface="Arial" pitchFamily="34" charset="0"/>
                <a:cs typeface="Arial" pitchFamily="34" charset="0"/>
              </a:rPr>
              <a:t>Padres cariñosos que aceptan a su hijo por completo y le demuestran frecuente mente su afecto.</a:t>
            </a:r>
          </a:p>
          <a:p>
            <a:pPr algn="just">
              <a:buFont typeface="Wingdings" pitchFamily="2" charset="2"/>
              <a:buChar char="ü"/>
            </a:pPr>
            <a:r>
              <a:rPr lang="es-ES" sz="2000" dirty="0" smtClean="0">
                <a:solidFill>
                  <a:schemeClr val="tx1"/>
                </a:solidFill>
                <a:latin typeface="Arial" pitchFamily="34" charset="0"/>
                <a:cs typeface="Arial" pitchFamily="34" charset="0"/>
              </a:rPr>
              <a:t>Padres que establecen reglas que razonan y  las mantienen.</a:t>
            </a:r>
          </a:p>
          <a:p>
            <a:pPr algn="just">
              <a:buFont typeface="Wingdings" pitchFamily="2" charset="2"/>
              <a:buChar char="ü"/>
            </a:pPr>
            <a:r>
              <a:rPr lang="es-ES" sz="2000" dirty="0" smtClean="0">
                <a:solidFill>
                  <a:schemeClr val="tx1"/>
                </a:solidFill>
                <a:latin typeface="Arial" pitchFamily="34" charset="0"/>
                <a:cs typeface="Arial" pitchFamily="34" charset="0"/>
              </a:rPr>
              <a:t>Padres que utilizan tipos de disciplina no coercitivos.</a:t>
            </a:r>
          </a:p>
          <a:p>
            <a:pPr algn="just">
              <a:buFont typeface="Wingdings" pitchFamily="2" charset="2"/>
              <a:buChar char="ü"/>
            </a:pPr>
            <a:r>
              <a:rPr lang="es-ES" sz="2000" dirty="0" smtClean="0">
                <a:solidFill>
                  <a:schemeClr val="tx1"/>
                </a:solidFill>
                <a:latin typeface="Arial" pitchFamily="34" charset="0"/>
                <a:cs typeface="Arial" pitchFamily="34" charset="0"/>
              </a:rPr>
              <a:t>Padres democráticos que estimulan al niño a que exprese sus opiniones, que con frecuencia son aceptados y tenidos en cuenta,</a:t>
            </a:r>
            <a:endParaRPr lang="es-ES" sz="2000" dirty="0">
              <a:solidFill>
                <a:schemeClr val="tx1"/>
              </a:solidFill>
              <a:latin typeface="Arial" pitchFamily="34" charset="0"/>
              <a:cs typeface="Arial" pitchFamily="34" charset="0"/>
            </a:endParaRPr>
          </a:p>
        </p:txBody>
      </p:sp>
      <p:sp>
        <p:nvSpPr>
          <p:cNvPr id="3" name="2 Rectángulo"/>
          <p:cNvSpPr/>
          <p:nvPr/>
        </p:nvSpPr>
        <p:spPr>
          <a:xfrm>
            <a:off x="1763688" y="116632"/>
            <a:ext cx="5642891"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la autoestima y sus determinantes</a:t>
            </a:r>
            <a:endParaRPr lang="es-ES" sz="2800" dirty="0">
              <a:solidFill>
                <a:schemeClr val="bg1"/>
              </a:solidFill>
            </a:endParaRPr>
          </a:p>
        </p:txBody>
      </p:sp>
      <p:sp>
        <p:nvSpPr>
          <p:cNvPr id="4" name="3 Flecha curvada hacia la izquierda">
            <a:hlinkClick r:id="rId3" action="ppaction://hlinksldjump"/>
          </p:cNvPr>
          <p:cNvSpPr/>
          <p:nvPr/>
        </p:nvSpPr>
        <p:spPr>
          <a:xfrm rot="1728491">
            <a:off x="8101412" y="5675575"/>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p:cNvSpPr/>
          <p:nvPr/>
        </p:nvSpPr>
        <p:spPr>
          <a:xfrm>
            <a:off x="179512" y="188640"/>
            <a:ext cx="8820472" cy="830997"/>
          </a:xfrm>
          <a:prstGeom prst="rect">
            <a:avLst/>
          </a:prstGeom>
        </p:spPr>
        <p:txBody>
          <a:bodyPr wrap="square">
            <a:spAutoFit/>
          </a:bodyPr>
          <a:lstStyle/>
          <a:p>
            <a:pPr algn="ctr"/>
            <a:r>
              <a:rPr lang="es-ES" sz="2400" dirty="0" smtClean="0">
                <a:solidFill>
                  <a:schemeClr val="bg1"/>
                </a:solidFill>
                <a:latin typeface="Arial" pitchFamily="34" charset="0"/>
                <a:cs typeface="Arial" pitchFamily="34" charset="0"/>
              </a:rPr>
              <a:t>IDENTIDAD Y TIPIFICACIÓN RELACIONADA  </a:t>
            </a:r>
          </a:p>
          <a:p>
            <a:pPr algn="ctr"/>
            <a:r>
              <a:rPr lang="es-ES" sz="2400" dirty="0" smtClean="0">
                <a:solidFill>
                  <a:schemeClr val="bg1"/>
                </a:solidFill>
                <a:latin typeface="Arial" pitchFamily="34" charset="0"/>
                <a:cs typeface="Arial" pitchFamily="34" charset="0"/>
              </a:rPr>
              <a:t>CON  EL  SEXO</a:t>
            </a:r>
            <a:endParaRPr lang="es-ES" sz="2400" dirty="0">
              <a:solidFill>
                <a:schemeClr val="bg1"/>
              </a:solidFill>
              <a:latin typeface="Arial" pitchFamily="34" charset="0"/>
              <a:cs typeface="Arial" pitchFamily="34" charset="0"/>
            </a:endParaRPr>
          </a:p>
        </p:txBody>
      </p:sp>
      <p:sp>
        <p:nvSpPr>
          <p:cNvPr id="4" name="3 Rectángulo redondeado"/>
          <p:cNvSpPr/>
          <p:nvPr/>
        </p:nvSpPr>
        <p:spPr>
          <a:xfrm>
            <a:off x="323528" y="1124744"/>
            <a:ext cx="8568952" cy="51845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000" b="1" dirty="0" smtClean="0">
              <a:solidFill>
                <a:schemeClr val="tx1"/>
              </a:solidFill>
              <a:latin typeface="Arial" pitchFamily="34" charset="0"/>
              <a:cs typeface="Arial" pitchFamily="34" charset="0"/>
            </a:endParaRPr>
          </a:p>
          <a:p>
            <a:pPr algn="just"/>
            <a:endParaRPr lang="es-ES" sz="2000" b="1" dirty="0" smtClean="0">
              <a:solidFill>
                <a:schemeClr val="tx1"/>
              </a:solidFill>
              <a:latin typeface="Arial" pitchFamily="34" charset="0"/>
              <a:cs typeface="Arial" pitchFamily="34" charset="0"/>
            </a:endParaRPr>
          </a:p>
          <a:p>
            <a:pPr algn="just"/>
            <a:r>
              <a:rPr lang="es-ES" sz="2000" b="1" dirty="0" smtClean="0">
                <a:solidFill>
                  <a:schemeClr val="tx1"/>
                </a:solidFill>
                <a:latin typeface="Arial" pitchFamily="34" charset="0"/>
                <a:cs typeface="Arial" pitchFamily="34" charset="0"/>
              </a:rPr>
              <a:t>La identidad sexual y su constancia:</a:t>
            </a:r>
          </a:p>
          <a:p>
            <a:pPr algn="just"/>
            <a:r>
              <a:rPr lang="es-ES" sz="2000" dirty="0" smtClean="0">
                <a:solidFill>
                  <a:schemeClr val="tx1"/>
                </a:solidFill>
                <a:latin typeface="Arial" pitchFamily="34" charset="0"/>
                <a:cs typeface="Arial" pitchFamily="34" charset="0"/>
              </a:rPr>
              <a:t>El conocimiento del grupo sexual al que se pertenece realiza importantes progresos desde el año y medio a los tres años. Para los niños menores de 6 años es masculino aquello que presenta rasgos externos masculinos y es femenino lo que presenta los rasgos correspondientes femeninos.</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Niños y niñas preescolares prefieren como compañeros de juego a quienes son de su mismo sexo y toman como modelos a personas de su mismo sexo.</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Entre los 6 y 7 años los niños deben descubrir la llamada constancia del sexo, que implica no sólo saber que se es niño o  niña, sino ser consciente de que esa es una característica permanente: se es masculino o femenino de por vida.</a:t>
            </a:r>
          </a:p>
          <a:p>
            <a:pPr algn="just"/>
            <a:endParaRPr lang="es-ES" sz="2000" dirty="0" smtClean="0">
              <a:solidFill>
                <a:schemeClr val="tx1"/>
              </a:solidFill>
              <a:latin typeface="Arial" pitchFamily="34" charset="0"/>
              <a:cs typeface="Arial" pitchFamily="34" charset="0"/>
            </a:endParaRPr>
          </a:p>
          <a:p>
            <a:pPr algn="just"/>
            <a:endParaRPr lang="es-ES" sz="2000" dirty="0">
              <a:solidFill>
                <a:schemeClr val="tx1"/>
              </a:solidFill>
              <a:latin typeface="Arial" pitchFamily="34" charset="0"/>
              <a:cs typeface="Arial" pitchFamily="34" charset="0"/>
            </a:endParaRPr>
          </a:p>
        </p:txBody>
      </p:sp>
      <p:sp>
        <p:nvSpPr>
          <p:cNvPr id="5" name="4 Flecha a la derecha con bandas">
            <a:hlinkClick r:id="rId3" action="ppaction://hlinksldjump"/>
          </p:cNvPr>
          <p:cNvSpPr/>
          <p:nvPr/>
        </p:nvSpPr>
        <p:spPr>
          <a:xfrm>
            <a:off x="7740352" y="6381328"/>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p:cNvSpPr/>
          <p:nvPr/>
        </p:nvSpPr>
        <p:spPr>
          <a:xfrm>
            <a:off x="179512" y="188640"/>
            <a:ext cx="8820472" cy="830997"/>
          </a:xfrm>
          <a:prstGeom prst="rect">
            <a:avLst/>
          </a:prstGeom>
        </p:spPr>
        <p:txBody>
          <a:bodyPr wrap="square">
            <a:spAutoFit/>
          </a:bodyPr>
          <a:lstStyle/>
          <a:p>
            <a:pPr algn="ctr"/>
            <a:r>
              <a:rPr lang="es-ES" sz="2400" dirty="0" smtClean="0">
                <a:solidFill>
                  <a:schemeClr val="bg1"/>
                </a:solidFill>
                <a:latin typeface="Arial" pitchFamily="34" charset="0"/>
                <a:cs typeface="Arial" pitchFamily="34" charset="0"/>
              </a:rPr>
              <a:t>IDENTIDAD Y TIPIFICACIÓN RELACIONADA  </a:t>
            </a:r>
          </a:p>
          <a:p>
            <a:pPr algn="ctr"/>
            <a:r>
              <a:rPr lang="es-ES" sz="2400" dirty="0" smtClean="0">
                <a:solidFill>
                  <a:schemeClr val="bg1"/>
                </a:solidFill>
                <a:latin typeface="Arial" pitchFamily="34" charset="0"/>
                <a:cs typeface="Arial" pitchFamily="34" charset="0"/>
              </a:rPr>
              <a:t>CON  EL  SEXO</a:t>
            </a:r>
            <a:endParaRPr lang="es-ES" sz="2400" dirty="0">
              <a:solidFill>
                <a:schemeClr val="bg1"/>
              </a:solidFill>
              <a:latin typeface="Arial" pitchFamily="34" charset="0"/>
              <a:cs typeface="Arial" pitchFamily="34" charset="0"/>
            </a:endParaRPr>
          </a:p>
        </p:txBody>
      </p:sp>
      <p:sp>
        <p:nvSpPr>
          <p:cNvPr id="3" name="2 Rectángulo redondeado"/>
          <p:cNvSpPr/>
          <p:nvPr/>
        </p:nvSpPr>
        <p:spPr>
          <a:xfrm>
            <a:off x="323528" y="1124744"/>
            <a:ext cx="8568952" cy="51845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000" b="1" dirty="0" smtClean="0">
              <a:solidFill>
                <a:schemeClr val="tx1"/>
              </a:solidFill>
              <a:latin typeface="Arial" pitchFamily="34" charset="0"/>
              <a:cs typeface="Arial" pitchFamily="34" charset="0"/>
            </a:endParaRPr>
          </a:p>
          <a:p>
            <a:pPr algn="just"/>
            <a:endParaRPr lang="es-ES" sz="2000" b="1" dirty="0" smtClean="0">
              <a:solidFill>
                <a:schemeClr val="tx1"/>
              </a:solidFill>
              <a:latin typeface="Arial" pitchFamily="34" charset="0"/>
              <a:cs typeface="Arial" pitchFamily="34" charset="0"/>
            </a:endParaRPr>
          </a:p>
          <a:p>
            <a:pPr algn="just"/>
            <a:r>
              <a:rPr lang="es-ES" sz="2000" b="1" dirty="0" smtClean="0">
                <a:solidFill>
                  <a:schemeClr val="tx1"/>
                </a:solidFill>
                <a:latin typeface="Arial" pitchFamily="34" charset="0"/>
                <a:cs typeface="Arial" pitchFamily="34" charset="0"/>
              </a:rPr>
              <a:t>La tipificación sexual:</a:t>
            </a:r>
          </a:p>
          <a:p>
            <a:pPr algn="just"/>
            <a:r>
              <a:rPr lang="es-ES" sz="2000" dirty="0" smtClean="0">
                <a:solidFill>
                  <a:schemeClr val="tx1"/>
                </a:solidFill>
                <a:latin typeface="Arial" pitchFamily="34" charset="0"/>
                <a:cs typeface="Arial" pitchFamily="34" charset="0"/>
              </a:rPr>
              <a:t>Proceso a través del cual niños y niñas adquieren pautas de conducta que la sociedad considera típicas de uno u otro sexo.</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En forma directa o indirecta los niños y niñas reciben presiones para comportarse de acuerdo con las expectativas y estereotipos sexuales vigentes en su entorno socializador.</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Niños y niñas se vuelven muy estereotipados, desaprobando y ridiculizando a quienes se desvían de los roles y estereotipos convencionales.</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Niños y niñas se comportan de manera sexualmente estereotipada por que esto les ayuda a tener mas clara su identidad en este aspecto, fortaleciendo así sus esquemas cognitivos relativos a la identidad sexual.</a:t>
            </a:r>
          </a:p>
          <a:p>
            <a:pPr algn="just"/>
            <a:endParaRPr lang="es-ES" sz="2000" dirty="0" smtClean="0">
              <a:solidFill>
                <a:schemeClr val="tx1"/>
              </a:solidFill>
              <a:latin typeface="Arial" pitchFamily="34" charset="0"/>
              <a:cs typeface="Arial" pitchFamily="34" charset="0"/>
            </a:endParaRPr>
          </a:p>
          <a:p>
            <a:pPr algn="just"/>
            <a:endParaRPr lang="es-ES" sz="2000" dirty="0">
              <a:solidFill>
                <a:schemeClr val="tx1"/>
              </a:solidFill>
              <a:latin typeface="Arial" pitchFamily="34" charset="0"/>
              <a:cs typeface="Arial" pitchFamily="34" charset="0"/>
            </a:endParaRPr>
          </a:p>
        </p:txBody>
      </p:sp>
      <p:sp>
        <p:nvSpPr>
          <p:cNvPr id="4" name="3 Flecha a la derecha con bandas">
            <a:hlinkClick r:id="rId3" action="ppaction://hlinksldjump"/>
          </p:cNvPr>
          <p:cNvSpPr/>
          <p:nvPr/>
        </p:nvSpPr>
        <p:spPr>
          <a:xfrm>
            <a:off x="7740352" y="6381328"/>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CuadroTexto"/>
          <p:cNvSpPr txBox="1"/>
          <p:nvPr/>
        </p:nvSpPr>
        <p:spPr>
          <a:xfrm>
            <a:off x="395536" y="2814027"/>
            <a:ext cx="8424936" cy="83099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sz="4800" dirty="0" smtClean="0"/>
              <a:t>GRACIAS  POR  TU  ATENCIÓN</a:t>
            </a:r>
            <a:endParaRPr lang="es-E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17" name="16 CuadroTexto"/>
          <p:cNvSpPr txBox="1"/>
          <p:nvPr/>
        </p:nvSpPr>
        <p:spPr>
          <a:xfrm>
            <a:off x="1691680" y="116632"/>
            <a:ext cx="5328592" cy="769441"/>
          </a:xfrm>
          <a:prstGeom prst="rect">
            <a:avLst/>
          </a:prstGeom>
          <a:noFill/>
        </p:spPr>
        <p:txBody>
          <a:bodyPr wrap="square" rtlCol="0">
            <a:spAutoFit/>
          </a:bodyPr>
          <a:lstStyle/>
          <a:p>
            <a:pPr algn="ctr"/>
            <a:r>
              <a:rPr lang="es-ES" sz="4400" dirty="0" smtClean="0">
                <a:solidFill>
                  <a:schemeClr val="bg1"/>
                </a:solidFill>
                <a:latin typeface="Arial" pitchFamily="34" charset="0"/>
                <a:cs typeface="Arial" pitchFamily="34" charset="0"/>
              </a:rPr>
              <a:t>INTRODUCCIÓN</a:t>
            </a:r>
            <a:endParaRPr lang="es-ES" sz="4400" dirty="0">
              <a:solidFill>
                <a:schemeClr val="bg1"/>
              </a:solidFill>
              <a:latin typeface="Arial" pitchFamily="34" charset="0"/>
              <a:cs typeface="Arial" pitchFamily="34" charset="0"/>
            </a:endParaRPr>
          </a:p>
        </p:txBody>
      </p:sp>
      <p:sp>
        <p:nvSpPr>
          <p:cNvPr id="18" name="17 Rectángulo redondeado"/>
          <p:cNvSpPr/>
          <p:nvPr/>
        </p:nvSpPr>
        <p:spPr>
          <a:xfrm>
            <a:off x="539552" y="1268760"/>
            <a:ext cx="8136904" cy="468052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400" dirty="0" smtClean="0">
                <a:latin typeface="Arial" pitchFamily="34" charset="0"/>
                <a:cs typeface="Arial" pitchFamily="34" charset="0"/>
              </a:rPr>
              <a:t>La personalidad  </a:t>
            </a:r>
          </a:p>
          <a:p>
            <a:pPr algn="ctr"/>
            <a:r>
              <a:rPr lang="es-ES" sz="2400" dirty="0" smtClean="0">
                <a:latin typeface="Arial" pitchFamily="34" charset="0"/>
                <a:cs typeface="Arial" pitchFamily="34" charset="0"/>
              </a:rPr>
              <a:t>En psicología se puede definir como:</a:t>
            </a:r>
          </a:p>
          <a:p>
            <a:pPr algn="ctr"/>
            <a:r>
              <a:rPr lang="es-ES" sz="2400" dirty="0" smtClean="0">
                <a:latin typeface="Arial" pitchFamily="34" charset="0"/>
                <a:cs typeface="Arial" pitchFamily="34" charset="0"/>
              </a:rPr>
              <a:t> </a:t>
            </a:r>
          </a:p>
          <a:p>
            <a:pPr algn="ctr"/>
            <a:r>
              <a:rPr lang="es-ES" sz="2400" dirty="0" smtClean="0">
                <a:latin typeface="Arial" pitchFamily="34" charset="0"/>
                <a:cs typeface="Arial" pitchFamily="34" charset="0"/>
              </a:rPr>
              <a:t>Conjunto de rasgos psicológicos de una persona.</a:t>
            </a:r>
          </a:p>
          <a:p>
            <a:pPr algn="ctr"/>
            <a:endParaRPr lang="es-ES" sz="2400" dirty="0">
              <a:latin typeface="Arial" pitchFamily="34" charset="0"/>
              <a:cs typeface="Arial" pitchFamily="34" charset="0"/>
            </a:endParaRPr>
          </a:p>
          <a:p>
            <a:pPr algn="ctr"/>
            <a:r>
              <a:rPr lang="es-ES" sz="2400" dirty="0" smtClean="0">
                <a:latin typeface="Arial" pitchFamily="34" charset="0"/>
                <a:cs typeface="Arial" pitchFamily="34" charset="0"/>
              </a:rPr>
              <a:t>Aspectos relacionados con la vida emocional y afectiva.</a:t>
            </a:r>
          </a:p>
          <a:p>
            <a:pPr algn="ctr"/>
            <a:endParaRPr lang="es-ES" sz="2400" dirty="0">
              <a:latin typeface="Arial" pitchFamily="34" charset="0"/>
              <a:cs typeface="Arial" pitchFamily="34" charset="0"/>
            </a:endParaRPr>
          </a:p>
          <a:p>
            <a:pPr algn="ctr"/>
            <a:endParaRPr lang="es-ES" sz="2400" dirty="0">
              <a:latin typeface="Arial" pitchFamily="34" charset="0"/>
              <a:cs typeface="Arial" pitchFamily="34" charset="0"/>
            </a:endParaRPr>
          </a:p>
          <a:p>
            <a:pPr algn="ctr"/>
            <a:r>
              <a:rPr lang="es-ES" sz="2400" dirty="0" smtClean="0">
                <a:latin typeface="Arial" pitchFamily="34" charset="0"/>
                <a:cs typeface="Arial" pitchFamily="34" charset="0"/>
              </a:rPr>
              <a:t>En este capitulo se hablara de personalidad, pero en el marco de las relaciones interpersonales  </a:t>
            </a:r>
            <a:endParaRPr lang="es-ES" sz="2400" dirty="0">
              <a:latin typeface="Arial" pitchFamily="34" charset="0"/>
              <a:cs typeface="Arial" pitchFamily="34" charset="0"/>
            </a:endParaRPr>
          </a:p>
        </p:txBody>
      </p:sp>
      <p:sp>
        <p:nvSpPr>
          <p:cNvPr id="19" name="18 Flecha curvada hacia la izquierda">
            <a:hlinkClick r:id="rId3"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p:cNvSpPr/>
          <p:nvPr/>
        </p:nvSpPr>
        <p:spPr>
          <a:xfrm>
            <a:off x="0" y="44624"/>
            <a:ext cx="9144000" cy="830997"/>
          </a:xfrm>
          <a:prstGeom prst="rect">
            <a:avLst/>
          </a:prstGeom>
        </p:spPr>
        <p:txBody>
          <a:bodyPr wrap="square">
            <a:spAutoFit/>
          </a:bodyPr>
          <a:lstStyle/>
          <a:p>
            <a:pPr algn="ctr"/>
            <a:r>
              <a:rPr lang="es-ES" sz="2400" b="1" dirty="0" smtClean="0">
                <a:solidFill>
                  <a:schemeClr val="bg1"/>
                </a:solidFill>
                <a:latin typeface="Arial" pitchFamily="34" charset="0"/>
                <a:cs typeface="Arial" pitchFamily="34" charset="0"/>
              </a:rPr>
              <a:t>DESCRIPCIONES  CLASICAS DEL  DESARROLLO  DE  LA PERSONALIDAD  EN  LOS AÑOS  PREESCOLOARES</a:t>
            </a:r>
            <a:endParaRPr lang="es-ES" sz="2400" b="1" dirty="0">
              <a:solidFill>
                <a:schemeClr val="bg1"/>
              </a:solidFill>
              <a:latin typeface="Arial" pitchFamily="34" charset="0"/>
              <a:cs typeface="Arial" pitchFamily="34" charset="0"/>
            </a:endParaRPr>
          </a:p>
        </p:txBody>
      </p:sp>
      <p:sp>
        <p:nvSpPr>
          <p:cNvPr id="4" name="3 Rectángulo redondeado">
            <a:hlinkClick r:id="rId3" action="ppaction://hlinksldjump"/>
          </p:cNvPr>
          <p:cNvSpPr/>
          <p:nvPr/>
        </p:nvSpPr>
        <p:spPr>
          <a:xfrm>
            <a:off x="1187624" y="1484784"/>
            <a:ext cx="2664296"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400" b="1" dirty="0" smtClean="0">
                <a:latin typeface="Arial" pitchFamily="34" charset="0"/>
                <a:cs typeface="Arial" pitchFamily="34" charset="0"/>
              </a:rPr>
              <a:t>Descripciones </a:t>
            </a:r>
            <a:r>
              <a:rPr lang="es-ES" sz="2400" b="1" dirty="0" smtClean="0">
                <a:latin typeface="Arial" pitchFamily="34" charset="0"/>
                <a:cs typeface="Arial" pitchFamily="34" charset="0"/>
                <a:hlinkClick r:id="rId3" action="ppaction://hlinksldjump"/>
              </a:rPr>
              <a:t>psicoanalíticas</a:t>
            </a:r>
            <a:endParaRPr lang="es-ES" sz="2400" b="1" dirty="0">
              <a:latin typeface="Arial" pitchFamily="34" charset="0"/>
              <a:cs typeface="Arial" pitchFamily="34" charset="0"/>
            </a:endParaRPr>
          </a:p>
        </p:txBody>
      </p:sp>
      <p:sp>
        <p:nvSpPr>
          <p:cNvPr id="5" name="4 Rectángulo redondeado">
            <a:hlinkClick r:id="rId4" action="ppaction://hlinksldjump"/>
          </p:cNvPr>
          <p:cNvSpPr/>
          <p:nvPr/>
        </p:nvSpPr>
        <p:spPr>
          <a:xfrm>
            <a:off x="1043608" y="4005064"/>
            <a:ext cx="2808312"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400" b="1" dirty="0" smtClean="0">
                <a:latin typeface="Arial" pitchFamily="34" charset="0"/>
                <a:cs typeface="Arial" pitchFamily="34" charset="0"/>
              </a:rPr>
              <a:t>Otras descripciones</a:t>
            </a:r>
            <a:endParaRPr lang="es-ES" sz="2400" b="1" dirty="0">
              <a:latin typeface="Arial" pitchFamily="34" charset="0"/>
              <a:cs typeface="Arial" pitchFamily="34" charset="0"/>
            </a:endParaRPr>
          </a:p>
        </p:txBody>
      </p:sp>
      <p:sp>
        <p:nvSpPr>
          <p:cNvPr id="6" name="5 Rectángulo redondeado">
            <a:hlinkClick r:id="rId5" action="ppaction://hlinksldjump"/>
          </p:cNvPr>
          <p:cNvSpPr/>
          <p:nvPr/>
        </p:nvSpPr>
        <p:spPr>
          <a:xfrm>
            <a:off x="5148064" y="1484784"/>
            <a:ext cx="2808312"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400" b="1" dirty="0" smtClean="0">
                <a:latin typeface="Arial" pitchFamily="34" charset="0"/>
                <a:cs typeface="Arial" pitchFamily="34" charset="0"/>
              </a:rPr>
              <a:t>La descripción de Wallon</a:t>
            </a:r>
            <a:endParaRPr lang="es-ES" sz="2400" b="1" dirty="0">
              <a:latin typeface="Arial" pitchFamily="34" charset="0"/>
              <a:cs typeface="Arial" pitchFamily="34" charset="0"/>
            </a:endParaRPr>
          </a:p>
        </p:txBody>
      </p:sp>
      <p:sp>
        <p:nvSpPr>
          <p:cNvPr id="7" name="6 Rectángulo redondeado">
            <a:hlinkClick r:id="rId6" action="ppaction://hlinksldjump"/>
          </p:cNvPr>
          <p:cNvSpPr/>
          <p:nvPr/>
        </p:nvSpPr>
        <p:spPr>
          <a:xfrm>
            <a:off x="5220072" y="4005064"/>
            <a:ext cx="2952328"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400" b="1" dirty="0" smtClean="0">
                <a:latin typeface="Arial" pitchFamily="34" charset="0"/>
                <a:cs typeface="Arial" pitchFamily="34" charset="0"/>
              </a:rPr>
              <a:t>Algunas coincidencias descriptivas</a:t>
            </a:r>
            <a:endParaRPr lang="es-ES" sz="2400" b="1" dirty="0">
              <a:latin typeface="Arial" pitchFamily="34" charset="0"/>
              <a:cs typeface="Arial" pitchFamily="34" charset="0"/>
            </a:endParaRPr>
          </a:p>
        </p:txBody>
      </p:sp>
      <p:sp>
        <p:nvSpPr>
          <p:cNvPr id="8" name="7 Flecha curvada hacia la izquierda">
            <a:hlinkClick r:id="rId7"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323528" y="692696"/>
            <a:ext cx="8568952" cy="54726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000" dirty="0" smtClean="0">
                <a:solidFill>
                  <a:schemeClr val="tx1"/>
                </a:solidFill>
                <a:latin typeface="Arial" pitchFamily="34" charset="0"/>
                <a:cs typeface="Arial" pitchFamily="34" charset="0"/>
              </a:rPr>
              <a:t>Las descripciones de Freud son las mas difundidas, él decía que el desarrollo de la  personalidad estaba ligado al desarrollo de la sexualidad. La sexualidad desde el nacimiento hasta los 6 años es una sexualidad pregenital, donde lo predominante son las estimulaciones autoeróticas de distintas zonas erógenas</a:t>
            </a:r>
          </a:p>
          <a:p>
            <a:pPr algn="just"/>
            <a:endParaRPr lang="es-ES" sz="2000" dirty="0">
              <a:solidFill>
                <a:schemeClr val="tx1"/>
              </a:solidFill>
              <a:latin typeface="Arial" pitchFamily="34" charset="0"/>
              <a:cs typeface="Arial" pitchFamily="34" charset="0"/>
            </a:endParaRPr>
          </a:p>
          <a:p>
            <a:pPr algn="just"/>
            <a:r>
              <a:rPr lang="es-ES" sz="2000" b="1" dirty="0" smtClean="0">
                <a:solidFill>
                  <a:schemeClr val="tx1"/>
                </a:solidFill>
                <a:latin typeface="Arial" pitchFamily="34" charset="0"/>
                <a:cs typeface="Arial" pitchFamily="34" charset="0"/>
              </a:rPr>
              <a:t>Fase oral</a:t>
            </a:r>
            <a:r>
              <a:rPr lang="es-ES" sz="2000" dirty="0" smtClean="0">
                <a:solidFill>
                  <a:schemeClr val="tx1"/>
                </a:solidFill>
                <a:latin typeface="Arial" pitchFamily="34" charset="0"/>
                <a:cs typeface="Arial" pitchFamily="34" charset="0"/>
              </a:rPr>
              <a:t>.- del nacimiento hasta finales del primer año.</a:t>
            </a:r>
          </a:p>
          <a:p>
            <a:pPr algn="just"/>
            <a:r>
              <a:rPr lang="es-ES" sz="2000" b="1" dirty="0" smtClean="0">
                <a:solidFill>
                  <a:schemeClr val="tx1"/>
                </a:solidFill>
                <a:latin typeface="Arial" pitchFamily="34" charset="0"/>
                <a:cs typeface="Arial" pitchFamily="34" charset="0"/>
              </a:rPr>
              <a:t>Fase anal</a:t>
            </a:r>
            <a:r>
              <a:rPr lang="es-ES" sz="2000" dirty="0" smtClean="0">
                <a:solidFill>
                  <a:schemeClr val="tx1"/>
                </a:solidFill>
                <a:latin typeface="Arial" pitchFamily="34" charset="0"/>
                <a:cs typeface="Arial" pitchFamily="34" charset="0"/>
              </a:rPr>
              <a:t>.- durante el segundo y tercer año.</a:t>
            </a:r>
          </a:p>
          <a:p>
            <a:pPr algn="just"/>
            <a:r>
              <a:rPr lang="es-ES" sz="2000" b="1" dirty="0" smtClean="0">
                <a:solidFill>
                  <a:schemeClr val="tx1"/>
                </a:solidFill>
                <a:latin typeface="Arial" pitchFamily="34" charset="0"/>
                <a:cs typeface="Arial" pitchFamily="34" charset="0"/>
              </a:rPr>
              <a:t>Fase fálica</a:t>
            </a:r>
            <a:r>
              <a:rPr lang="es-ES" sz="2000" dirty="0" smtClean="0">
                <a:solidFill>
                  <a:schemeClr val="tx1"/>
                </a:solidFill>
                <a:latin typeface="Arial" pitchFamily="34" charset="0"/>
                <a:cs typeface="Arial" pitchFamily="34" charset="0"/>
              </a:rPr>
              <a:t>.- se extiende durante el resto de los años preescolares </a:t>
            </a:r>
          </a:p>
          <a:p>
            <a:pPr algn="just"/>
            <a:r>
              <a:rPr lang="es-ES" sz="2000" b="1" dirty="0" smtClean="0">
                <a:solidFill>
                  <a:schemeClr val="tx1"/>
                </a:solidFill>
                <a:latin typeface="Arial" pitchFamily="34" charset="0"/>
                <a:cs typeface="Arial" pitchFamily="34" charset="0"/>
              </a:rPr>
              <a:t>Fase de latencia</a:t>
            </a:r>
            <a:r>
              <a:rPr lang="es-ES" sz="2000" dirty="0" smtClean="0">
                <a:solidFill>
                  <a:schemeClr val="tx1"/>
                </a:solidFill>
                <a:latin typeface="Arial" pitchFamily="34" charset="0"/>
                <a:cs typeface="Arial" pitchFamily="34" charset="0"/>
              </a:rPr>
              <a:t>.- es la transición entre la sexualidad pregenital y la genital  y se extiende hasta la pubertad.</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Estas fases no se suceden simplemente la una a la otra, por el contrario se agregan, se superponen y coexisten. </a:t>
            </a:r>
            <a:endParaRPr lang="es-ES" sz="2000" dirty="0">
              <a:solidFill>
                <a:schemeClr val="tx1"/>
              </a:solidFill>
              <a:latin typeface="Arial" pitchFamily="34" charset="0"/>
              <a:cs typeface="Arial" pitchFamily="34" charset="0"/>
            </a:endParaRPr>
          </a:p>
        </p:txBody>
      </p:sp>
      <p:sp>
        <p:nvSpPr>
          <p:cNvPr id="4" name="3 Flecha a la derecha con bandas">
            <a:hlinkClick r:id="rId3" action="ppaction://hlinksldjump"/>
          </p:cNvPr>
          <p:cNvSpPr/>
          <p:nvPr/>
        </p:nvSpPr>
        <p:spPr>
          <a:xfrm>
            <a:off x="7308304" y="6309320"/>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5" name="4 Rectángulo"/>
          <p:cNvSpPr/>
          <p:nvPr/>
        </p:nvSpPr>
        <p:spPr>
          <a:xfrm>
            <a:off x="1547664" y="116632"/>
            <a:ext cx="5688632" cy="461665"/>
          </a:xfrm>
          <a:prstGeom prst="rect">
            <a:avLst/>
          </a:prstGeom>
        </p:spPr>
        <p:txBody>
          <a:bodyPr wrap="square">
            <a:spAutoFit/>
          </a:bodyPr>
          <a:lstStyle/>
          <a:p>
            <a:pPr algn="ctr"/>
            <a:r>
              <a:rPr lang="es-ES" sz="2400" b="1" dirty="0" smtClean="0">
                <a:solidFill>
                  <a:schemeClr val="bg1"/>
                </a:solidFill>
                <a:latin typeface="Arial" pitchFamily="34" charset="0"/>
                <a:cs typeface="Arial" pitchFamily="34" charset="0"/>
              </a:rPr>
              <a:t>Descripciones psicoanalíticas</a:t>
            </a:r>
            <a:endParaRPr lang="es-ES" sz="24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692696"/>
            <a:ext cx="8568952" cy="54726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000" dirty="0" smtClean="0">
                <a:solidFill>
                  <a:schemeClr val="tx1"/>
                </a:solidFill>
                <a:latin typeface="Arial" pitchFamily="34" charset="0"/>
                <a:cs typeface="Arial" pitchFamily="34" charset="0"/>
              </a:rPr>
              <a:t>En la fase fálica aparece el complejo de Edipo, que consiste en una relación amorosa de ambivalencia con los padres, que se destaca por los deseos al padre del sexo opuesto y la hostilidad por el del mismo sexo.</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Tiene dos versiones la masculina y la femenina y en ambas aparece tensión, angustia y ambivalencias.</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También en esta etapa se puede dar el complejo de Caín.</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El principio de realidad termina por imponerse al deseo de placer y se produce una identificación con el padre del mismo sexo y una postergación de los deseos edípicos.</a:t>
            </a:r>
          </a:p>
          <a:p>
            <a:pPr algn="just"/>
            <a:endParaRPr lang="es-ES" sz="2000" dirty="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Aquí se refuerza el súper yo el cual impone limitaciones al Ello y permite al Yo una existencia menos angustiosa y conflictiva</a:t>
            </a:r>
            <a:endParaRPr lang="es-ES" sz="2000" dirty="0">
              <a:solidFill>
                <a:schemeClr val="tx1"/>
              </a:solidFill>
              <a:latin typeface="Arial" pitchFamily="34" charset="0"/>
              <a:cs typeface="Arial" pitchFamily="34" charset="0"/>
            </a:endParaRPr>
          </a:p>
        </p:txBody>
      </p:sp>
      <p:sp>
        <p:nvSpPr>
          <p:cNvPr id="3" name="2 Flecha curvada hacia la izquierda">
            <a:hlinkClick r:id="rId3"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4" name="3 Rectángulo"/>
          <p:cNvSpPr/>
          <p:nvPr/>
        </p:nvSpPr>
        <p:spPr>
          <a:xfrm>
            <a:off x="1547664" y="116632"/>
            <a:ext cx="5688632" cy="461665"/>
          </a:xfrm>
          <a:prstGeom prst="rect">
            <a:avLst/>
          </a:prstGeom>
        </p:spPr>
        <p:txBody>
          <a:bodyPr wrap="square">
            <a:spAutoFit/>
          </a:bodyPr>
          <a:lstStyle/>
          <a:p>
            <a:pPr algn="ctr"/>
            <a:r>
              <a:rPr lang="es-ES" sz="2400" b="1" dirty="0" smtClean="0">
                <a:solidFill>
                  <a:schemeClr val="bg1"/>
                </a:solidFill>
                <a:latin typeface="Arial" pitchFamily="34" charset="0"/>
                <a:cs typeface="Arial" pitchFamily="34" charset="0"/>
              </a:rPr>
              <a:t>Descripciones psicoanalíticas</a:t>
            </a:r>
            <a:endParaRPr lang="es-ES" sz="24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692696"/>
            <a:ext cx="8568952" cy="54726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400" b="1" dirty="0" smtClean="0">
                <a:solidFill>
                  <a:schemeClr val="tx1"/>
                </a:solidFill>
                <a:latin typeface="Arial" pitchFamily="34" charset="0"/>
                <a:cs typeface="Arial" pitchFamily="34" charset="0"/>
              </a:rPr>
              <a:t>Wallon</a:t>
            </a:r>
            <a:r>
              <a:rPr lang="es-ES" sz="2200" dirty="0" smtClean="0">
                <a:solidFill>
                  <a:schemeClr val="tx1"/>
                </a:solidFill>
                <a:latin typeface="Arial" pitchFamily="34" charset="0"/>
                <a:cs typeface="Arial" pitchFamily="34" charset="0"/>
              </a:rPr>
              <a:t> habla del estadio del personalismo que se inicia de manera conflictiva, por que el niño se esfuerza por afirmar un Yo que acaba de descubrir, y va a querer imponer sus propios deseos y oponerse a los de los demás y luchar por la posesión de objetos y pertenencias.</a:t>
            </a:r>
          </a:p>
          <a:p>
            <a:pPr algn="just"/>
            <a:endParaRPr lang="es-ES" sz="2200" dirty="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La actitud de oposición constante conduce frecuentemente a conflictos y amenazas de retirada de afecto.</a:t>
            </a:r>
          </a:p>
          <a:p>
            <a:pPr algn="just"/>
            <a:endParaRPr lang="es-ES" sz="2200" dirty="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A los 4 o 5 años los niños introducen un nuevo elemento: la imitación de los modelos adultos, que  se traduce en gestos y actitudes, en la forma de expresarse y poco a poco en la forma de pensar; de tal forma  que una relación que había empezado siendo de oposición acaba siendo de identificación.</a:t>
            </a:r>
            <a:endParaRPr lang="es-ES" sz="2200" dirty="0">
              <a:solidFill>
                <a:schemeClr val="tx1"/>
              </a:solidFill>
              <a:latin typeface="Arial" pitchFamily="34" charset="0"/>
              <a:cs typeface="Arial" pitchFamily="34" charset="0"/>
            </a:endParaRPr>
          </a:p>
        </p:txBody>
      </p:sp>
      <p:sp>
        <p:nvSpPr>
          <p:cNvPr id="4" name="3 Flecha curvada hacia la izquierda">
            <a:hlinkClick r:id="rId3"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5" name="4 Rectángulo"/>
          <p:cNvSpPr/>
          <p:nvPr/>
        </p:nvSpPr>
        <p:spPr>
          <a:xfrm>
            <a:off x="2195736" y="44624"/>
            <a:ext cx="4791811" cy="523220"/>
          </a:xfrm>
          <a:prstGeom prst="rect">
            <a:avLst/>
          </a:prstGeom>
        </p:spPr>
        <p:txBody>
          <a:bodyPr wrap="square">
            <a:spAutoFit/>
          </a:bodyPr>
          <a:lstStyle/>
          <a:p>
            <a:pPr algn="ctr"/>
            <a:r>
              <a:rPr lang="es-ES" sz="2800" b="1" dirty="0" smtClean="0">
                <a:solidFill>
                  <a:schemeClr val="bg1"/>
                </a:solidFill>
                <a:latin typeface="Arial" pitchFamily="34" charset="0"/>
                <a:cs typeface="Arial" pitchFamily="34" charset="0"/>
              </a:rPr>
              <a:t>La descripción de Wallon</a:t>
            </a:r>
            <a:endParaRPr lang="es-ES" sz="28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Flecha curvada hacia la izquierda">
            <a:hlinkClick r:id="rId3"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3" name="2 Rectángulo redondeado"/>
          <p:cNvSpPr/>
          <p:nvPr/>
        </p:nvSpPr>
        <p:spPr>
          <a:xfrm>
            <a:off x="323528" y="1556792"/>
            <a:ext cx="8568952" cy="36724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400" dirty="0" smtClean="0">
                <a:solidFill>
                  <a:schemeClr val="tx1"/>
                </a:solidFill>
                <a:latin typeface="Arial" pitchFamily="34" charset="0"/>
                <a:cs typeface="Arial" pitchFamily="34" charset="0"/>
              </a:rPr>
              <a:t>Se realizaron críticas al trabajo de Freud, algunas de las primeras provenían del terreno de la antropología cultural encontrando que hay  hechos que tienen mas que ver con la socialización más que con la sexualidad.</a:t>
            </a:r>
            <a:endParaRPr lang="es-ES" sz="2200" dirty="0">
              <a:solidFill>
                <a:schemeClr val="tx1"/>
              </a:solidFill>
              <a:latin typeface="Arial" pitchFamily="34" charset="0"/>
              <a:cs typeface="Arial" pitchFamily="34" charset="0"/>
            </a:endParaRPr>
          </a:p>
        </p:txBody>
      </p:sp>
      <p:sp>
        <p:nvSpPr>
          <p:cNvPr id="4" name="3 Rectángulo"/>
          <p:cNvSpPr/>
          <p:nvPr/>
        </p:nvSpPr>
        <p:spPr>
          <a:xfrm>
            <a:off x="2506293" y="188640"/>
            <a:ext cx="3649883" cy="523220"/>
          </a:xfrm>
          <a:prstGeom prst="rect">
            <a:avLst/>
          </a:prstGeom>
        </p:spPr>
        <p:txBody>
          <a:bodyPr wrap="square">
            <a:spAutoFit/>
          </a:bodyPr>
          <a:lstStyle/>
          <a:p>
            <a:pPr algn="ctr"/>
            <a:r>
              <a:rPr lang="es-ES" sz="2800" b="1" dirty="0" smtClean="0">
                <a:solidFill>
                  <a:schemeClr val="bg1"/>
                </a:solidFill>
                <a:latin typeface="Arial" pitchFamily="34" charset="0"/>
                <a:cs typeface="Arial" pitchFamily="34" charset="0"/>
              </a:rPr>
              <a:t>Otras descripciones</a:t>
            </a:r>
            <a:endParaRPr lang="es-ES" sz="28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836712"/>
            <a:ext cx="8568952" cy="48965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400" dirty="0" smtClean="0">
                <a:solidFill>
                  <a:schemeClr val="tx1"/>
                </a:solidFill>
                <a:latin typeface="Arial" pitchFamily="34" charset="0"/>
                <a:cs typeface="Arial" pitchFamily="34" charset="0"/>
              </a:rPr>
              <a:t>La primer coincidencia que se observa es que a los tres años parecen darse una serie de cambios que van a activar las conductas de </a:t>
            </a:r>
            <a:r>
              <a:rPr lang="es-ES" sz="2400" b="1" dirty="0" smtClean="0">
                <a:solidFill>
                  <a:schemeClr val="tx1"/>
                </a:solidFill>
                <a:latin typeface="Arial" pitchFamily="34" charset="0"/>
                <a:cs typeface="Arial" pitchFamily="34" charset="0"/>
              </a:rPr>
              <a:t>diferenciación y autonomía.</a:t>
            </a:r>
          </a:p>
          <a:p>
            <a:pPr algn="just"/>
            <a:endParaRPr lang="es-ES" sz="2400" dirty="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La </a:t>
            </a:r>
            <a:r>
              <a:rPr lang="es-ES" sz="2400" b="1" dirty="0" smtClean="0">
                <a:solidFill>
                  <a:schemeClr val="tx1"/>
                </a:solidFill>
                <a:latin typeface="Arial" pitchFamily="34" charset="0"/>
                <a:cs typeface="Arial" pitchFamily="34" charset="0"/>
              </a:rPr>
              <a:t>imitación y la identificación </a:t>
            </a:r>
            <a:r>
              <a:rPr lang="es-ES" sz="2400" dirty="0" smtClean="0">
                <a:solidFill>
                  <a:schemeClr val="tx1"/>
                </a:solidFill>
                <a:latin typeface="Arial" pitchFamily="34" charset="0"/>
                <a:cs typeface="Arial" pitchFamily="34" charset="0"/>
              </a:rPr>
              <a:t>va dar la interiorización de juicios, valores y normas.</a:t>
            </a:r>
          </a:p>
          <a:p>
            <a:pPr algn="just"/>
            <a:endParaRPr lang="es-ES" sz="2400" dirty="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Ninguna etapa del desarrollo constituye una realidad evolutiva separada de las demás y que cada contexto evolutivo produce efectos que se unen a los producidos en otros contextos.</a:t>
            </a:r>
            <a:endParaRPr lang="es-ES" sz="2200" dirty="0">
              <a:solidFill>
                <a:schemeClr val="tx1"/>
              </a:solidFill>
              <a:latin typeface="Arial" pitchFamily="34" charset="0"/>
              <a:cs typeface="Arial" pitchFamily="34" charset="0"/>
            </a:endParaRPr>
          </a:p>
        </p:txBody>
      </p:sp>
      <p:sp>
        <p:nvSpPr>
          <p:cNvPr id="3" name="2 Flecha curvada hacia la izquierda">
            <a:hlinkClick r:id="rId3"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4" name="3 Rectángulo"/>
          <p:cNvSpPr/>
          <p:nvPr/>
        </p:nvSpPr>
        <p:spPr>
          <a:xfrm>
            <a:off x="1391321" y="116632"/>
            <a:ext cx="6280887" cy="523220"/>
          </a:xfrm>
          <a:prstGeom prst="rect">
            <a:avLst/>
          </a:prstGeom>
        </p:spPr>
        <p:txBody>
          <a:bodyPr wrap="none">
            <a:spAutoFit/>
          </a:bodyPr>
          <a:lstStyle/>
          <a:p>
            <a:pPr algn="ctr"/>
            <a:r>
              <a:rPr lang="es-ES" sz="2800" b="1" dirty="0" smtClean="0">
                <a:solidFill>
                  <a:schemeClr val="bg1"/>
                </a:solidFill>
                <a:latin typeface="Arial" pitchFamily="34" charset="0"/>
                <a:cs typeface="Arial" pitchFamily="34" charset="0"/>
              </a:rPr>
              <a:t>Algunas coincidencias descriptivas</a:t>
            </a:r>
            <a:endParaRPr lang="es-ES" sz="28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836712"/>
            <a:ext cx="8568952" cy="52565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400" dirty="0" smtClean="0">
                <a:solidFill>
                  <a:schemeClr val="tx1"/>
                </a:solidFill>
                <a:latin typeface="Arial" pitchFamily="34" charset="0"/>
                <a:cs typeface="Arial" pitchFamily="34" charset="0"/>
              </a:rPr>
              <a:t>Este termino se utilizará como el concepto general que hace referencia a los conocimientos, ideas, creencias y actitudes que tenemos acerca de nosotros mismos, aquí se pueden diferenciar dos aspectos: autoconcepto y autoestima.</a:t>
            </a:r>
          </a:p>
          <a:p>
            <a:pPr algn="just"/>
            <a:endParaRPr lang="es-ES" sz="2400" dirty="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El autoconcepto durante los años preescolares:</a:t>
            </a:r>
          </a:p>
          <a:p>
            <a:pPr algn="just"/>
            <a:r>
              <a:rPr lang="es-ES" sz="2400" dirty="0" smtClean="0">
                <a:solidFill>
                  <a:schemeClr val="tx1"/>
                </a:solidFill>
                <a:latin typeface="Arial" pitchFamily="34" charset="0"/>
                <a:cs typeface="Arial" pitchFamily="34" charset="0"/>
              </a:rPr>
              <a:t>Tendencia a describirse en base atributos personales extensos.(habla de sus logros y habilidades)</a:t>
            </a:r>
          </a:p>
          <a:p>
            <a:pPr algn="just"/>
            <a:endParaRPr lang="es-ES" sz="2200" dirty="0">
              <a:solidFill>
                <a:schemeClr val="tx1"/>
              </a:solidFill>
              <a:latin typeface="Arial" pitchFamily="34" charset="0"/>
              <a:cs typeface="Arial" pitchFamily="34" charset="0"/>
            </a:endParaRPr>
          </a:p>
        </p:txBody>
      </p:sp>
      <p:sp>
        <p:nvSpPr>
          <p:cNvPr id="3" name="2 Rectángulo"/>
          <p:cNvSpPr/>
          <p:nvPr/>
        </p:nvSpPr>
        <p:spPr>
          <a:xfrm>
            <a:off x="1725872" y="116632"/>
            <a:ext cx="5222392" cy="523220"/>
          </a:xfrm>
          <a:prstGeom prst="rect">
            <a:avLst/>
          </a:prstGeom>
        </p:spPr>
        <p:txBody>
          <a:bodyPr wrap="none">
            <a:spAutoFit/>
          </a:bodyPr>
          <a:lstStyle/>
          <a:p>
            <a:pPr algn="ctr"/>
            <a:r>
              <a:rPr lang="es-ES" sz="2800" dirty="0" smtClean="0">
                <a:solidFill>
                  <a:schemeClr val="bg1"/>
                </a:solidFill>
              </a:rPr>
              <a:t>EL  CONOCIMIENTO  DE SÍ  MISMO</a:t>
            </a:r>
            <a:endParaRPr lang="es-ES" sz="2800" dirty="0">
              <a:solidFill>
                <a:schemeClr val="bg1"/>
              </a:solidFill>
            </a:endParaRPr>
          </a:p>
        </p:txBody>
      </p:sp>
      <p:sp>
        <p:nvSpPr>
          <p:cNvPr id="4" name="3 Flecha a la derecha con bandas"/>
          <p:cNvSpPr/>
          <p:nvPr/>
        </p:nvSpPr>
        <p:spPr>
          <a:xfrm>
            <a:off x="7020272" y="6309320"/>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485</TotalTime>
  <Words>1204</Words>
  <Application>Microsoft Office PowerPoint</Application>
  <PresentationFormat>Presentación en pantalla (4:3)</PresentationFormat>
  <Paragraphs>112</Paragraphs>
  <Slides>14</Slides>
  <Notes>14</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Desarrllo de la personalidad </dc:title>
  <dc:creator>Ps Juan José Vigil Obregón</dc:creator>
  <cp:lastModifiedBy>Valued Acer Customer</cp:lastModifiedBy>
  <cp:revision>35</cp:revision>
  <dcterms:created xsi:type="dcterms:W3CDTF">2011-01-10T23:02:12Z</dcterms:created>
  <dcterms:modified xsi:type="dcterms:W3CDTF">2011-01-11T15:19:40Z</dcterms:modified>
  <cp:category>Presentación</cp:category>
</cp:coreProperties>
</file>