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2" r:id="rId17"/>
    <p:sldId id="273" r:id="rId18"/>
    <p:sldId id="274" r:id="rId19"/>
    <p:sldId id="275" r:id="rId20"/>
    <p:sldId id="269"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AEC3C"/>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8" autoAdjust="0"/>
    <p:restoredTop sz="86329" autoAdjust="0"/>
  </p:normalViewPr>
  <p:slideViewPr>
    <p:cSldViewPr>
      <p:cViewPr varScale="1">
        <p:scale>
          <a:sx n="50" d="100"/>
          <a:sy n="50" d="100"/>
        </p:scale>
        <p:origin x="-1566" y="-102"/>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560CD9-1B49-458B-982F-D48BDF90072C}" type="datetimeFigureOut">
              <a:rPr lang="es-ES" smtClean="0"/>
              <a:pPr/>
              <a:t>12/01/2011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E4A83E-DB1E-4D5B-8656-5251928E1813}"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11</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14</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15</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16</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17</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18</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19</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2</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20</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14E4A83E-DB1E-4D5B-8656-5251928E1813}"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B61B165-21D4-4D0B-9DEB-AF692F2B027B}" type="datetime1">
              <a:rPr lang="es-ES" smtClean="0"/>
              <a:t>12/01/2011</a:t>
            </a:fld>
            <a:endParaRPr lang="es-ES"/>
          </a:p>
        </p:txBody>
      </p:sp>
      <p:sp>
        <p:nvSpPr>
          <p:cNvPr id="5" name="4 Marcador de pie de página"/>
          <p:cNvSpPr>
            <a:spLocks noGrp="1"/>
          </p:cNvSpPr>
          <p:nvPr>
            <p:ph type="ftr" sz="quarter" idx="11"/>
          </p:nvPr>
        </p:nvSpPr>
        <p:spPr/>
        <p:txBody>
          <a:bodyPr/>
          <a:lstStyle/>
          <a:p>
            <a:r>
              <a:rPr lang="es-ES" smtClean="0"/>
              <a:t>Ps. Juan José Vigil Obregón</a:t>
            </a:r>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885680F-5598-43FB-AA35-AD76919F46B4}" type="datetime1">
              <a:rPr lang="es-ES" smtClean="0"/>
              <a:t>12/01/2011</a:t>
            </a:fld>
            <a:endParaRPr lang="es-ES"/>
          </a:p>
        </p:txBody>
      </p:sp>
      <p:sp>
        <p:nvSpPr>
          <p:cNvPr id="5" name="4 Marcador de pie de página"/>
          <p:cNvSpPr>
            <a:spLocks noGrp="1"/>
          </p:cNvSpPr>
          <p:nvPr>
            <p:ph type="ftr" sz="quarter" idx="11"/>
          </p:nvPr>
        </p:nvSpPr>
        <p:spPr/>
        <p:txBody>
          <a:bodyPr/>
          <a:lstStyle/>
          <a:p>
            <a:r>
              <a:rPr lang="es-ES" smtClean="0"/>
              <a:t>Ps. Juan José Vigil Obregón</a:t>
            </a:r>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C63A4DC-84F5-453D-BB0D-820E0DA75C2E}" type="datetime1">
              <a:rPr lang="es-ES" smtClean="0"/>
              <a:t>12/01/2011</a:t>
            </a:fld>
            <a:endParaRPr lang="es-ES"/>
          </a:p>
        </p:txBody>
      </p:sp>
      <p:sp>
        <p:nvSpPr>
          <p:cNvPr id="5" name="4 Marcador de pie de página"/>
          <p:cNvSpPr>
            <a:spLocks noGrp="1"/>
          </p:cNvSpPr>
          <p:nvPr>
            <p:ph type="ftr" sz="quarter" idx="11"/>
          </p:nvPr>
        </p:nvSpPr>
        <p:spPr/>
        <p:txBody>
          <a:bodyPr/>
          <a:lstStyle/>
          <a:p>
            <a:r>
              <a:rPr lang="es-ES" smtClean="0"/>
              <a:t>Ps. Juan José Vigil Obregón</a:t>
            </a:r>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7CA282F-7C43-4295-A042-9CDFBFF7D875}" type="datetime1">
              <a:rPr lang="es-ES" smtClean="0"/>
              <a:t>12/01/2011</a:t>
            </a:fld>
            <a:endParaRPr lang="es-ES"/>
          </a:p>
        </p:txBody>
      </p:sp>
      <p:sp>
        <p:nvSpPr>
          <p:cNvPr id="5" name="4 Marcador de pie de página"/>
          <p:cNvSpPr>
            <a:spLocks noGrp="1"/>
          </p:cNvSpPr>
          <p:nvPr>
            <p:ph type="ftr" sz="quarter" idx="11"/>
          </p:nvPr>
        </p:nvSpPr>
        <p:spPr/>
        <p:txBody>
          <a:bodyPr/>
          <a:lstStyle/>
          <a:p>
            <a:r>
              <a:rPr lang="es-ES" smtClean="0"/>
              <a:t>Ps. Juan José Vigil Obregón</a:t>
            </a:r>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DF4BAC0-CB2D-4151-8B72-75F4FEC3CCCD}" type="datetime1">
              <a:rPr lang="es-ES" smtClean="0"/>
              <a:t>12/01/2011</a:t>
            </a:fld>
            <a:endParaRPr lang="es-ES"/>
          </a:p>
        </p:txBody>
      </p:sp>
      <p:sp>
        <p:nvSpPr>
          <p:cNvPr id="5" name="4 Marcador de pie de página"/>
          <p:cNvSpPr>
            <a:spLocks noGrp="1"/>
          </p:cNvSpPr>
          <p:nvPr>
            <p:ph type="ftr" sz="quarter" idx="11"/>
          </p:nvPr>
        </p:nvSpPr>
        <p:spPr/>
        <p:txBody>
          <a:bodyPr/>
          <a:lstStyle/>
          <a:p>
            <a:r>
              <a:rPr lang="es-ES" smtClean="0"/>
              <a:t>Ps. Juan José Vigil Obregón</a:t>
            </a:r>
            <a:endParaRPr lang="es-ES"/>
          </a:p>
        </p:txBody>
      </p:sp>
      <p:sp>
        <p:nvSpPr>
          <p:cNvPr id="6" name="5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DA86EB8-6123-4644-AD7B-2041641728CB}" type="datetime1">
              <a:rPr lang="es-ES" smtClean="0"/>
              <a:t>12/01/2011</a:t>
            </a:fld>
            <a:endParaRPr lang="es-ES"/>
          </a:p>
        </p:txBody>
      </p:sp>
      <p:sp>
        <p:nvSpPr>
          <p:cNvPr id="6" name="5 Marcador de pie de página"/>
          <p:cNvSpPr>
            <a:spLocks noGrp="1"/>
          </p:cNvSpPr>
          <p:nvPr>
            <p:ph type="ftr" sz="quarter" idx="11"/>
          </p:nvPr>
        </p:nvSpPr>
        <p:spPr/>
        <p:txBody>
          <a:bodyPr/>
          <a:lstStyle/>
          <a:p>
            <a:r>
              <a:rPr lang="es-ES" smtClean="0"/>
              <a:t>Ps. Juan José Vigil Obregón</a:t>
            </a:r>
            <a:endParaRPr lang="es-ES"/>
          </a:p>
        </p:txBody>
      </p:sp>
      <p:sp>
        <p:nvSpPr>
          <p:cNvPr id="7" name="6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D72EFF6-CDE1-4EB9-89D5-C6523040B88A}" type="datetime1">
              <a:rPr lang="es-ES" smtClean="0"/>
              <a:t>12/01/2011</a:t>
            </a:fld>
            <a:endParaRPr lang="es-ES"/>
          </a:p>
        </p:txBody>
      </p:sp>
      <p:sp>
        <p:nvSpPr>
          <p:cNvPr id="8" name="7 Marcador de pie de página"/>
          <p:cNvSpPr>
            <a:spLocks noGrp="1"/>
          </p:cNvSpPr>
          <p:nvPr>
            <p:ph type="ftr" sz="quarter" idx="11"/>
          </p:nvPr>
        </p:nvSpPr>
        <p:spPr/>
        <p:txBody>
          <a:bodyPr/>
          <a:lstStyle/>
          <a:p>
            <a:r>
              <a:rPr lang="es-ES" smtClean="0"/>
              <a:t>Ps. Juan José Vigil Obregón</a:t>
            </a:r>
            <a:endParaRPr lang="es-ES"/>
          </a:p>
        </p:txBody>
      </p:sp>
      <p:sp>
        <p:nvSpPr>
          <p:cNvPr id="9" name="8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1756E64-B9B2-47B2-9AF3-CADAFC9D578F}" type="datetime1">
              <a:rPr lang="es-ES" smtClean="0"/>
              <a:t>12/01/2011</a:t>
            </a:fld>
            <a:endParaRPr lang="es-ES"/>
          </a:p>
        </p:txBody>
      </p:sp>
      <p:sp>
        <p:nvSpPr>
          <p:cNvPr id="4" name="3 Marcador de pie de página"/>
          <p:cNvSpPr>
            <a:spLocks noGrp="1"/>
          </p:cNvSpPr>
          <p:nvPr>
            <p:ph type="ftr" sz="quarter" idx="11"/>
          </p:nvPr>
        </p:nvSpPr>
        <p:spPr/>
        <p:txBody>
          <a:bodyPr/>
          <a:lstStyle/>
          <a:p>
            <a:r>
              <a:rPr lang="es-ES" smtClean="0"/>
              <a:t>Ps. Juan José Vigil Obregón</a:t>
            </a:r>
            <a:endParaRPr lang="es-ES"/>
          </a:p>
        </p:txBody>
      </p:sp>
      <p:sp>
        <p:nvSpPr>
          <p:cNvPr id="5" name="4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204A1E2-943B-47A1-BC68-9087FAFA1267}" type="datetime1">
              <a:rPr lang="es-ES" smtClean="0"/>
              <a:t>12/01/2011</a:t>
            </a:fld>
            <a:endParaRPr lang="es-ES"/>
          </a:p>
        </p:txBody>
      </p:sp>
      <p:sp>
        <p:nvSpPr>
          <p:cNvPr id="3" name="2 Marcador de pie de página"/>
          <p:cNvSpPr>
            <a:spLocks noGrp="1"/>
          </p:cNvSpPr>
          <p:nvPr>
            <p:ph type="ftr" sz="quarter" idx="11"/>
          </p:nvPr>
        </p:nvSpPr>
        <p:spPr/>
        <p:txBody>
          <a:bodyPr/>
          <a:lstStyle/>
          <a:p>
            <a:r>
              <a:rPr lang="es-ES" smtClean="0"/>
              <a:t>Ps. Juan José Vigil Obregón</a:t>
            </a:r>
            <a:endParaRPr lang="es-ES"/>
          </a:p>
        </p:txBody>
      </p:sp>
      <p:sp>
        <p:nvSpPr>
          <p:cNvPr id="4" name="3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F646C1-49CC-4EB1-BD96-583191D4A16F}" type="datetime1">
              <a:rPr lang="es-ES" smtClean="0"/>
              <a:t>12/01/2011</a:t>
            </a:fld>
            <a:endParaRPr lang="es-ES"/>
          </a:p>
        </p:txBody>
      </p:sp>
      <p:sp>
        <p:nvSpPr>
          <p:cNvPr id="6" name="5 Marcador de pie de página"/>
          <p:cNvSpPr>
            <a:spLocks noGrp="1"/>
          </p:cNvSpPr>
          <p:nvPr>
            <p:ph type="ftr" sz="quarter" idx="11"/>
          </p:nvPr>
        </p:nvSpPr>
        <p:spPr/>
        <p:txBody>
          <a:bodyPr/>
          <a:lstStyle/>
          <a:p>
            <a:r>
              <a:rPr lang="es-ES" smtClean="0"/>
              <a:t>Ps. Juan José Vigil Obregón</a:t>
            </a:r>
            <a:endParaRPr lang="es-ES"/>
          </a:p>
        </p:txBody>
      </p:sp>
      <p:sp>
        <p:nvSpPr>
          <p:cNvPr id="7" name="6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08B4173-7A85-413A-90FB-7AFBDA00402C}" type="datetime1">
              <a:rPr lang="es-ES" smtClean="0"/>
              <a:t>12/01/2011</a:t>
            </a:fld>
            <a:endParaRPr lang="es-ES"/>
          </a:p>
        </p:txBody>
      </p:sp>
      <p:sp>
        <p:nvSpPr>
          <p:cNvPr id="6" name="5 Marcador de pie de página"/>
          <p:cNvSpPr>
            <a:spLocks noGrp="1"/>
          </p:cNvSpPr>
          <p:nvPr>
            <p:ph type="ftr" sz="quarter" idx="11"/>
          </p:nvPr>
        </p:nvSpPr>
        <p:spPr/>
        <p:txBody>
          <a:bodyPr/>
          <a:lstStyle/>
          <a:p>
            <a:r>
              <a:rPr lang="es-ES" smtClean="0"/>
              <a:t>Ps. Juan José Vigil Obregón</a:t>
            </a:r>
            <a:endParaRPr lang="es-ES"/>
          </a:p>
        </p:txBody>
      </p:sp>
      <p:sp>
        <p:nvSpPr>
          <p:cNvPr id="7" name="6 Marcador de número de diapositiva"/>
          <p:cNvSpPr>
            <a:spLocks noGrp="1"/>
          </p:cNvSpPr>
          <p:nvPr>
            <p:ph type="sldNum" sz="quarter" idx="12"/>
          </p:nvPr>
        </p:nvSpPr>
        <p:spPr/>
        <p:txBody>
          <a:bodyPr/>
          <a:lstStyle/>
          <a:p>
            <a:fld id="{D950A23C-5CDA-4DD4-9F9B-4A8B95A455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873A5-7D51-4961-A855-20875A92D015}" type="datetime1">
              <a:rPr lang="es-ES" smtClean="0"/>
              <a:t>12/01/2011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Ps. Juan José Vigil Obregón</a:t>
            </a: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0A23C-5CDA-4DD4-9F9B-4A8B95A455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14.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slide" Target="slide18.xml"/><Relationship Id="rId5" Type="http://schemas.openxmlformats.org/officeDocument/2006/relationships/slide" Target="slide17.xml"/><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12.xml"/><Relationship Id="rId5" Type="http://schemas.openxmlformats.org/officeDocument/2006/relationships/slide" Target="slide13.xml"/><Relationship Id="rId4" Type="http://schemas.openxmlformats.org/officeDocument/2006/relationships/slide" Target="slide5.xml"/><Relationship Id="rId9"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13" name="12 Elipse">
            <a:hlinkClick r:id="rId3" action="ppaction://hlinksldjump"/>
          </p:cNvPr>
          <p:cNvSpPr/>
          <p:nvPr/>
        </p:nvSpPr>
        <p:spPr>
          <a:xfrm>
            <a:off x="331912" y="4077072"/>
            <a:ext cx="3303984" cy="20882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16" name="15 Flecha a la derecha con bandas"/>
          <p:cNvSpPr/>
          <p:nvPr/>
        </p:nvSpPr>
        <p:spPr>
          <a:xfrm rot="8236867">
            <a:off x="2485770" y="3136838"/>
            <a:ext cx="2151856" cy="648072"/>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18" name="17 Elipse">
            <a:hlinkClick r:id="rId4" action="ppaction://hlinksldjump"/>
          </p:cNvPr>
          <p:cNvSpPr/>
          <p:nvPr/>
        </p:nvSpPr>
        <p:spPr>
          <a:xfrm>
            <a:off x="5444480" y="3933056"/>
            <a:ext cx="3303984" cy="20882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COMPRENSIÓN Y RESPUESTA A LAS EMOCIONES DE LOS OTROS.</a:t>
            </a:r>
            <a:endParaRPr lang="es-ES" dirty="0">
              <a:solidFill>
                <a:schemeClr val="bg1"/>
              </a:solidFill>
              <a:latin typeface="Arial" pitchFamily="34" charset="0"/>
              <a:cs typeface="Arial" pitchFamily="34" charset="0"/>
            </a:endParaRPr>
          </a:p>
        </p:txBody>
      </p:sp>
      <p:sp>
        <p:nvSpPr>
          <p:cNvPr id="7" name="6 Elipse"/>
          <p:cNvSpPr/>
          <p:nvPr/>
        </p:nvSpPr>
        <p:spPr>
          <a:xfrm>
            <a:off x="1512168" y="404664"/>
            <a:ext cx="5508104" cy="244827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b="1" dirty="0" smtClean="0">
                <a:solidFill>
                  <a:schemeClr val="bg1"/>
                </a:solidFill>
                <a:latin typeface="Arial" pitchFamily="34" charset="0"/>
                <a:cs typeface="Arial" pitchFamily="34" charset="0"/>
              </a:rPr>
              <a:t>DESARROLLO DE LA EXPRESIÓN DE LAS EMOCIONES DISCRETAS Y COMPRENSIÓN Y RESPUESTA A LAS EMOCIONES DE LOS OTROS.</a:t>
            </a:r>
          </a:p>
          <a:p>
            <a:pPr algn="ctr"/>
            <a:r>
              <a:rPr lang="es-ES" b="1" dirty="0" err="1" smtClean="0">
                <a:solidFill>
                  <a:schemeClr val="bg1"/>
                </a:solidFill>
                <a:latin typeface="Arial" pitchFamily="34" charset="0"/>
                <a:cs typeface="Arial" pitchFamily="34" charset="0"/>
              </a:rPr>
              <a:t>Berk</a:t>
            </a:r>
            <a:r>
              <a:rPr lang="es-ES" b="1" dirty="0" smtClean="0">
                <a:solidFill>
                  <a:schemeClr val="bg1"/>
                </a:solidFill>
                <a:latin typeface="Arial" pitchFamily="34" charset="0"/>
                <a:cs typeface="Arial" pitchFamily="34" charset="0"/>
              </a:rPr>
              <a:t> Laura (1999)</a:t>
            </a:r>
            <a:endParaRPr lang="es-ES" b="1" dirty="0">
              <a:solidFill>
                <a:schemeClr val="bg1"/>
              </a:solidFill>
              <a:latin typeface="Arial" pitchFamily="34" charset="0"/>
              <a:cs typeface="Arial" pitchFamily="34" charset="0"/>
            </a:endParaRPr>
          </a:p>
        </p:txBody>
      </p:sp>
      <p:sp>
        <p:nvSpPr>
          <p:cNvPr id="8" name="7 Flecha a la derecha con bandas"/>
          <p:cNvSpPr/>
          <p:nvPr/>
        </p:nvSpPr>
        <p:spPr>
          <a:xfrm rot="2052728">
            <a:off x="4057531" y="3206679"/>
            <a:ext cx="2226154" cy="648072"/>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9" name="8 Marcador de pie de página"/>
          <p:cNvSpPr>
            <a:spLocks noGrp="1"/>
          </p:cNvSpPr>
          <p:nvPr>
            <p:ph type="ftr" sz="quarter" idx="11"/>
          </p:nvPr>
        </p:nvSpPr>
        <p:spPr/>
        <p:txBody>
          <a:bodyPr/>
          <a:lstStyle/>
          <a:p>
            <a:r>
              <a:rPr lang="es-ES" dirty="0" smtClean="0">
                <a:solidFill>
                  <a:schemeClr val="tx1"/>
                </a:solidFill>
                <a:latin typeface="Arial" pitchFamily="34" charset="0"/>
                <a:cs typeface="Arial" pitchFamily="34" charset="0"/>
              </a:rPr>
              <a:t>Ps. Juan José Vigil Obregón</a:t>
            </a:r>
            <a:endParaRPr lang="es-ES"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836712"/>
            <a:ext cx="8568952" cy="52565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200" b="1" dirty="0" smtClean="0">
                <a:solidFill>
                  <a:schemeClr val="tx1"/>
                </a:solidFill>
                <a:latin typeface="Arial" pitchFamily="34" charset="0"/>
                <a:cs typeface="Arial" pitchFamily="34" charset="0"/>
              </a:rPr>
              <a:t>EMOCIONES AUTOCONSCIENTES.</a:t>
            </a:r>
          </a:p>
          <a:p>
            <a:pPr algn="just"/>
            <a:r>
              <a:rPr lang="es-ES" sz="2200" dirty="0" smtClean="0">
                <a:solidFill>
                  <a:schemeClr val="tx1"/>
                </a:solidFill>
                <a:latin typeface="Arial" pitchFamily="34" charset="0"/>
                <a:cs typeface="Arial" pitchFamily="34" charset="0"/>
              </a:rPr>
              <a:t>Son sentimientos de orden superior que incluyen la </a:t>
            </a:r>
            <a:r>
              <a:rPr lang="es-ES" sz="2200" u="sng" dirty="0" smtClean="0">
                <a:solidFill>
                  <a:schemeClr val="tx1"/>
                </a:solidFill>
                <a:latin typeface="Arial" pitchFamily="34" charset="0"/>
                <a:cs typeface="Arial" pitchFamily="34" charset="0"/>
              </a:rPr>
              <a:t>vergüenza</a:t>
            </a:r>
            <a:r>
              <a:rPr lang="es-ES" sz="2200" dirty="0" smtClean="0">
                <a:solidFill>
                  <a:schemeClr val="tx1"/>
                </a:solidFill>
                <a:latin typeface="Arial" pitchFamily="34" charset="0"/>
                <a:cs typeface="Arial" pitchFamily="34" charset="0"/>
              </a:rPr>
              <a:t>, el </a:t>
            </a:r>
            <a:r>
              <a:rPr lang="es-ES" sz="2200" u="sng" dirty="0" smtClean="0">
                <a:solidFill>
                  <a:schemeClr val="tx1"/>
                </a:solidFill>
                <a:latin typeface="Arial" pitchFamily="34" charset="0"/>
                <a:cs typeface="Arial" pitchFamily="34" charset="0"/>
              </a:rPr>
              <a:t>desconcierto</a:t>
            </a:r>
            <a:r>
              <a:rPr lang="es-ES" sz="2200" dirty="0" smtClean="0">
                <a:solidFill>
                  <a:schemeClr val="tx1"/>
                </a:solidFill>
                <a:latin typeface="Arial" pitchFamily="34" charset="0"/>
                <a:cs typeface="Arial" pitchFamily="34" charset="0"/>
              </a:rPr>
              <a:t>, la </a:t>
            </a:r>
            <a:r>
              <a:rPr lang="es-ES" sz="2200" u="sng" dirty="0" smtClean="0">
                <a:solidFill>
                  <a:schemeClr val="tx1"/>
                </a:solidFill>
                <a:latin typeface="Arial" pitchFamily="34" charset="0"/>
                <a:cs typeface="Arial" pitchFamily="34" charset="0"/>
              </a:rPr>
              <a:t>culpabilidad</a:t>
            </a:r>
            <a:r>
              <a:rPr lang="es-ES" sz="2200" dirty="0" smtClean="0">
                <a:solidFill>
                  <a:schemeClr val="tx1"/>
                </a:solidFill>
                <a:latin typeface="Arial" pitchFamily="34" charset="0"/>
                <a:cs typeface="Arial" pitchFamily="34" charset="0"/>
              </a:rPr>
              <a:t>, la </a:t>
            </a:r>
            <a:r>
              <a:rPr lang="es-ES" sz="2200" u="sng" dirty="0" smtClean="0">
                <a:solidFill>
                  <a:schemeClr val="tx1"/>
                </a:solidFill>
                <a:latin typeface="Arial" pitchFamily="34" charset="0"/>
                <a:cs typeface="Arial" pitchFamily="34" charset="0"/>
              </a:rPr>
              <a:t>envidia</a:t>
            </a:r>
            <a:r>
              <a:rPr lang="es-ES" sz="2200" dirty="0" smtClean="0">
                <a:solidFill>
                  <a:schemeClr val="tx1"/>
                </a:solidFill>
                <a:latin typeface="Arial" pitchFamily="34" charset="0"/>
                <a:cs typeface="Arial" pitchFamily="34" charset="0"/>
              </a:rPr>
              <a:t> y el </a:t>
            </a:r>
            <a:r>
              <a:rPr lang="es-ES" sz="2200" u="sng" dirty="0" smtClean="0">
                <a:solidFill>
                  <a:schemeClr val="tx1"/>
                </a:solidFill>
                <a:latin typeface="Arial" pitchFamily="34" charset="0"/>
                <a:cs typeface="Arial" pitchFamily="34" charset="0"/>
              </a:rPr>
              <a:t>orgullo</a:t>
            </a:r>
            <a:r>
              <a:rPr lang="es-ES" sz="2200" dirty="0" smtClean="0">
                <a:solidFill>
                  <a:schemeClr val="tx1"/>
                </a:solidFill>
                <a:latin typeface="Arial" pitchFamily="34" charset="0"/>
                <a:cs typeface="Arial" pitchFamily="34" charset="0"/>
              </a:rPr>
              <a:t>, se llaman emociones autoconscientes por que implican perjuicio o aumento de sentido de uno mismo.</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Estas emociones aparecen por primera vez al final del segundo año, cuando el sentido de uno mismo surge.</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Además de la autoconsciencia, las emociones autoconscientes requieren un ingrediente adicional:</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La enseñanza del adulto de cuando sentirse orgulloso, avergonzado o culpable.</a:t>
            </a:r>
            <a:endParaRPr lang="es-ES" sz="2200" dirty="0">
              <a:solidFill>
                <a:schemeClr val="tx1"/>
              </a:solidFill>
              <a:latin typeface="Arial" pitchFamily="34" charset="0"/>
              <a:cs typeface="Arial" pitchFamily="34" charset="0"/>
            </a:endParaRPr>
          </a:p>
        </p:txBody>
      </p:sp>
      <p:sp>
        <p:nvSpPr>
          <p:cNvPr id="4" name="3 Flecha a la derecha con bandas">
            <a:hlinkClick r:id="rId3" action="ppaction://hlinksldjump"/>
          </p:cNvPr>
          <p:cNvSpPr/>
          <p:nvPr/>
        </p:nvSpPr>
        <p:spPr>
          <a:xfrm>
            <a:off x="7020272" y="6309320"/>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5" name="4 Rectángulo"/>
          <p:cNvSpPr/>
          <p:nvPr/>
        </p:nvSpPr>
        <p:spPr>
          <a:xfrm>
            <a:off x="2483768" y="118373"/>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6" name="5 Marcador de pie de página"/>
          <p:cNvSpPr>
            <a:spLocks noGrp="1"/>
          </p:cNvSpPr>
          <p:nvPr>
            <p:ph type="ftr" sz="quarter" idx="11"/>
          </p:nvPr>
        </p:nvSpPr>
        <p:spPr/>
        <p:txBody>
          <a:bodyPr/>
          <a:lstStyle/>
          <a:p>
            <a:r>
              <a:rPr lang="es-ES" b="1" smtClean="0">
                <a:solidFill>
                  <a:schemeClr val="tx1"/>
                </a:solidFill>
                <a:latin typeface="Arial" pitchFamily="34" charset="0"/>
                <a:cs typeface="Arial" pitchFamily="34" charset="0"/>
              </a:rPr>
              <a:t>Ps. Juan José Vigil Obregón</a:t>
            </a:r>
            <a:endParaRPr lang="es-ES"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1772816"/>
            <a:ext cx="8568952" cy="31683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400" dirty="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Los niños de 6 años, es probable que experimenten culpabilidad por cualquier acto que se pueda describir como incorrecto, incluso aunque fuera accidental.  Por el contrario, se sienten culpables sólo ante la mala conducta intencionada, como ignorar responsabilidades, hacer trampas o mentir. </a:t>
            </a:r>
            <a:endParaRPr lang="es-ES" sz="2200" dirty="0">
              <a:solidFill>
                <a:schemeClr val="tx1"/>
              </a:solidFill>
              <a:latin typeface="Arial" pitchFamily="34" charset="0"/>
              <a:cs typeface="Arial" pitchFamily="34" charset="0"/>
            </a:endParaRPr>
          </a:p>
        </p:txBody>
      </p:sp>
      <p:sp>
        <p:nvSpPr>
          <p:cNvPr id="5" name="4 Rectángulo"/>
          <p:cNvSpPr/>
          <p:nvPr/>
        </p:nvSpPr>
        <p:spPr>
          <a:xfrm>
            <a:off x="2483768" y="118373"/>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6" name="5 Flecha curvada hacia la izquierda">
            <a:hlinkClick r:id="rId3" action="ppaction://hlinksldjump"/>
          </p:cNvPr>
          <p:cNvSpPr/>
          <p:nvPr/>
        </p:nvSpPr>
        <p:spPr>
          <a:xfrm rot="2624735">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7" name="6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836712"/>
            <a:ext cx="8568952" cy="54726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000" b="1" dirty="0" smtClean="0">
                <a:solidFill>
                  <a:schemeClr val="tx1"/>
                </a:solidFill>
                <a:latin typeface="Arial" pitchFamily="34" charset="0"/>
                <a:cs typeface="Arial" pitchFamily="34" charset="0"/>
              </a:rPr>
              <a:t>DESARROLLO DE LA AUTORREGULACIÓN EMOCIONAL</a:t>
            </a:r>
            <a:r>
              <a:rPr lang="es-ES" sz="2000" dirty="0" smtClean="0">
                <a:solidFill>
                  <a:schemeClr val="tx1"/>
                </a:solidFill>
                <a:latin typeface="Arial" pitchFamily="34" charset="0"/>
                <a:cs typeface="Arial" pitchFamily="34" charset="0"/>
              </a:rPr>
              <a:t>:</a:t>
            </a:r>
          </a:p>
          <a:p>
            <a:pPr algn="just"/>
            <a:r>
              <a:rPr lang="es-ES" sz="2000" dirty="0" smtClean="0">
                <a:solidFill>
                  <a:schemeClr val="tx1"/>
                </a:solidFill>
                <a:latin typeface="Arial" pitchFamily="34" charset="0"/>
                <a:cs typeface="Arial" pitchFamily="34" charset="0"/>
              </a:rPr>
              <a:t>Se refiere a las estrategias que utilizamos para ajustar nuestro estado emocional a un nivel cómodo de intensidad de manera que podamos participar productivamente en nuestro alrededor. Implica centrar la atención y también cambiarla, y la capacidad de inhibir la conducta.</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Los progresos en la representación y el lenguaje conducen a nuevas maneras de regular la emoción. Después de los dos años, los niños con frecuencia hablan de sus sentimientos y participan activamente para controlarlos.</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En los años preescolares, los niños que tienen problemas al regular sus sentimientos negativos descargan libremente, el enfado y la frustración y se llevan mal con los adultos e iguales.. </a:t>
            </a:r>
            <a:endParaRPr lang="es-ES" sz="2000" dirty="0">
              <a:solidFill>
                <a:schemeClr val="tx1"/>
              </a:solidFill>
              <a:latin typeface="Arial" pitchFamily="34" charset="0"/>
              <a:cs typeface="Arial" pitchFamily="34" charset="0"/>
            </a:endParaRPr>
          </a:p>
        </p:txBody>
      </p:sp>
      <p:sp>
        <p:nvSpPr>
          <p:cNvPr id="4" name="3 Flecha curvada hacia la izquierda">
            <a:hlinkClick r:id="rId3" action="ppaction://hlinksldjump"/>
          </p:cNvPr>
          <p:cNvSpPr/>
          <p:nvPr/>
        </p:nvSpPr>
        <p:spPr>
          <a:xfrm rot="1728491">
            <a:off x="7741371" y="5819591"/>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5" name="4 Rectángulo"/>
          <p:cNvSpPr/>
          <p:nvPr/>
        </p:nvSpPr>
        <p:spPr>
          <a:xfrm>
            <a:off x="2483768" y="118373"/>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6" name="5 Marcador de pie de página"/>
          <p:cNvSpPr>
            <a:spLocks noGrp="1"/>
          </p:cNvSpPr>
          <p:nvPr>
            <p:ph type="ftr" sz="quarter" idx="11"/>
          </p:nvPr>
        </p:nvSpPr>
        <p:spPr/>
        <p:txBody>
          <a:bodyPr/>
          <a:lstStyle/>
          <a:p>
            <a:r>
              <a:rPr lang="es-ES" b="1" smtClean="0">
                <a:solidFill>
                  <a:schemeClr val="tx1"/>
                </a:solidFill>
                <a:latin typeface="Arial" pitchFamily="34" charset="0"/>
                <a:cs typeface="Arial" pitchFamily="34" charset="0"/>
              </a:rPr>
              <a:t>Ps. Juan José Vigil Obregón</a:t>
            </a:r>
            <a:endParaRPr lang="es-ES"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4" name="3 Rectángulo redondeado"/>
          <p:cNvSpPr/>
          <p:nvPr/>
        </p:nvSpPr>
        <p:spPr>
          <a:xfrm>
            <a:off x="323528" y="836712"/>
            <a:ext cx="8568952" cy="554461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000" b="1" dirty="0" smtClean="0">
              <a:solidFill>
                <a:schemeClr val="tx1"/>
              </a:solidFill>
              <a:latin typeface="Arial" pitchFamily="34" charset="0"/>
              <a:cs typeface="Arial" pitchFamily="34" charset="0"/>
            </a:endParaRPr>
          </a:p>
          <a:p>
            <a:pPr algn="just"/>
            <a:endParaRPr lang="es-ES" sz="2000" b="1"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r>
              <a:rPr lang="es-ES" sz="2000" b="1" dirty="0" smtClean="0">
                <a:solidFill>
                  <a:schemeClr val="tx1"/>
                </a:solidFill>
                <a:latin typeface="Arial" pitchFamily="34" charset="0"/>
                <a:cs typeface="Arial" pitchFamily="34" charset="0"/>
              </a:rPr>
              <a:t>ADQUISICIÓN DE NORMAS DE MANIFESTACIÓN EMOCIONAL</a:t>
            </a:r>
            <a:r>
              <a:rPr lang="es-ES" sz="2000" dirty="0" smtClean="0">
                <a:solidFill>
                  <a:schemeClr val="tx1"/>
                </a:solidFill>
                <a:latin typeface="Arial" pitchFamily="34" charset="0"/>
                <a:cs typeface="Arial" pitchFamily="34" charset="0"/>
              </a:rPr>
              <a:t>:</a:t>
            </a:r>
          </a:p>
          <a:p>
            <a:pPr algn="just"/>
            <a:r>
              <a:rPr lang="es-ES" sz="2000" dirty="0" smtClean="0">
                <a:solidFill>
                  <a:schemeClr val="tx1"/>
                </a:solidFill>
                <a:latin typeface="Arial" pitchFamily="34" charset="0"/>
                <a:cs typeface="Arial" pitchFamily="34" charset="0"/>
              </a:rPr>
              <a:t>Este tipo de normas especifican cuándo, donde y cómo es culturalmente apropiado expresar emociones en su cultura.</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Los niños también aprenden a como comportarse emocionalmente observando a sus padres a controlar sus  propias expresiones de sentimientos y escuchándoles hablar sobre las reacciones de las experiencias diarias.</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Niños de todas las edades así como adultos encuentran más difícil representar el enfado, la tristeza o el disgusto que la alegría. A lo largo de los años escolares, los niños se van haciendo más hábiles en reprimir el afecto negativo, aunque esto depende de la situación.</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Los niños mas mayores justifican la manifestación de las normas refiriéndose a las normas sociales, los más pequeños las justifican como una forma de evitar el ridículo y el ser regañados.</a:t>
            </a:r>
          </a:p>
          <a:p>
            <a:pPr algn="just"/>
            <a:endParaRPr lang="es-ES" sz="2000" dirty="0" smtClean="0">
              <a:solidFill>
                <a:schemeClr val="tx1"/>
              </a:solidFill>
              <a:latin typeface="Arial" pitchFamily="34" charset="0"/>
              <a:cs typeface="Arial" pitchFamily="34" charset="0"/>
            </a:endParaRPr>
          </a:p>
          <a:p>
            <a:pPr algn="just"/>
            <a:endParaRPr lang="es-ES" sz="2000" dirty="0">
              <a:solidFill>
                <a:schemeClr val="tx1"/>
              </a:solidFill>
              <a:latin typeface="Arial" pitchFamily="34" charset="0"/>
              <a:cs typeface="Arial" pitchFamily="34" charset="0"/>
            </a:endParaRPr>
          </a:p>
        </p:txBody>
      </p:sp>
      <p:sp>
        <p:nvSpPr>
          <p:cNvPr id="6" name="5 Rectángulo"/>
          <p:cNvSpPr/>
          <p:nvPr/>
        </p:nvSpPr>
        <p:spPr>
          <a:xfrm>
            <a:off x="2483768" y="118373"/>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7" name="6 Flecha curvada hacia la izquierda">
            <a:hlinkClick r:id="rId3" action="ppaction://hlinksldjump"/>
          </p:cNvPr>
          <p:cNvSpPr/>
          <p:nvPr/>
        </p:nvSpPr>
        <p:spPr>
          <a:xfrm rot="2284810">
            <a:off x="8121329" y="5712764"/>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5" name="4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6" name="5 Elipse">
            <a:hlinkClick r:id="rId3" action="ppaction://hlinksldjump"/>
          </p:cNvPr>
          <p:cNvSpPr/>
          <p:nvPr/>
        </p:nvSpPr>
        <p:spPr>
          <a:xfrm>
            <a:off x="2051720" y="2852936"/>
            <a:ext cx="4248472" cy="151216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b="1" dirty="0" smtClean="0">
                <a:solidFill>
                  <a:srgbClr val="FFFF00"/>
                </a:solidFill>
                <a:latin typeface="Arial" pitchFamily="34" charset="0"/>
                <a:cs typeface="Arial" pitchFamily="34" charset="0"/>
              </a:rPr>
              <a:t>COMPRENSIÓN Y RESPUESTA A LAS EMOCIONES DE LOS OTROS.</a:t>
            </a:r>
            <a:endParaRPr lang="es-ES" b="1" dirty="0">
              <a:solidFill>
                <a:srgbClr val="FFFF00"/>
              </a:solidFill>
              <a:latin typeface="Arial" pitchFamily="34" charset="0"/>
              <a:cs typeface="Arial" pitchFamily="34" charset="0"/>
            </a:endParaRPr>
          </a:p>
        </p:txBody>
      </p:sp>
      <p:sp>
        <p:nvSpPr>
          <p:cNvPr id="7" name="6 Elipse">
            <a:hlinkClick r:id="rId4" action="ppaction://hlinksldjump"/>
          </p:cNvPr>
          <p:cNvSpPr/>
          <p:nvPr/>
        </p:nvSpPr>
        <p:spPr>
          <a:xfrm>
            <a:off x="179512" y="908720"/>
            <a:ext cx="3635896"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REFERENCIA SOCIAL</a:t>
            </a:r>
            <a:endParaRPr lang="es-ES" dirty="0">
              <a:solidFill>
                <a:schemeClr val="bg1"/>
              </a:solidFill>
              <a:latin typeface="Arial" pitchFamily="34" charset="0"/>
              <a:cs typeface="Arial" pitchFamily="34" charset="0"/>
            </a:endParaRPr>
          </a:p>
        </p:txBody>
      </p:sp>
      <p:sp>
        <p:nvSpPr>
          <p:cNvPr id="8" name="7 Elipse">
            <a:hlinkClick r:id="rId5" action="ppaction://hlinksldjump"/>
          </p:cNvPr>
          <p:cNvSpPr/>
          <p:nvPr/>
        </p:nvSpPr>
        <p:spPr>
          <a:xfrm>
            <a:off x="5508104" y="908720"/>
            <a:ext cx="3635896"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COMPRENSION EMOCIONAL  EN  LA NIÑEZ</a:t>
            </a:r>
            <a:endParaRPr lang="es-ES" dirty="0">
              <a:solidFill>
                <a:schemeClr val="bg1"/>
              </a:solidFill>
              <a:latin typeface="Arial" pitchFamily="34" charset="0"/>
              <a:cs typeface="Arial" pitchFamily="34" charset="0"/>
            </a:endParaRPr>
          </a:p>
        </p:txBody>
      </p:sp>
      <p:sp>
        <p:nvSpPr>
          <p:cNvPr id="9" name="8 Elipse">
            <a:hlinkClick r:id="rId6" action="ppaction://hlinksldjump"/>
          </p:cNvPr>
          <p:cNvSpPr/>
          <p:nvPr/>
        </p:nvSpPr>
        <p:spPr>
          <a:xfrm>
            <a:off x="2483768" y="5301208"/>
            <a:ext cx="3635896"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DESARROLLO  DE  LA   EMPATIA</a:t>
            </a:r>
            <a:endParaRPr lang="es-ES" dirty="0">
              <a:solidFill>
                <a:schemeClr val="bg1"/>
              </a:solidFill>
              <a:latin typeface="Arial" pitchFamily="34" charset="0"/>
              <a:cs typeface="Arial" pitchFamily="34" charset="0"/>
            </a:endParaRPr>
          </a:p>
        </p:txBody>
      </p:sp>
      <p:sp>
        <p:nvSpPr>
          <p:cNvPr id="13" name="12 Flecha curvada hacia la izquierda"/>
          <p:cNvSpPr/>
          <p:nvPr/>
        </p:nvSpPr>
        <p:spPr>
          <a:xfrm rot="11308482">
            <a:off x="2707479" y="1809732"/>
            <a:ext cx="584317" cy="1124849"/>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b="1" dirty="0">
              <a:solidFill>
                <a:schemeClr val="tx1"/>
              </a:solidFill>
            </a:endParaRPr>
          </a:p>
        </p:txBody>
      </p:sp>
      <p:sp>
        <p:nvSpPr>
          <p:cNvPr id="15" name="14 Flecha curvada hacia la izquierda"/>
          <p:cNvSpPr/>
          <p:nvPr/>
        </p:nvSpPr>
        <p:spPr>
          <a:xfrm rot="16687156">
            <a:off x="4514524" y="472408"/>
            <a:ext cx="379702" cy="1823379"/>
          </a:xfrm>
          <a:prstGeom prst="curvedLeftArrow">
            <a:avLst/>
          </a:prstGeom>
          <a:gradFill>
            <a:lin ang="2400000" scaled="0"/>
          </a:gradFill>
          <a:ln w="25400" cmpd="sng"/>
        </p:spPr>
        <p:style>
          <a:lnRef idx="0">
            <a:schemeClr val="dk1"/>
          </a:lnRef>
          <a:fillRef idx="3">
            <a:schemeClr val="dk1"/>
          </a:fillRef>
          <a:effectRef idx="3">
            <a:schemeClr val="dk1"/>
          </a:effectRef>
          <a:fontRef idx="minor">
            <a:schemeClr val="lt1"/>
          </a:fontRef>
        </p:style>
        <p:txBody>
          <a:bodyPr rtlCol="0" anchor="ctr"/>
          <a:lstStyle/>
          <a:p>
            <a:pPr algn="ctr"/>
            <a:endParaRPr lang="es-ES" b="1" dirty="0">
              <a:solidFill>
                <a:schemeClr val="tx1"/>
              </a:solidFill>
            </a:endParaRPr>
          </a:p>
        </p:txBody>
      </p:sp>
      <p:sp>
        <p:nvSpPr>
          <p:cNvPr id="17" name="16 Flecha curvada hacia abajo"/>
          <p:cNvSpPr/>
          <p:nvPr/>
        </p:nvSpPr>
        <p:spPr>
          <a:xfrm rot="7615351">
            <a:off x="5187021" y="3563285"/>
            <a:ext cx="4954042" cy="950343"/>
          </a:xfrm>
          <a:prstGeom prst="curvedDown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10" name="9 Marcador de pie de página"/>
          <p:cNvSpPr>
            <a:spLocks noGrp="1"/>
          </p:cNvSpPr>
          <p:nvPr>
            <p:ph type="ftr" sz="quarter" idx="11"/>
          </p:nvPr>
        </p:nvSpPr>
        <p:spPr>
          <a:xfrm>
            <a:off x="3124200" y="6453336"/>
            <a:ext cx="2895600" cy="365125"/>
          </a:xfrm>
        </p:spPr>
        <p:txBody>
          <a:bodyPr/>
          <a:lstStyle/>
          <a:p>
            <a:r>
              <a:rPr lang="es-ES" b="1" smtClean="0">
                <a:solidFill>
                  <a:schemeClr val="tx1"/>
                </a:solidFill>
                <a:latin typeface="Arial" pitchFamily="34" charset="0"/>
                <a:cs typeface="Arial" pitchFamily="34" charset="0"/>
              </a:rPr>
              <a:t>Ps. Juan José Vigil Obregón</a:t>
            </a:r>
            <a:endParaRPr lang="es-ES"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323528" y="1124744"/>
            <a:ext cx="8568952" cy="41044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400" b="1" dirty="0" smtClean="0">
              <a:solidFill>
                <a:schemeClr val="tx1"/>
              </a:solidFill>
              <a:latin typeface="Arial" pitchFamily="34" charset="0"/>
              <a:cs typeface="Arial" pitchFamily="34" charset="0"/>
            </a:endParaRPr>
          </a:p>
          <a:p>
            <a:pPr algn="just"/>
            <a:endParaRPr lang="es-ES" sz="2400" b="1" dirty="0" smtClean="0">
              <a:solidFill>
                <a:schemeClr val="tx1"/>
              </a:solidFill>
              <a:latin typeface="Arial" pitchFamily="34" charset="0"/>
              <a:cs typeface="Arial" pitchFamily="34" charset="0"/>
            </a:endParaRPr>
          </a:p>
          <a:p>
            <a:pPr algn="just"/>
            <a:endParaRPr lang="es-ES" sz="2400"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Alrededor de los 8 a 9 meses, los bebés comienzan a darse cuenta de que las expresiones emocionales no solo tienen significado, sino que son una reacción significativa a un objeto o acontecimiento específico.</a:t>
            </a:r>
          </a:p>
          <a:p>
            <a:pPr algn="just"/>
            <a:endParaRPr lang="es-ES" sz="2400"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Una vez que esto se entiende, los niños buscan activamente información emocional de cuidadores en quienes confían y la utilizan para guiar su propia conducta</a:t>
            </a:r>
          </a:p>
          <a:p>
            <a:pPr algn="just"/>
            <a:endParaRPr lang="es-ES" sz="2400" dirty="0" smtClean="0">
              <a:solidFill>
                <a:schemeClr val="tx1"/>
              </a:solidFill>
              <a:latin typeface="Arial" pitchFamily="34" charset="0"/>
              <a:cs typeface="Arial" pitchFamily="34" charset="0"/>
            </a:endParaRPr>
          </a:p>
          <a:p>
            <a:pPr algn="just"/>
            <a:endParaRPr lang="es-ES" sz="2400" dirty="0">
              <a:solidFill>
                <a:schemeClr val="tx1"/>
              </a:solidFill>
              <a:latin typeface="Arial" pitchFamily="34" charset="0"/>
              <a:cs typeface="Arial" pitchFamily="34" charset="0"/>
            </a:endParaRPr>
          </a:p>
        </p:txBody>
      </p:sp>
      <p:sp>
        <p:nvSpPr>
          <p:cNvPr id="5" name="4 Rectángulo"/>
          <p:cNvSpPr/>
          <p:nvPr/>
        </p:nvSpPr>
        <p:spPr>
          <a:xfrm>
            <a:off x="2195736" y="116632"/>
            <a:ext cx="4572000" cy="646331"/>
          </a:xfrm>
          <a:prstGeom prst="rect">
            <a:avLst/>
          </a:prstGeom>
        </p:spPr>
        <p:txBody>
          <a:bodyPr>
            <a:spAutoFit/>
          </a:bodyPr>
          <a:lstStyle/>
          <a:p>
            <a:pPr algn="ctr"/>
            <a:r>
              <a:rPr lang="es-ES" b="1" dirty="0" smtClean="0">
                <a:solidFill>
                  <a:srgbClr val="FFFF00"/>
                </a:solidFill>
                <a:latin typeface="Arial" pitchFamily="34" charset="0"/>
                <a:cs typeface="Arial" pitchFamily="34" charset="0"/>
              </a:rPr>
              <a:t>COMPRENSIÓN Y RESPUESTA A LAS EMOCIONES DE LOS OTROS.</a:t>
            </a:r>
            <a:endParaRPr lang="es-ES" b="1" dirty="0">
              <a:solidFill>
                <a:srgbClr val="FFFF00"/>
              </a:solidFill>
              <a:latin typeface="Arial" pitchFamily="34" charset="0"/>
              <a:cs typeface="Arial" pitchFamily="34" charset="0"/>
            </a:endParaRPr>
          </a:p>
        </p:txBody>
      </p:sp>
      <p:sp>
        <p:nvSpPr>
          <p:cNvPr id="7" name="6 Flecha curvada hacia la izquierda">
            <a:hlinkClick r:id="rId3" action="ppaction://hlinksldjump"/>
          </p:cNvPr>
          <p:cNvSpPr/>
          <p:nvPr/>
        </p:nvSpPr>
        <p:spPr>
          <a:xfrm rot="2284810">
            <a:off x="7632211" y="5760730"/>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6" name="5 Marcador de pie de página"/>
          <p:cNvSpPr>
            <a:spLocks noGrp="1"/>
          </p:cNvSpPr>
          <p:nvPr>
            <p:ph type="ftr" sz="quarter" idx="11"/>
          </p:nvPr>
        </p:nvSpPr>
        <p:spPr/>
        <p:txBody>
          <a:bodyPr/>
          <a:lstStyle/>
          <a:p>
            <a:r>
              <a:rPr lang="es-ES" b="1" smtClean="0">
                <a:solidFill>
                  <a:schemeClr val="tx1"/>
                </a:solidFill>
                <a:latin typeface="Arial" pitchFamily="34" charset="0"/>
                <a:cs typeface="Arial" pitchFamily="34" charset="0"/>
              </a:rPr>
              <a:t>Ps. Juan José Vigil Obregón</a:t>
            </a:r>
            <a:endParaRPr lang="es-ES"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323528" y="1124744"/>
            <a:ext cx="8568952" cy="44644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400" b="1" dirty="0" smtClean="0">
              <a:solidFill>
                <a:schemeClr val="tx1"/>
              </a:solidFill>
              <a:latin typeface="Arial" pitchFamily="34" charset="0"/>
              <a:cs typeface="Arial" pitchFamily="34" charset="0"/>
            </a:endParaRPr>
          </a:p>
          <a:p>
            <a:pPr algn="just"/>
            <a:endParaRPr lang="es-ES" sz="2400" b="1" dirty="0" smtClean="0">
              <a:solidFill>
                <a:schemeClr val="tx1"/>
              </a:solidFill>
              <a:latin typeface="Arial" pitchFamily="34" charset="0"/>
              <a:cs typeface="Arial" pitchFamily="34" charset="0"/>
            </a:endParaRPr>
          </a:p>
          <a:p>
            <a:pPr algn="just"/>
            <a:endParaRPr lang="es-ES" sz="2400" dirty="0" smtClean="0">
              <a:solidFill>
                <a:schemeClr val="tx1"/>
              </a:solidFill>
              <a:latin typeface="Arial" pitchFamily="34" charset="0"/>
              <a:cs typeface="Arial" pitchFamily="34" charset="0"/>
            </a:endParaRPr>
          </a:p>
          <a:p>
            <a:pPr algn="just"/>
            <a:r>
              <a:rPr lang="es-ES" sz="2400" b="1" dirty="0" smtClean="0">
                <a:solidFill>
                  <a:schemeClr val="tx1"/>
                </a:solidFill>
                <a:latin typeface="Arial" pitchFamily="34" charset="0"/>
                <a:cs typeface="Arial" pitchFamily="34" charset="0"/>
              </a:rPr>
              <a:t>REFERENCIA SOCIAL:</a:t>
            </a:r>
          </a:p>
          <a:p>
            <a:pPr algn="just"/>
            <a:endParaRPr lang="es-ES" sz="2400" b="1"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Implica confiar en la reacción emocional de otra persona para valorar una situación incierta.</a:t>
            </a:r>
          </a:p>
          <a:p>
            <a:pPr algn="just"/>
            <a:endParaRPr lang="es-ES" sz="2400"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La referencia social proporciona otro ejemplo de cómo los adultos ayudan a los niños a regular sus experiencias emocionales. Y a través de ello, los niños pueden ver como los miembros maduros de la sociedad reaccionan emocionalmente a muchos acontecimientos cotidianos. </a:t>
            </a:r>
          </a:p>
          <a:p>
            <a:pPr algn="just"/>
            <a:endParaRPr lang="es-ES" sz="2400" dirty="0" smtClean="0">
              <a:solidFill>
                <a:schemeClr val="tx1"/>
              </a:solidFill>
              <a:latin typeface="Arial" pitchFamily="34" charset="0"/>
              <a:cs typeface="Arial" pitchFamily="34" charset="0"/>
            </a:endParaRPr>
          </a:p>
          <a:p>
            <a:pPr algn="just"/>
            <a:endParaRPr lang="es-ES" sz="2400" dirty="0">
              <a:solidFill>
                <a:schemeClr val="tx1"/>
              </a:solidFill>
              <a:latin typeface="Arial" pitchFamily="34" charset="0"/>
              <a:cs typeface="Arial" pitchFamily="34" charset="0"/>
            </a:endParaRPr>
          </a:p>
        </p:txBody>
      </p:sp>
      <p:sp>
        <p:nvSpPr>
          <p:cNvPr id="5" name="4 Rectángulo"/>
          <p:cNvSpPr/>
          <p:nvPr/>
        </p:nvSpPr>
        <p:spPr>
          <a:xfrm>
            <a:off x="2195736" y="116632"/>
            <a:ext cx="4572000" cy="646331"/>
          </a:xfrm>
          <a:prstGeom prst="rect">
            <a:avLst/>
          </a:prstGeom>
        </p:spPr>
        <p:txBody>
          <a:bodyPr>
            <a:spAutoFit/>
          </a:bodyPr>
          <a:lstStyle/>
          <a:p>
            <a:pPr algn="ctr"/>
            <a:r>
              <a:rPr lang="es-ES" b="1" dirty="0" smtClean="0">
                <a:solidFill>
                  <a:srgbClr val="FFFF00"/>
                </a:solidFill>
                <a:latin typeface="Arial" pitchFamily="34" charset="0"/>
                <a:cs typeface="Arial" pitchFamily="34" charset="0"/>
              </a:rPr>
              <a:t>COMPRENSIÓN Y RESPUESTA A LAS EMOCIONES DE LOS OTROS.</a:t>
            </a:r>
            <a:endParaRPr lang="es-ES" b="1" dirty="0">
              <a:solidFill>
                <a:srgbClr val="FFFF00"/>
              </a:solidFill>
              <a:latin typeface="Arial" pitchFamily="34" charset="0"/>
              <a:cs typeface="Arial" pitchFamily="34" charset="0"/>
            </a:endParaRPr>
          </a:p>
        </p:txBody>
      </p:sp>
      <p:sp>
        <p:nvSpPr>
          <p:cNvPr id="7" name="6 Flecha curvada hacia la izquierda">
            <a:hlinkClick r:id="rId3" action="ppaction://hlinksldjump"/>
          </p:cNvPr>
          <p:cNvSpPr/>
          <p:nvPr/>
        </p:nvSpPr>
        <p:spPr>
          <a:xfrm rot="2284810">
            <a:off x="7632211" y="5760730"/>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6" name="5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323528" y="836712"/>
            <a:ext cx="8568952" cy="53285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000" b="1" dirty="0" smtClean="0">
              <a:solidFill>
                <a:schemeClr val="tx1"/>
              </a:solidFill>
              <a:latin typeface="Arial" pitchFamily="34" charset="0"/>
              <a:cs typeface="Arial" pitchFamily="34" charset="0"/>
            </a:endParaRPr>
          </a:p>
          <a:p>
            <a:pPr algn="just"/>
            <a:endParaRPr lang="es-ES" sz="2000" b="1"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r>
              <a:rPr lang="es-ES" sz="2400" b="1" dirty="0" smtClean="0">
                <a:solidFill>
                  <a:srgbClr val="CC9900"/>
                </a:solidFill>
                <a:latin typeface="Arial" pitchFamily="34" charset="0"/>
                <a:cs typeface="Arial" pitchFamily="34" charset="0"/>
              </a:rPr>
              <a:t>COMPRENSIÓN EMOCIONAL EN LA NIÑEZ</a:t>
            </a:r>
          </a:p>
          <a:p>
            <a:pPr algn="just"/>
            <a:endParaRPr lang="es-ES" sz="2400"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A los 4 o 5 años, juzgan correctamente las causas de muchas reacciones emocionales básicas.</a:t>
            </a:r>
          </a:p>
          <a:p>
            <a:pPr algn="just"/>
            <a:endParaRPr lang="es-ES" sz="2400"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Antes de los 7 años, creen que las personas responden con enfado cuando han actuado de forma equivocada pero pueden cambiar la situación, mientras que los niños más mayores y los adultos asocian el enfado con la intención de hacer daño.</a:t>
            </a:r>
          </a:p>
          <a:p>
            <a:pPr algn="just"/>
            <a:endParaRPr lang="es-ES" sz="2400" dirty="0" smtClean="0">
              <a:solidFill>
                <a:schemeClr val="tx1"/>
              </a:solidFill>
              <a:latin typeface="Arial" pitchFamily="34" charset="0"/>
              <a:cs typeface="Arial" pitchFamily="34" charset="0"/>
            </a:endParaRPr>
          </a:p>
          <a:p>
            <a:pPr algn="just"/>
            <a:r>
              <a:rPr lang="es-ES" sz="2400" dirty="0" smtClean="0">
                <a:solidFill>
                  <a:schemeClr val="tx1"/>
                </a:solidFill>
                <a:latin typeface="Arial" pitchFamily="34" charset="0"/>
                <a:cs typeface="Arial" pitchFamily="34" charset="0"/>
              </a:rPr>
              <a:t>El desarrollo cognitivo tiene mucho que ver con estas comprensiones emocionales avanzadas, pero la experiencia social también contribuye a ellas.</a:t>
            </a:r>
          </a:p>
          <a:p>
            <a:pPr algn="just"/>
            <a:endParaRPr lang="es-ES" sz="2000"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endParaRPr lang="es-ES" sz="2000" dirty="0">
              <a:solidFill>
                <a:schemeClr val="tx1"/>
              </a:solidFill>
              <a:latin typeface="Arial" pitchFamily="34" charset="0"/>
              <a:cs typeface="Arial" pitchFamily="34" charset="0"/>
            </a:endParaRPr>
          </a:p>
        </p:txBody>
      </p:sp>
      <p:sp>
        <p:nvSpPr>
          <p:cNvPr id="5" name="4 Rectángulo"/>
          <p:cNvSpPr/>
          <p:nvPr/>
        </p:nvSpPr>
        <p:spPr>
          <a:xfrm>
            <a:off x="2195736" y="116632"/>
            <a:ext cx="4572000" cy="646331"/>
          </a:xfrm>
          <a:prstGeom prst="rect">
            <a:avLst/>
          </a:prstGeom>
        </p:spPr>
        <p:txBody>
          <a:bodyPr>
            <a:spAutoFit/>
          </a:bodyPr>
          <a:lstStyle/>
          <a:p>
            <a:pPr algn="ctr"/>
            <a:r>
              <a:rPr lang="es-ES" b="1" dirty="0" smtClean="0">
                <a:solidFill>
                  <a:srgbClr val="FFFF00"/>
                </a:solidFill>
                <a:latin typeface="Arial" pitchFamily="34" charset="0"/>
                <a:cs typeface="Arial" pitchFamily="34" charset="0"/>
              </a:rPr>
              <a:t>COMPRENSIÓN Y RESPUESTA A LAS EMOCIONES DE LOS OTROS.</a:t>
            </a:r>
            <a:endParaRPr lang="es-ES" b="1" dirty="0">
              <a:solidFill>
                <a:srgbClr val="FFFF00"/>
              </a:solidFill>
              <a:latin typeface="Arial" pitchFamily="34" charset="0"/>
              <a:cs typeface="Arial" pitchFamily="34" charset="0"/>
            </a:endParaRPr>
          </a:p>
        </p:txBody>
      </p:sp>
      <p:sp>
        <p:nvSpPr>
          <p:cNvPr id="6" name="5 Flecha curvada hacia la izquierda">
            <a:hlinkClick r:id="rId3" action="ppaction://hlinksldjump"/>
          </p:cNvPr>
          <p:cNvSpPr/>
          <p:nvPr/>
        </p:nvSpPr>
        <p:spPr>
          <a:xfrm rot="2284810">
            <a:off x="7632211" y="5760730"/>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7" name="6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323528" y="1052736"/>
            <a:ext cx="8568952" cy="48965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000" b="1" dirty="0" smtClean="0">
              <a:solidFill>
                <a:schemeClr val="tx1"/>
              </a:solidFill>
              <a:latin typeface="Arial" pitchFamily="34" charset="0"/>
              <a:cs typeface="Arial" pitchFamily="34" charset="0"/>
            </a:endParaRPr>
          </a:p>
          <a:p>
            <a:pPr algn="just"/>
            <a:endParaRPr lang="es-ES" sz="2000" b="1"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r>
              <a:rPr lang="es-ES" sz="2000" b="1" dirty="0" smtClean="0">
                <a:solidFill>
                  <a:schemeClr val="tx1"/>
                </a:solidFill>
                <a:latin typeface="Arial" pitchFamily="34" charset="0"/>
                <a:cs typeface="Arial" pitchFamily="34" charset="0"/>
              </a:rPr>
              <a:t>DESARROLLO DE LA EMPATIA</a:t>
            </a:r>
          </a:p>
          <a:p>
            <a:pPr algn="just"/>
            <a:r>
              <a:rPr lang="es-ES" sz="2000" dirty="0" smtClean="0">
                <a:solidFill>
                  <a:schemeClr val="tx1"/>
                </a:solidFill>
                <a:latin typeface="Arial" pitchFamily="34" charset="0"/>
                <a:cs typeface="Arial" pitchFamily="34" charset="0"/>
              </a:rPr>
              <a:t>Empatía implica una interacción compleja de cognición y afecto.</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Empezando en los años preescolares, la empatía es un motivador importante de la conducta prosocial o altruista.</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La empatía tiene sus raíces al principio del desarrollo.los recién nacidos suelen llorar como respuesta al llanto de otro bebé, una reacción que puede que sea el principio primitivo de una respuesta empática</a:t>
            </a:r>
            <a:r>
              <a:rPr lang="es-ES" sz="2000" dirty="0" smtClean="0">
                <a:solidFill>
                  <a:schemeClr val="tx1"/>
                </a:solidFill>
                <a:latin typeface="Arial" pitchFamily="34" charset="0"/>
                <a:cs typeface="Arial" pitchFamily="34" charset="0"/>
              </a:rPr>
              <a:t>.</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Los niños de 1 año de edad muestran empa</a:t>
            </a:r>
            <a:r>
              <a:rPr lang="es-ES" sz="2000" dirty="0" smtClean="0">
                <a:solidFill>
                  <a:schemeClr val="tx1"/>
                </a:solidFill>
                <a:latin typeface="Arial" pitchFamily="34" charset="0"/>
                <a:cs typeface="Arial" pitchFamily="34" charset="0"/>
              </a:rPr>
              <a:t>tía por primera vez, intentan aliviar la infelicidad de otra persona, utilizando métodos que son más variados con la edad.</a:t>
            </a:r>
          </a:p>
          <a:p>
            <a:pPr algn="just"/>
            <a:endParaRPr lang="es-ES" sz="2000"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endParaRPr lang="es-ES" sz="2000" dirty="0">
              <a:solidFill>
                <a:schemeClr val="tx1"/>
              </a:solidFill>
              <a:latin typeface="Arial" pitchFamily="34" charset="0"/>
              <a:cs typeface="Arial" pitchFamily="34" charset="0"/>
            </a:endParaRPr>
          </a:p>
        </p:txBody>
      </p:sp>
      <p:sp>
        <p:nvSpPr>
          <p:cNvPr id="4" name="3 Flecha a la derecha con bandas">
            <a:hlinkClick r:id="rId3" action="ppaction://hlinksldjump"/>
          </p:cNvPr>
          <p:cNvSpPr/>
          <p:nvPr/>
        </p:nvSpPr>
        <p:spPr>
          <a:xfrm>
            <a:off x="7740352" y="6381328"/>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5" name="4 Rectángulo"/>
          <p:cNvSpPr/>
          <p:nvPr/>
        </p:nvSpPr>
        <p:spPr>
          <a:xfrm>
            <a:off x="2195736" y="116632"/>
            <a:ext cx="4572000" cy="646331"/>
          </a:xfrm>
          <a:prstGeom prst="rect">
            <a:avLst/>
          </a:prstGeom>
        </p:spPr>
        <p:txBody>
          <a:bodyPr>
            <a:spAutoFit/>
          </a:bodyPr>
          <a:lstStyle/>
          <a:p>
            <a:pPr algn="ctr"/>
            <a:r>
              <a:rPr lang="es-ES" b="1" dirty="0" smtClean="0">
                <a:solidFill>
                  <a:srgbClr val="FFFF00"/>
                </a:solidFill>
                <a:latin typeface="Arial" pitchFamily="34" charset="0"/>
                <a:cs typeface="Arial" pitchFamily="34" charset="0"/>
              </a:rPr>
              <a:t>COMPRENSIÓN Y RESPUESTA A LAS EMOCIONES DE LOS OTROS.</a:t>
            </a:r>
            <a:endParaRPr lang="es-ES" b="1" dirty="0">
              <a:solidFill>
                <a:srgbClr val="FFFF00"/>
              </a:solidFill>
              <a:latin typeface="Arial" pitchFamily="34" charset="0"/>
              <a:cs typeface="Arial" pitchFamily="34" charset="0"/>
            </a:endParaRPr>
          </a:p>
        </p:txBody>
      </p:sp>
      <p:sp>
        <p:nvSpPr>
          <p:cNvPr id="6" name="5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323528" y="1124744"/>
            <a:ext cx="8568952" cy="51845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s-ES" sz="2000" b="1" dirty="0" smtClean="0">
              <a:solidFill>
                <a:schemeClr val="tx1"/>
              </a:solidFill>
              <a:latin typeface="Arial" pitchFamily="34" charset="0"/>
              <a:cs typeface="Arial" pitchFamily="34" charset="0"/>
            </a:endParaRPr>
          </a:p>
          <a:p>
            <a:pPr algn="just"/>
            <a:endParaRPr lang="es-ES" sz="2000" b="1"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La respuesta empática aumenta a lo largo de los años escolares.</a:t>
            </a:r>
          </a:p>
          <a:p>
            <a:pPr algn="just"/>
            <a:r>
              <a:rPr lang="es-ES" sz="2000" dirty="0" smtClean="0">
                <a:solidFill>
                  <a:schemeClr val="tx1"/>
                </a:solidFill>
                <a:latin typeface="Arial" pitchFamily="34" charset="0"/>
                <a:cs typeface="Arial" pitchFamily="34" charset="0"/>
              </a:rPr>
              <a:t>Además del desarrollo cognitivo, la educación del niño tiene consecuencias muy importantes en el desarrollo dela empatía. Los hijos que reaccionan con preocupación ante el dolor de los otros tienen padres cariñosos que los estimulan y que muestran una sensible preocupación empática por ellos.</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La empatía también se forma al establecer límites claros, si los padres intervienen cuando los niños muestran emociones inapropiadas y les enseñan directamente la importancia de la amabilidad, esto puede predecir altos niveles de empatía.</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Tener unos padres severos y punitivos está relacionado con interrupciones en el desarrollo de la empatía a una edad temprana.</a:t>
            </a:r>
          </a:p>
          <a:p>
            <a:pPr algn="just"/>
            <a:endParaRPr lang="es-ES" sz="2000" dirty="0" smtClean="0">
              <a:solidFill>
                <a:schemeClr val="tx1"/>
              </a:solidFill>
              <a:latin typeface="Arial" pitchFamily="34" charset="0"/>
              <a:cs typeface="Arial" pitchFamily="34" charset="0"/>
            </a:endParaRPr>
          </a:p>
          <a:p>
            <a:pPr algn="just"/>
            <a:endParaRPr lang="es-ES" sz="2000" dirty="0" smtClean="0">
              <a:solidFill>
                <a:schemeClr val="tx1"/>
              </a:solidFill>
              <a:latin typeface="Arial" pitchFamily="34" charset="0"/>
              <a:cs typeface="Arial" pitchFamily="34" charset="0"/>
            </a:endParaRPr>
          </a:p>
          <a:p>
            <a:pPr algn="just"/>
            <a:endParaRPr lang="es-ES" sz="2000" dirty="0">
              <a:solidFill>
                <a:schemeClr val="tx1"/>
              </a:solidFill>
              <a:latin typeface="Arial" pitchFamily="34" charset="0"/>
              <a:cs typeface="Arial" pitchFamily="34" charset="0"/>
            </a:endParaRPr>
          </a:p>
        </p:txBody>
      </p:sp>
      <p:sp>
        <p:nvSpPr>
          <p:cNvPr id="4" name="3 Flecha a la derecha con bandas">
            <a:hlinkClick r:id="rId3" action="ppaction://hlinksldjump"/>
          </p:cNvPr>
          <p:cNvSpPr/>
          <p:nvPr/>
        </p:nvSpPr>
        <p:spPr>
          <a:xfrm>
            <a:off x="7740352" y="6381328"/>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5" name="4 Rectángulo"/>
          <p:cNvSpPr/>
          <p:nvPr/>
        </p:nvSpPr>
        <p:spPr>
          <a:xfrm>
            <a:off x="2195736" y="116632"/>
            <a:ext cx="4572000" cy="646331"/>
          </a:xfrm>
          <a:prstGeom prst="rect">
            <a:avLst/>
          </a:prstGeom>
        </p:spPr>
        <p:txBody>
          <a:bodyPr>
            <a:spAutoFit/>
          </a:bodyPr>
          <a:lstStyle/>
          <a:p>
            <a:pPr algn="ctr"/>
            <a:r>
              <a:rPr lang="es-ES" b="1" dirty="0" smtClean="0">
                <a:solidFill>
                  <a:srgbClr val="FFFF00"/>
                </a:solidFill>
                <a:latin typeface="Arial" pitchFamily="34" charset="0"/>
                <a:cs typeface="Arial" pitchFamily="34" charset="0"/>
              </a:rPr>
              <a:t>COMPRENSIÓN Y RESPUESTA A LAS EMOCIONES DE LOS OTROS.</a:t>
            </a:r>
            <a:endParaRPr lang="es-ES" b="1" dirty="0">
              <a:solidFill>
                <a:srgbClr val="FFFF00"/>
              </a:solidFill>
              <a:latin typeface="Arial" pitchFamily="34" charset="0"/>
              <a:cs typeface="Arial" pitchFamily="34" charset="0"/>
            </a:endParaRPr>
          </a:p>
        </p:txBody>
      </p:sp>
      <p:sp>
        <p:nvSpPr>
          <p:cNvPr id="7" name="6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13" name="12 Elipse">
            <a:hlinkClick r:id="rId3" action="ppaction://hlinksldjump"/>
          </p:cNvPr>
          <p:cNvSpPr/>
          <p:nvPr/>
        </p:nvSpPr>
        <p:spPr>
          <a:xfrm>
            <a:off x="2627784" y="2276872"/>
            <a:ext cx="4248472" cy="151216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DESARROLLO DE LA EXPRESIÓN DE LAS </a:t>
            </a:r>
            <a:r>
              <a:rPr lang="es-ES" dirty="0" smtClean="0">
                <a:solidFill>
                  <a:schemeClr val="bg1"/>
                </a:solidFill>
                <a:latin typeface="Arial" pitchFamily="34" charset="0"/>
                <a:cs typeface="Arial" pitchFamily="34" charset="0"/>
                <a:hlinkClick r:id="rId3" action="ppaction://hlinksldjump"/>
              </a:rPr>
              <a:t>EMOCIONES</a:t>
            </a:r>
            <a:r>
              <a:rPr lang="es-ES" dirty="0" smtClean="0">
                <a:solidFill>
                  <a:schemeClr val="bg1"/>
                </a:solidFill>
                <a:latin typeface="Arial" pitchFamily="34" charset="0"/>
                <a:cs typeface="Arial" pitchFamily="34" charset="0"/>
              </a:rPr>
              <a:t> DISCRETAS.</a:t>
            </a:r>
            <a:endParaRPr lang="es-ES" dirty="0">
              <a:solidFill>
                <a:schemeClr val="bg1"/>
              </a:solidFill>
              <a:latin typeface="Arial" pitchFamily="34" charset="0"/>
              <a:cs typeface="Arial" pitchFamily="34" charset="0"/>
            </a:endParaRPr>
          </a:p>
        </p:txBody>
      </p:sp>
      <p:sp>
        <p:nvSpPr>
          <p:cNvPr id="18" name="17 Elipse">
            <a:hlinkClick r:id="rId4" action="ppaction://hlinksldjump"/>
          </p:cNvPr>
          <p:cNvSpPr/>
          <p:nvPr/>
        </p:nvSpPr>
        <p:spPr>
          <a:xfrm>
            <a:off x="611560" y="764704"/>
            <a:ext cx="2088232"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FELICIDAD.</a:t>
            </a:r>
            <a:endParaRPr lang="es-ES" dirty="0">
              <a:solidFill>
                <a:schemeClr val="bg1"/>
              </a:solidFill>
              <a:latin typeface="Arial" pitchFamily="34" charset="0"/>
              <a:cs typeface="Arial" pitchFamily="34" charset="0"/>
            </a:endParaRPr>
          </a:p>
        </p:txBody>
      </p:sp>
      <p:sp>
        <p:nvSpPr>
          <p:cNvPr id="9" name="8 Elipse">
            <a:hlinkClick r:id="rId5" action="ppaction://hlinksldjump"/>
          </p:cNvPr>
          <p:cNvSpPr/>
          <p:nvPr/>
        </p:nvSpPr>
        <p:spPr>
          <a:xfrm>
            <a:off x="251520" y="3501008"/>
            <a:ext cx="2952328" cy="129614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hlinkClick r:id="rId6" action="ppaction://hlinksldjump"/>
              </a:rPr>
              <a:t>ADQUISICIÓN</a:t>
            </a:r>
            <a:r>
              <a:rPr lang="es-ES" dirty="0" smtClean="0">
                <a:solidFill>
                  <a:schemeClr val="bg1"/>
                </a:solidFill>
                <a:latin typeface="Arial" pitchFamily="34" charset="0"/>
                <a:cs typeface="Arial" pitchFamily="34" charset="0"/>
              </a:rPr>
              <a:t> DE </a:t>
            </a:r>
            <a:r>
              <a:rPr lang="es-ES" dirty="0" smtClean="0">
                <a:solidFill>
                  <a:schemeClr val="bg1"/>
                </a:solidFill>
                <a:latin typeface="Arial" pitchFamily="34" charset="0"/>
                <a:cs typeface="Arial" pitchFamily="34" charset="0"/>
                <a:hlinkClick r:id="rId5" action="ppaction://hlinksldjump"/>
              </a:rPr>
              <a:t>NORMAS</a:t>
            </a:r>
            <a:r>
              <a:rPr lang="es-ES" dirty="0" smtClean="0">
                <a:solidFill>
                  <a:schemeClr val="bg1"/>
                </a:solidFill>
                <a:latin typeface="Arial" pitchFamily="34" charset="0"/>
                <a:cs typeface="Arial" pitchFamily="34" charset="0"/>
              </a:rPr>
              <a:t> DE MANIFESTACIÓN EMOCIONAL</a:t>
            </a:r>
            <a:endParaRPr lang="es-ES" dirty="0">
              <a:solidFill>
                <a:schemeClr val="bg1"/>
              </a:solidFill>
              <a:latin typeface="Arial" pitchFamily="34" charset="0"/>
              <a:cs typeface="Arial" pitchFamily="34" charset="0"/>
            </a:endParaRPr>
          </a:p>
        </p:txBody>
      </p:sp>
      <p:sp>
        <p:nvSpPr>
          <p:cNvPr id="10" name="9 Elipse">
            <a:hlinkClick r:id="rId7" action="ppaction://hlinksldjump"/>
          </p:cNvPr>
          <p:cNvSpPr/>
          <p:nvPr/>
        </p:nvSpPr>
        <p:spPr>
          <a:xfrm>
            <a:off x="5868144" y="692696"/>
            <a:ext cx="2376264"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hlinkClick r:id="rId7" action="ppaction://hlinksldjump"/>
              </a:rPr>
              <a:t>IRA</a:t>
            </a:r>
            <a:r>
              <a:rPr lang="es-ES" dirty="0" smtClean="0">
                <a:solidFill>
                  <a:schemeClr val="bg1"/>
                </a:solidFill>
                <a:latin typeface="Arial" pitchFamily="34" charset="0"/>
                <a:cs typeface="Arial" pitchFamily="34" charset="0"/>
              </a:rPr>
              <a:t>  Y TRISTEZA</a:t>
            </a:r>
            <a:endParaRPr lang="es-ES" dirty="0">
              <a:solidFill>
                <a:schemeClr val="bg1"/>
              </a:solidFill>
              <a:latin typeface="Arial" pitchFamily="34" charset="0"/>
              <a:cs typeface="Arial" pitchFamily="34" charset="0"/>
            </a:endParaRPr>
          </a:p>
        </p:txBody>
      </p:sp>
      <p:sp>
        <p:nvSpPr>
          <p:cNvPr id="11" name="10 Elipse">
            <a:hlinkClick r:id="rId6" action="ppaction://hlinksldjump"/>
          </p:cNvPr>
          <p:cNvSpPr/>
          <p:nvPr/>
        </p:nvSpPr>
        <p:spPr>
          <a:xfrm>
            <a:off x="107504" y="5589240"/>
            <a:ext cx="3600400"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DESARROLLO DE LA AUTORREGULACIÓN  EMOCIONAL</a:t>
            </a:r>
            <a:endParaRPr lang="es-ES" dirty="0">
              <a:solidFill>
                <a:schemeClr val="bg1"/>
              </a:solidFill>
              <a:latin typeface="Arial" pitchFamily="34" charset="0"/>
              <a:cs typeface="Arial" pitchFamily="34" charset="0"/>
            </a:endParaRPr>
          </a:p>
        </p:txBody>
      </p:sp>
      <p:sp>
        <p:nvSpPr>
          <p:cNvPr id="12" name="11 Elipse">
            <a:hlinkClick r:id="rId8" action="ppaction://hlinksldjump"/>
          </p:cNvPr>
          <p:cNvSpPr/>
          <p:nvPr/>
        </p:nvSpPr>
        <p:spPr>
          <a:xfrm>
            <a:off x="6632104" y="3501008"/>
            <a:ext cx="2260376" cy="1080120"/>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MIEDO</a:t>
            </a:r>
            <a:endParaRPr lang="es-ES" dirty="0">
              <a:solidFill>
                <a:schemeClr val="bg1"/>
              </a:solidFill>
              <a:latin typeface="Arial" pitchFamily="34" charset="0"/>
              <a:cs typeface="Arial" pitchFamily="34" charset="0"/>
            </a:endParaRPr>
          </a:p>
        </p:txBody>
      </p:sp>
      <p:sp>
        <p:nvSpPr>
          <p:cNvPr id="14" name="13 Elipse">
            <a:hlinkClick r:id="rId9" action="ppaction://hlinksldjump"/>
          </p:cNvPr>
          <p:cNvSpPr/>
          <p:nvPr/>
        </p:nvSpPr>
        <p:spPr>
          <a:xfrm>
            <a:off x="5364088" y="5589240"/>
            <a:ext cx="3635896" cy="1152128"/>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ES" dirty="0" smtClean="0">
                <a:solidFill>
                  <a:schemeClr val="bg1"/>
                </a:solidFill>
                <a:latin typeface="Arial" pitchFamily="34" charset="0"/>
                <a:cs typeface="Arial" pitchFamily="34" charset="0"/>
              </a:rPr>
              <a:t>EMOCIONES AUTOCONSCIENTES</a:t>
            </a:r>
            <a:endParaRPr lang="es-ES" dirty="0">
              <a:solidFill>
                <a:schemeClr val="bg1"/>
              </a:solidFill>
              <a:latin typeface="Arial" pitchFamily="34" charset="0"/>
              <a:cs typeface="Arial" pitchFamily="34" charset="0"/>
            </a:endParaRPr>
          </a:p>
        </p:txBody>
      </p:sp>
      <p:sp>
        <p:nvSpPr>
          <p:cNvPr id="15" name="14 Flecha curvada hacia la izquierda"/>
          <p:cNvSpPr/>
          <p:nvPr/>
        </p:nvSpPr>
        <p:spPr>
          <a:xfrm rot="6728041">
            <a:off x="2018212" y="1562547"/>
            <a:ext cx="852410" cy="1550172"/>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17" name="16 Flecha curvada hacia abajo"/>
          <p:cNvSpPr/>
          <p:nvPr/>
        </p:nvSpPr>
        <p:spPr>
          <a:xfrm>
            <a:off x="2699792" y="620688"/>
            <a:ext cx="3240360" cy="576064"/>
          </a:xfrm>
          <a:prstGeom prst="curvedDown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19" name="18 Flecha curvada hacia la izquierda"/>
          <p:cNvSpPr/>
          <p:nvPr/>
        </p:nvSpPr>
        <p:spPr>
          <a:xfrm>
            <a:off x="7812360" y="1700808"/>
            <a:ext cx="864096" cy="1800200"/>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21" name="20 Flecha curvada hacia la izquierda"/>
          <p:cNvSpPr/>
          <p:nvPr/>
        </p:nvSpPr>
        <p:spPr>
          <a:xfrm>
            <a:off x="7964760" y="4293096"/>
            <a:ext cx="864096" cy="1512168"/>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22" name="21 Flecha curvada hacia la izquierda"/>
          <p:cNvSpPr/>
          <p:nvPr/>
        </p:nvSpPr>
        <p:spPr>
          <a:xfrm rot="5400000">
            <a:off x="4175956" y="5625244"/>
            <a:ext cx="720080" cy="1800200"/>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24" name="23 Flecha curvada hacia la izquierda"/>
          <p:cNvSpPr/>
          <p:nvPr/>
        </p:nvSpPr>
        <p:spPr>
          <a:xfrm rot="9825418">
            <a:off x="2133001" y="4635514"/>
            <a:ext cx="507442" cy="1136629"/>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16" name="15 Marcador de pie de página"/>
          <p:cNvSpPr>
            <a:spLocks noGrp="1"/>
          </p:cNvSpPr>
          <p:nvPr>
            <p:ph type="ftr" sz="quarter" idx="11"/>
          </p:nvPr>
        </p:nvSpPr>
        <p:spPr/>
        <p:txBody>
          <a:bodyPr/>
          <a:lstStyle/>
          <a:p>
            <a:r>
              <a:rPr lang="es-ES" dirty="0" smtClean="0">
                <a:solidFill>
                  <a:schemeClr val="tx1"/>
                </a:solidFill>
                <a:latin typeface="Arial" pitchFamily="34" charset="0"/>
                <a:cs typeface="Arial" pitchFamily="34" charset="0"/>
              </a:rPr>
              <a:t>Ps. Juan José Vigil Obregón</a:t>
            </a:r>
            <a:endParaRPr lang="es-ES"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CuadroTexto"/>
          <p:cNvSpPr txBox="1"/>
          <p:nvPr/>
        </p:nvSpPr>
        <p:spPr>
          <a:xfrm>
            <a:off x="395536" y="2814027"/>
            <a:ext cx="8424936" cy="83099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sz="4800" dirty="0" smtClean="0"/>
              <a:t>GRACIAS  POR  TU  ATENCIÓN</a:t>
            </a:r>
            <a:endParaRPr lang="es-ES" sz="4800" dirty="0"/>
          </a:p>
        </p:txBody>
      </p:sp>
      <p:sp>
        <p:nvSpPr>
          <p:cNvPr id="3" name="2 Flecha curvada hacia la izquierda">
            <a:hlinkClick r:id="rId3" action="ppaction://hlinksldjump"/>
          </p:cNvPr>
          <p:cNvSpPr/>
          <p:nvPr/>
        </p:nvSpPr>
        <p:spPr>
          <a:xfrm rot="2284810">
            <a:off x="6901774" y="4350136"/>
            <a:ext cx="2078726" cy="2668162"/>
          </a:xfrm>
          <a:prstGeom prst="curved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S">
              <a:solidFill>
                <a:schemeClr val="tx1"/>
              </a:solidFill>
            </a:endParaRPr>
          </a:p>
        </p:txBody>
      </p:sp>
      <p:sp>
        <p:nvSpPr>
          <p:cNvPr id="4" name="3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edge">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edge">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17" name="16 CuadroTexto"/>
          <p:cNvSpPr txBox="1"/>
          <p:nvPr/>
        </p:nvSpPr>
        <p:spPr>
          <a:xfrm>
            <a:off x="1691680" y="116632"/>
            <a:ext cx="5328592" cy="707886"/>
          </a:xfrm>
          <a:prstGeom prst="rect">
            <a:avLst/>
          </a:prstGeom>
          <a:noFill/>
        </p:spPr>
        <p:txBody>
          <a:bodyPr wrap="square" rtlCol="0">
            <a:spAutoFit/>
          </a:bodyPr>
          <a:lstStyle/>
          <a:p>
            <a:pPr algn="ctr"/>
            <a:r>
              <a:rPr lang="es-ES" sz="2000" dirty="0" smtClean="0">
                <a:solidFill>
                  <a:schemeClr val="bg1"/>
                </a:solidFill>
                <a:latin typeface="Arial" pitchFamily="34" charset="0"/>
                <a:cs typeface="Arial" pitchFamily="34" charset="0"/>
              </a:rPr>
              <a:t>DESARROLLO DE LA EXPRESIÓN DE LAS EMOCIONES DISCRETAS.</a:t>
            </a:r>
            <a:endParaRPr lang="es-ES" sz="2000" dirty="0">
              <a:solidFill>
                <a:schemeClr val="bg1"/>
              </a:solidFill>
              <a:latin typeface="Arial" pitchFamily="34" charset="0"/>
              <a:cs typeface="Arial" pitchFamily="34" charset="0"/>
            </a:endParaRPr>
          </a:p>
        </p:txBody>
      </p:sp>
      <p:sp>
        <p:nvSpPr>
          <p:cNvPr id="18" name="17 Rectángulo redondeado"/>
          <p:cNvSpPr/>
          <p:nvPr/>
        </p:nvSpPr>
        <p:spPr>
          <a:xfrm>
            <a:off x="539552" y="908720"/>
            <a:ext cx="8136904" cy="53285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200" dirty="0" smtClean="0">
                <a:latin typeface="Arial" pitchFamily="34" charset="0"/>
                <a:cs typeface="Arial" pitchFamily="34" charset="0"/>
              </a:rPr>
              <a:t>Algunos investigadores dicen que todas las emociones básicas como la felicidad, interés, sorpresa, miedo, ira y disgusto, están presentes en las primeras semanas de vida.</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Otros consideran la vida emocional del recién nacido bastante limitada.</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Aún así la mayoría están de acuerdo que las señales de casi todas la emociones básicas están presentes en la infancia.</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A mitad del primer año, las expresiones emocionales están bien organizadas y son específicas</a:t>
            </a:r>
            <a:endParaRPr lang="es-ES" sz="2200" dirty="0">
              <a:latin typeface="Arial" pitchFamily="34" charset="0"/>
              <a:cs typeface="Arial" pitchFamily="34" charset="0"/>
            </a:endParaRPr>
          </a:p>
        </p:txBody>
      </p:sp>
      <p:sp>
        <p:nvSpPr>
          <p:cNvPr id="5" name="4 Flecha a la derecha con bandas">
            <a:hlinkClick r:id="rId3" action="ppaction://hlinksldjump"/>
          </p:cNvPr>
          <p:cNvSpPr/>
          <p:nvPr/>
        </p:nvSpPr>
        <p:spPr>
          <a:xfrm>
            <a:off x="6300192" y="6209928"/>
            <a:ext cx="2151856" cy="648072"/>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6" name="5 Marcador de pie de página"/>
          <p:cNvSpPr>
            <a:spLocks noGrp="1"/>
          </p:cNvSpPr>
          <p:nvPr>
            <p:ph type="ftr" sz="quarter" idx="11"/>
          </p:nvPr>
        </p:nvSpPr>
        <p:spPr/>
        <p:txBody>
          <a:bodyPr/>
          <a:lstStyle/>
          <a:p>
            <a:r>
              <a:rPr lang="es-ES" dirty="0" smtClean="0">
                <a:solidFill>
                  <a:schemeClr val="tx1"/>
                </a:solidFill>
                <a:latin typeface="Arial" pitchFamily="34" charset="0"/>
                <a:cs typeface="Arial" pitchFamily="34" charset="0"/>
              </a:rPr>
              <a:t>Ps. Juan José Vigil Obregón</a:t>
            </a:r>
            <a:endParaRPr lang="es-ES"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9" name="8 CuadroTexto"/>
          <p:cNvSpPr txBox="1"/>
          <p:nvPr/>
        </p:nvSpPr>
        <p:spPr>
          <a:xfrm>
            <a:off x="1691680" y="116632"/>
            <a:ext cx="5328592" cy="707886"/>
          </a:xfrm>
          <a:prstGeom prst="rect">
            <a:avLst/>
          </a:prstGeom>
          <a:noFill/>
        </p:spPr>
        <p:txBody>
          <a:bodyPr wrap="square" rtlCol="0">
            <a:spAutoFit/>
          </a:bodyPr>
          <a:lstStyle/>
          <a:p>
            <a:pPr algn="ctr"/>
            <a:r>
              <a:rPr lang="es-ES" sz="2000" dirty="0" smtClean="0">
                <a:solidFill>
                  <a:schemeClr val="bg1"/>
                </a:solidFill>
                <a:latin typeface="Arial" pitchFamily="34" charset="0"/>
                <a:cs typeface="Arial" pitchFamily="34" charset="0"/>
              </a:rPr>
              <a:t>DESARROLLO DE LA EXPRESIÓN DE LAS EMOCIONES DISCRETAS.</a:t>
            </a:r>
            <a:endParaRPr lang="es-ES" sz="2000" dirty="0">
              <a:solidFill>
                <a:schemeClr val="bg1"/>
              </a:solidFill>
              <a:latin typeface="Arial" pitchFamily="34" charset="0"/>
              <a:cs typeface="Arial" pitchFamily="34" charset="0"/>
            </a:endParaRPr>
          </a:p>
        </p:txBody>
      </p:sp>
      <p:sp>
        <p:nvSpPr>
          <p:cNvPr id="10" name="9 Rectángulo redondeado"/>
          <p:cNvSpPr/>
          <p:nvPr/>
        </p:nvSpPr>
        <p:spPr>
          <a:xfrm>
            <a:off x="539552" y="1412776"/>
            <a:ext cx="8136904" cy="43924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2200" dirty="0" smtClean="0">
                <a:latin typeface="Arial" pitchFamily="34" charset="0"/>
                <a:cs typeface="Arial" pitchFamily="34" charset="0"/>
              </a:rPr>
              <a:t>Cuatro emociones son las que han recibido mayor atención por parte de los investigadores y estas son:</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felicidad</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enfado</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tristeza</a:t>
            </a:r>
          </a:p>
          <a:p>
            <a:pPr algn="ctr"/>
            <a:r>
              <a:rPr lang="es-ES" sz="2200" dirty="0" smtClean="0">
                <a:latin typeface="Arial" pitchFamily="34" charset="0"/>
                <a:cs typeface="Arial" pitchFamily="34" charset="0"/>
              </a:rPr>
              <a:t>y</a:t>
            </a:r>
          </a:p>
          <a:p>
            <a:pPr algn="ctr"/>
            <a:endParaRPr lang="es-ES" sz="2200" dirty="0" smtClean="0">
              <a:latin typeface="Arial" pitchFamily="34" charset="0"/>
              <a:cs typeface="Arial" pitchFamily="34" charset="0"/>
            </a:endParaRPr>
          </a:p>
          <a:p>
            <a:pPr algn="ctr"/>
            <a:r>
              <a:rPr lang="es-ES" sz="2200" dirty="0" smtClean="0">
                <a:latin typeface="Arial" pitchFamily="34" charset="0"/>
                <a:cs typeface="Arial" pitchFamily="34" charset="0"/>
              </a:rPr>
              <a:t>miedo</a:t>
            </a:r>
            <a:endParaRPr lang="es-ES" sz="2200" dirty="0">
              <a:latin typeface="Arial" pitchFamily="34" charset="0"/>
              <a:cs typeface="Arial" pitchFamily="34" charset="0"/>
            </a:endParaRPr>
          </a:p>
        </p:txBody>
      </p:sp>
      <p:sp>
        <p:nvSpPr>
          <p:cNvPr id="4" name="3 Flecha curvada hacia la izquierda">
            <a:hlinkClick r:id="rId3" action="ppaction://hlinksldjump"/>
          </p:cNvPr>
          <p:cNvSpPr/>
          <p:nvPr/>
        </p:nvSpPr>
        <p:spPr>
          <a:xfrm rot="2827701">
            <a:off x="7669364" y="5581896"/>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5" name="4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107504" y="692696"/>
            <a:ext cx="8892480" cy="5616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b="1" dirty="0" smtClean="0">
                <a:solidFill>
                  <a:schemeClr val="tx1"/>
                </a:solidFill>
                <a:latin typeface="Arial" pitchFamily="34" charset="0"/>
                <a:cs typeface="Arial" pitchFamily="34" charset="0"/>
              </a:rPr>
              <a:t>   FELICIDAD</a:t>
            </a:r>
          </a:p>
          <a:p>
            <a:pPr algn="just"/>
            <a:endParaRPr lang="es-ES" dirty="0" smtClean="0">
              <a:solidFill>
                <a:schemeClr val="tx1"/>
              </a:solidFill>
              <a:latin typeface="Arial" pitchFamily="34" charset="0"/>
              <a:cs typeface="Arial" pitchFamily="34" charset="0"/>
            </a:endParaRPr>
          </a:p>
          <a:p>
            <a:pPr algn="just"/>
            <a:r>
              <a:rPr lang="es-ES" sz="1900" dirty="0" smtClean="0">
                <a:solidFill>
                  <a:schemeClr val="tx1"/>
                </a:solidFill>
                <a:latin typeface="Arial" pitchFamily="34" charset="0"/>
                <a:cs typeface="Arial" pitchFamily="34" charset="0"/>
              </a:rPr>
              <a:t>Los </a:t>
            </a:r>
            <a:r>
              <a:rPr lang="es-ES" sz="1900" b="1" dirty="0" smtClean="0">
                <a:solidFill>
                  <a:schemeClr val="tx1"/>
                </a:solidFill>
                <a:latin typeface="Arial" pitchFamily="34" charset="0"/>
                <a:cs typeface="Arial" pitchFamily="34" charset="0"/>
              </a:rPr>
              <a:t>bebés</a:t>
            </a:r>
            <a:r>
              <a:rPr lang="es-ES" sz="1900" dirty="0" smtClean="0">
                <a:solidFill>
                  <a:schemeClr val="tx1"/>
                </a:solidFill>
                <a:latin typeface="Arial" pitchFamily="34" charset="0"/>
                <a:cs typeface="Arial" pitchFamily="34" charset="0"/>
              </a:rPr>
              <a:t> sonríen y ríen cuando consiguen habilidades nuevas, expresando su placer en el dominio cognitivo y motor.</a:t>
            </a:r>
          </a:p>
          <a:p>
            <a:pPr algn="just"/>
            <a:endParaRPr lang="es-ES" sz="1900" dirty="0" smtClean="0">
              <a:solidFill>
                <a:schemeClr val="tx1"/>
              </a:solidFill>
              <a:latin typeface="Arial" pitchFamily="34" charset="0"/>
              <a:cs typeface="Arial" pitchFamily="34" charset="0"/>
            </a:endParaRPr>
          </a:p>
          <a:p>
            <a:pPr algn="just"/>
            <a:r>
              <a:rPr lang="es-ES" sz="1900" dirty="0" smtClean="0">
                <a:solidFill>
                  <a:schemeClr val="tx1"/>
                </a:solidFill>
                <a:latin typeface="Arial" pitchFamily="34" charset="0"/>
                <a:cs typeface="Arial" pitchFamily="34" charset="0"/>
              </a:rPr>
              <a:t>Al </a:t>
            </a:r>
            <a:r>
              <a:rPr lang="es-ES" sz="1900" b="1" dirty="0" smtClean="0">
                <a:solidFill>
                  <a:schemeClr val="tx1"/>
                </a:solidFill>
                <a:latin typeface="Arial" pitchFamily="34" charset="0"/>
                <a:cs typeface="Arial" pitchFamily="34" charset="0"/>
              </a:rPr>
              <a:t>final del primer mes</a:t>
            </a:r>
            <a:r>
              <a:rPr lang="es-ES" sz="1900" dirty="0" smtClean="0">
                <a:solidFill>
                  <a:schemeClr val="tx1"/>
                </a:solidFill>
                <a:latin typeface="Arial" pitchFamily="34" charset="0"/>
                <a:cs typeface="Arial" pitchFamily="34" charset="0"/>
              </a:rPr>
              <a:t>, los bebés empiezan a sonreír ante panoramas interesantes.</a:t>
            </a:r>
          </a:p>
          <a:p>
            <a:pPr algn="just"/>
            <a:endParaRPr lang="es-ES" sz="1900" dirty="0" smtClean="0">
              <a:solidFill>
                <a:schemeClr val="tx1"/>
              </a:solidFill>
              <a:latin typeface="Arial" pitchFamily="34" charset="0"/>
              <a:cs typeface="Arial" pitchFamily="34" charset="0"/>
            </a:endParaRPr>
          </a:p>
          <a:p>
            <a:pPr algn="just"/>
            <a:r>
              <a:rPr lang="es-ES" sz="1900" dirty="0" smtClean="0">
                <a:solidFill>
                  <a:schemeClr val="tx1"/>
                </a:solidFill>
                <a:latin typeface="Arial" pitchFamily="34" charset="0"/>
                <a:cs typeface="Arial" pitchFamily="34" charset="0"/>
              </a:rPr>
              <a:t>Entre las </a:t>
            </a:r>
            <a:r>
              <a:rPr lang="es-ES" sz="1900" b="1" dirty="0" smtClean="0">
                <a:solidFill>
                  <a:schemeClr val="tx1"/>
                </a:solidFill>
                <a:latin typeface="Arial" pitchFamily="34" charset="0"/>
                <a:cs typeface="Arial" pitchFamily="34" charset="0"/>
              </a:rPr>
              <a:t>6 y 10 semanas</a:t>
            </a:r>
            <a:r>
              <a:rPr lang="es-ES" sz="1900" dirty="0" smtClean="0">
                <a:solidFill>
                  <a:schemeClr val="tx1"/>
                </a:solidFill>
                <a:latin typeface="Arial" pitchFamily="34" charset="0"/>
                <a:cs typeface="Arial" pitchFamily="34" charset="0"/>
              </a:rPr>
              <a:t>, la cara humana evoca una amplia sonrisa llamada la sonrisa social.</a:t>
            </a:r>
          </a:p>
          <a:p>
            <a:pPr algn="just"/>
            <a:endParaRPr lang="es-ES" sz="1900" dirty="0" smtClean="0">
              <a:solidFill>
                <a:schemeClr val="tx1"/>
              </a:solidFill>
              <a:latin typeface="Arial" pitchFamily="34" charset="0"/>
              <a:cs typeface="Arial" pitchFamily="34" charset="0"/>
            </a:endParaRPr>
          </a:p>
          <a:p>
            <a:pPr algn="just"/>
            <a:r>
              <a:rPr lang="es-ES" sz="1900" dirty="0" smtClean="0">
                <a:solidFill>
                  <a:schemeClr val="tx1"/>
                </a:solidFill>
                <a:latin typeface="Arial" pitchFamily="34" charset="0"/>
                <a:cs typeface="Arial" pitchFamily="34" charset="0"/>
              </a:rPr>
              <a:t>A los </a:t>
            </a:r>
            <a:r>
              <a:rPr lang="es-ES" sz="1900" b="1" dirty="0" smtClean="0">
                <a:solidFill>
                  <a:schemeClr val="tx1"/>
                </a:solidFill>
                <a:latin typeface="Arial" pitchFamily="34" charset="0"/>
                <a:cs typeface="Arial" pitchFamily="34" charset="0"/>
              </a:rPr>
              <a:t>3 meses</a:t>
            </a:r>
            <a:r>
              <a:rPr lang="es-ES" sz="1900" dirty="0" smtClean="0">
                <a:solidFill>
                  <a:schemeClr val="tx1"/>
                </a:solidFill>
                <a:latin typeface="Arial" pitchFamily="34" charset="0"/>
                <a:cs typeface="Arial" pitchFamily="34" charset="0"/>
              </a:rPr>
              <a:t>, los bebés sonríen, con mayor frecuencia cuando interactúan con gente. Las primeras risas ocurren como respuesta a estímulos muy activos.</a:t>
            </a:r>
          </a:p>
          <a:p>
            <a:pPr algn="just"/>
            <a:endParaRPr lang="es-ES" sz="1900" dirty="0" smtClean="0">
              <a:solidFill>
                <a:schemeClr val="tx1"/>
              </a:solidFill>
              <a:latin typeface="Arial" pitchFamily="34" charset="0"/>
              <a:cs typeface="Arial" pitchFamily="34" charset="0"/>
            </a:endParaRPr>
          </a:p>
          <a:p>
            <a:pPr algn="just"/>
            <a:r>
              <a:rPr lang="es-ES" sz="1900" dirty="0" smtClean="0">
                <a:solidFill>
                  <a:schemeClr val="tx1"/>
                </a:solidFill>
                <a:latin typeface="Arial" pitchFamily="34" charset="0"/>
                <a:cs typeface="Arial" pitchFamily="34" charset="0"/>
              </a:rPr>
              <a:t>A </a:t>
            </a:r>
            <a:r>
              <a:rPr lang="es-ES" sz="1900" b="1" dirty="0" smtClean="0">
                <a:solidFill>
                  <a:schemeClr val="tx1"/>
                </a:solidFill>
                <a:latin typeface="Arial" pitchFamily="34" charset="0"/>
                <a:cs typeface="Arial" pitchFamily="34" charset="0"/>
              </a:rPr>
              <a:t>mitad del primer año</a:t>
            </a:r>
            <a:r>
              <a:rPr lang="es-ES" sz="1900" dirty="0" smtClean="0">
                <a:solidFill>
                  <a:schemeClr val="tx1"/>
                </a:solidFill>
                <a:latin typeface="Arial" pitchFamily="34" charset="0"/>
                <a:cs typeface="Arial" pitchFamily="34" charset="0"/>
              </a:rPr>
              <a:t>, las expresiones de felicidad son más selectivas</a:t>
            </a:r>
          </a:p>
          <a:p>
            <a:pPr algn="just"/>
            <a:endParaRPr lang="es-ES" sz="1900" dirty="0" smtClean="0">
              <a:solidFill>
                <a:schemeClr val="tx1"/>
              </a:solidFill>
              <a:latin typeface="Arial" pitchFamily="34" charset="0"/>
              <a:cs typeface="Arial" pitchFamily="34" charset="0"/>
            </a:endParaRPr>
          </a:p>
          <a:p>
            <a:pPr algn="just"/>
            <a:r>
              <a:rPr lang="es-ES" sz="1900" dirty="0" smtClean="0">
                <a:solidFill>
                  <a:schemeClr val="tx1"/>
                </a:solidFill>
                <a:latin typeface="Arial" pitchFamily="34" charset="0"/>
                <a:cs typeface="Arial" pitchFamily="34" charset="0"/>
              </a:rPr>
              <a:t>En el </a:t>
            </a:r>
            <a:r>
              <a:rPr lang="es-ES" sz="1900" b="1" dirty="0" smtClean="0">
                <a:solidFill>
                  <a:schemeClr val="tx1"/>
                </a:solidFill>
                <a:latin typeface="Arial" pitchFamily="34" charset="0"/>
                <a:cs typeface="Arial" pitchFamily="34" charset="0"/>
              </a:rPr>
              <a:t>segundo año </a:t>
            </a:r>
            <a:r>
              <a:rPr lang="es-ES" sz="1900" dirty="0" smtClean="0">
                <a:solidFill>
                  <a:schemeClr val="tx1"/>
                </a:solidFill>
                <a:latin typeface="Arial" pitchFamily="34" charset="0"/>
                <a:cs typeface="Arial" pitchFamily="34" charset="0"/>
              </a:rPr>
              <a:t>interrumpen el juego para girarse y comunicar su placer a un adulto atento.</a:t>
            </a:r>
            <a:endParaRPr lang="es-ES" sz="1900" dirty="0">
              <a:solidFill>
                <a:schemeClr val="tx1"/>
              </a:solidFill>
              <a:latin typeface="Arial" pitchFamily="34" charset="0"/>
              <a:cs typeface="Arial" pitchFamily="34" charset="0"/>
            </a:endParaRPr>
          </a:p>
        </p:txBody>
      </p:sp>
      <p:sp>
        <p:nvSpPr>
          <p:cNvPr id="6" name="5 Rectángulo"/>
          <p:cNvSpPr/>
          <p:nvPr/>
        </p:nvSpPr>
        <p:spPr>
          <a:xfrm>
            <a:off x="2483768" y="0"/>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7" name="6 Flecha curvada hacia la izquierda">
            <a:hlinkClick r:id="rId3" action="ppaction://hlinksldjump"/>
          </p:cNvPr>
          <p:cNvSpPr/>
          <p:nvPr/>
        </p:nvSpPr>
        <p:spPr>
          <a:xfrm rot="1728491">
            <a:off x="8101412" y="5315535"/>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5" name="4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692696"/>
            <a:ext cx="8568952" cy="48965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000" b="1" dirty="0" smtClean="0">
                <a:solidFill>
                  <a:schemeClr val="tx1"/>
                </a:solidFill>
                <a:latin typeface="Arial" pitchFamily="34" charset="0"/>
                <a:cs typeface="Arial" pitchFamily="34" charset="0"/>
              </a:rPr>
              <a:t>IRA Y TRISTEZA</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Dos primeros meses aparecen expresiones faciales breves cuando llora que se parecen a las de enfado.</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El desarrollo cognitivo juega un papel importante. A medida que los bebés adquieren la capacidad para la conducta intencional, empieza a valorar el control de sus propias acciones y los efectos que producen.</a:t>
            </a:r>
          </a:p>
          <a:p>
            <a:pPr algn="just"/>
            <a:endParaRPr lang="es-ES" sz="2000" dirty="0" smtClean="0">
              <a:solidFill>
                <a:schemeClr val="tx1"/>
              </a:solidFill>
              <a:latin typeface="Arial" pitchFamily="34" charset="0"/>
              <a:cs typeface="Arial" pitchFamily="34" charset="0"/>
            </a:endParaRPr>
          </a:p>
          <a:p>
            <a:pPr algn="just"/>
            <a:r>
              <a:rPr lang="es-ES" sz="2000" dirty="0" smtClean="0">
                <a:solidFill>
                  <a:schemeClr val="tx1"/>
                </a:solidFill>
                <a:latin typeface="Arial" pitchFamily="34" charset="0"/>
                <a:cs typeface="Arial" pitchFamily="34" charset="0"/>
              </a:rPr>
              <a:t>El aumento de la ira a mitad del primer año también es adaptativo. Las nuevas capacidades motoras les permiten utilizar la energía movilizada por el enfado para defenderse o salvar obstáculos</a:t>
            </a:r>
          </a:p>
          <a:p>
            <a:pPr algn="just"/>
            <a:endParaRPr lang="es-ES" sz="2000" dirty="0">
              <a:solidFill>
                <a:schemeClr val="tx1"/>
              </a:solidFill>
              <a:latin typeface="Arial" pitchFamily="34" charset="0"/>
              <a:cs typeface="Arial" pitchFamily="34" charset="0"/>
            </a:endParaRPr>
          </a:p>
        </p:txBody>
      </p:sp>
      <p:sp>
        <p:nvSpPr>
          <p:cNvPr id="6" name="5 Rectángulo"/>
          <p:cNvSpPr/>
          <p:nvPr/>
        </p:nvSpPr>
        <p:spPr>
          <a:xfrm>
            <a:off x="2483768" y="0"/>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7" name="6 Flecha a la derecha con bandas">
            <a:hlinkClick r:id="rId3" action="ppaction://hlinksldjump"/>
          </p:cNvPr>
          <p:cNvSpPr/>
          <p:nvPr/>
        </p:nvSpPr>
        <p:spPr>
          <a:xfrm>
            <a:off x="6876256" y="6093296"/>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5" name="4 Marcador de pie de página"/>
          <p:cNvSpPr>
            <a:spLocks noGrp="1"/>
          </p:cNvSpPr>
          <p:nvPr>
            <p:ph type="ftr" sz="quarter" idx="11"/>
          </p:nvPr>
        </p:nvSpPr>
        <p:spPr/>
        <p:txBody>
          <a:bodyPr/>
          <a:lstStyle/>
          <a:p>
            <a:r>
              <a:rPr lang="es-ES" b="1" smtClean="0">
                <a:solidFill>
                  <a:schemeClr val="tx1"/>
                </a:solidFill>
                <a:latin typeface="Arial" pitchFamily="34" charset="0"/>
                <a:cs typeface="Arial" pitchFamily="34" charset="0"/>
              </a:rPr>
              <a:t>Ps. Juan José Vigil Obregón</a:t>
            </a:r>
            <a:endParaRPr lang="es-ES"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1124744"/>
            <a:ext cx="8568952" cy="43204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200" dirty="0" smtClean="0">
                <a:solidFill>
                  <a:schemeClr val="tx1"/>
                </a:solidFill>
                <a:latin typeface="Arial" pitchFamily="34" charset="0"/>
                <a:cs typeface="Arial" pitchFamily="34" charset="0"/>
              </a:rPr>
              <a:t>Las expresiones de tristeza también ocurren como respuesta a estímulos dolorosos, el quitarles un objeto y separaciones breves, pero son menos frecuentes que la ira.</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La tristeza es común cuando la comunicación cuidador bebe se interrumpe gravemente.</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La tristeza extrema también puede verse en bebés separados durante largos periodos de tiempo de su madre y que no experimentan el cuidado de un adulto sensible.</a:t>
            </a:r>
            <a:endParaRPr lang="es-ES" sz="2200" dirty="0">
              <a:solidFill>
                <a:schemeClr val="tx1"/>
              </a:solidFill>
              <a:latin typeface="Arial" pitchFamily="34" charset="0"/>
              <a:cs typeface="Arial" pitchFamily="34" charset="0"/>
            </a:endParaRPr>
          </a:p>
        </p:txBody>
      </p:sp>
      <p:sp>
        <p:nvSpPr>
          <p:cNvPr id="4" name="3 Flecha curvada hacia la izquierda">
            <a:hlinkClick r:id="rId3" action="ppaction://hlinksldjump"/>
          </p:cNvPr>
          <p:cNvSpPr/>
          <p:nvPr/>
        </p:nvSpPr>
        <p:spPr>
          <a:xfrm rot="1728491">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6" name="5 Rectángulo"/>
          <p:cNvSpPr/>
          <p:nvPr/>
        </p:nvSpPr>
        <p:spPr>
          <a:xfrm>
            <a:off x="2411760" y="190381"/>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3" name="2 Rectángulo redondeado"/>
          <p:cNvSpPr/>
          <p:nvPr/>
        </p:nvSpPr>
        <p:spPr>
          <a:xfrm>
            <a:off x="251520" y="692696"/>
            <a:ext cx="8640960" cy="554461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200" b="1" dirty="0" smtClean="0">
                <a:solidFill>
                  <a:schemeClr val="tx1"/>
                </a:solidFill>
                <a:latin typeface="Arial" pitchFamily="34" charset="0"/>
                <a:cs typeface="Arial" pitchFamily="34" charset="0"/>
              </a:rPr>
              <a:t>MIEDO</a:t>
            </a:r>
          </a:p>
          <a:p>
            <a:pPr algn="just"/>
            <a:r>
              <a:rPr lang="es-ES" sz="2200" dirty="0" smtClean="0">
                <a:solidFill>
                  <a:schemeClr val="tx1"/>
                </a:solidFill>
                <a:latin typeface="Arial" pitchFamily="34" charset="0"/>
                <a:cs typeface="Arial" pitchFamily="34" charset="0"/>
              </a:rPr>
              <a:t>Las reacciones de miedo al principio de la infancia son escasas, el miedo aumenta durante la segunda mitad del primer año. La expresión de miedo más frecuente es ante adultos desconocidos, una reacción llamada </a:t>
            </a:r>
            <a:r>
              <a:rPr lang="es-ES" sz="2200" b="1" dirty="0" smtClean="0">
                <a:solidFill>
                  <a:schemeClr val="tx1"/>
                </a:solidFill>
                <a:latin typeface="Arial" pitchFamily="34" charset="0"/>
                <a:cs typeface="Arial" pitchFamily="34" charset="0"/>
              </a:rPr>
              <a:t>ansiedad ante extraños</a:t>
            </a:r>
          </a:p>
          <a:p>
            <a:pPr algn="just"/>
            <a:endParaRPr lang="es-ES" sz="2200" b="1"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Cuando se desarrolla la precaución los bebés empiezan a utilizar al cuidador conocido como una base segura desde la que exploran y usan como refugio de seguridad cuando se sienten mal. Como parte de este sistema adaptativo, los encuentros con extraños conducen a dos tendencias conflictivas:</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El acercamiento y la evitación</a:t>
            </a:r>
          </a:p>
          <a:p>
            <a:pPr algn="just"/>
            <a:endParaRPr lang="es-ES" sz="2200" dirty="0">
              <a:solidFill>
                <a:schemeClr val="tx1"/>
              </a:solidFill>
              <a:latin typeface="Arial" pitchFamily="34" charset="0"/>
              <a:cs typeface="Arial" pitchFamily="34" charset="0"/>
            </a:endParaRPr>
          </a:p>
        </p:txBody>
      </p:sp>
      <p:sp>
        <p:nvSpPr>
          <p:cNvPr id="4" name="3 Rectángulo"/>
          <p:cNvSpPr/>
          <p:nvPr/>
        </p:nvSpPr>
        <p:spPr>
          <a:xfrm>
            <a:off x="2483768" y="0"/>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DISCRETAS.</a:t>
            </a:r>
            <a:endParaRPr lang="es-ES" dirty="0">
              <a:solidFill>
                <a:schemeClr val="bg1"/>
              </a:solidFill>
              <a:latin typeface="Arial" pitchFamily="34" charset="0"/>
              <a:cs typeface="Arial" pitchFamily="34" charset="0"/>
            </a:endParaRPr>
          </a:p>
        </p:txBody>
      </p:sp>
      <p:sp>
        <p:nvSpPr>
          <p:cNvPr id="5" name="4 Flecha a la derecha con bandas">
            <a:hlinkClick r:id="rId3" action="ppaction://hlinksldjump"/>
          </p:cNvPr>
          <p:cNvSpPr/>
          <p:nvPr/>
        </p:nvSpPr>
        <p:spPr>
          <a:xfrm>
            <a:off x="6948264" y="6237312"/>
            <a:ext cx="1224136" cy="432048"/>
          </a:xfrm>
          <a:prstGeom prst="striped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p>
        </p:txBody>
      </p:sp>
      <p:sp>
        <p:nvSpPr>
          <p:cNvPr id="6" name="5 Marcador de pie de página"/>
          <p:cNvSpPr>
            <a:spLocks noGrp="1"/>
          </p:cNvSpPr>
          <p:nvPr>
            <p:ph type="ftr" sz="quarter" idx="11"/>
          </p:nvPr>
        </p:nvSpPr>
        <p:spPr/>
        <p:txBody>
          <a:bodyPr/>
          <a:lstStyle/>
          <a:p>
            <a:r>
              <a:rPr lang="es-ES" b="1" dirty="0" smtClean="0">
                <a:solidFill>
                  <a:schemeClr val="tx1"/>
                </a:solidFill>
                <a:latin typeface="Arial" pitchFamily="34" charset="0"/>
                <a:cs typeface="Arial" pitchFamily="34" charset="0"/>
              </a:rPr>
              <a:t>Ps. Juan José Vigil Obregón</a:t>
            </a:r>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alpha val="85000"/>
          </a:srgbClr>
        </a:solidFill>
        <a:effectLst/>
      </p:bgPr>
    </p:bg>
    <p:spTree>
      <p:nvGrpSpPr>
        <p:cNvPr id="1" name=""/>
        <p:cNvGrpSpPr/>
        <p:nvPr/>
      </p:nvGrpSpPr>
      <p:grpSpPr>
        <a:xfrm>
          <a:off x="0" y="0"/>
          <a:ext cx="0" cy="0"/>
          <a:chOff x="0" y="0"/>
          <a:chExt cx="0" cy="0"/>
        </a:xfrm>
      </p:grpSpPr>
      <p:sp>
        <p:nvSpPr>
          <p:cNvPr id="2" name="1 Rectángulo redondeado"/>
          <p:cNvSpPr/>
          <p:nvPr/>
        </p:nvSpPr>
        <p:spPr>
          <a:xfrm>
            <a:off x="323528" y="1628800"/>
            <a:ext cx="8568952" cy="39604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ES" sz="2200" dirty="0" smtClean="0">
                <a:solidFill>
                  <a:schemeClr val="tx1"/>
                </a:solidFill>
                <a:latin typeface="Arial" pitchFamily="34" charset="0"/>
                <a:cs typeface="Arial" pitchFamily="34" charset="0"/>
              </a:rPr>
              <a:t>Con el tiempo, la ansiedad ante extraños disminuye a medida que el desarrollo cognitivo les permite discriminar con más eficacia entre personas amenazantes de las que no lo son.</a:t>
            </a:r>
          </a:p>
          <a:p>
            <a:pPr algn="just"/>
            <a:endParaRPr lang="es-ES" sz="2200" dirty="0" smtClean="0">
              <a:solidFill>
                <a:schemeClr val="tx1"/>
              </a:solidFill>
              <a:latin typeface="Arial" pitchFamily="34" charset="0"/>
              <a:cs typeface="Arial" pitchFamily="34" charset="0"/>
            </a:endParaRPr>
          </a:p>
          <a:p>
            <a:pPr algn="just"/>
            <a:r>
              <a:rPr lang="es-ES" sz="2200" dirty="0" smtClean="0">
                <a:solidFill>
                  <a:schemeClr val="tx1"/>
                </a:solidFill>
                <a:latin typeface="Arial" pitchFamily="34" charset="0"/>
                <a:cs typeface="Arial" pitchFamily="34" charset="0"/>
              </a:rPr>
              <a:t>El miedo también disminuye cuando el niño va adquiriendo una amplia serie de estrategias para afrontarlo.</a:t>
            </a:r>
            <a:endParaRPr lang="es-ES" sz="2200" dirty="0">
              <a:solidFill>
                <a:schemeClr val="tx1"/>
              </a:solidFill>
              <a:latin typeface="Arial" pitchFamily="34" charset="0"/>
              <a:cs typeface="Arial" pitchFamily="34" charset="0"/>
            </a:endParaRPr>
          </a:p>
        </p:txBody>
      </p:sp>
      <p:sp>
        <p:nvSpPr>
          <p:cNvPr id="4" name="3 Rectángulo"/>
          <p:cNvSpPr/>
          <p:nvPr/>
        </p:nvSpPr>
        <p:spPr>
          <a:xfrm>
            <a:off x="2483768" y="118373"/>
            <a:ext cx="4572000" cy="646331"/>
          </a:xfrm>
          <a:prstGeom prst="rect">
            <a:avLst/>
          </a:prstGeom>
        </p:spPr>
        <p:txBody>
          <a:bodyPr>
            <a:spAutoFit/>
          </a:bodyPr>
          <a:lstStyle/>
          <a:p>
            <a:pPr algn="ctr"/>
            <a:r>
              <a:rPr lang="es-ES" dirty="0" smtClean="0">
                <a:solidFill>
                  <a:schemeClr val="bg1"/>
                </a:solidFill>
                <a:latin typeface="Arial" pitchFamily="34" charset="0"/>
                <a:cs typeface="Arial" pitchFamily="34" charset="0"/>
              </a:rPr>
              <a:t>DESARROLLO DE LA EXPRESIÓN DE LAS EMOCIONES DISCFRETAS.</a:t>
            </a:r>
            <a:endParaRPr lang="es-ES" dirty="0">
              <a:solidFill>
                <a:schemeClr val="bg1"/>
              </a:solidFill>
              <a:latin typeface="Arial" pitchFamily="34" charset="0"/>
              <a:cs typeface="Arial" pitchFamily="34" charset="0"/>
            </a:endParaRPr>
          </a:p>
        </p:txBody>
      </p:sp>
      <p:sp>
        <p:nvSpPr>
          <p:cNvPr id="5" name="4 Flecha curvada hacia la izquierda">
            <a:hlinkClick r:id="rId3" action="ppaction://hlinksldjump"/>
          </p:cNvPr>
          <p:cNvSpPr/>
          <p:nvPr/>
        </p:nvSpPr>
        <p:spPr>
          <a:xfrm rot="2624735">
            <a:off x="7885387" y="5680267"/>
            <a:ext cx="951300" cy="1145145"/>
          </a:xfrm>
          <a:prstGeom prst="curvedLef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ES">
              <a:solidFill>
                <a:schemeClr val="tx1"/>
              </a:solidFill>
            </a:endParaRPr>
          </a:p>
        </p:txBody>
      </p:sp>
      <p:sp>
        <p:nvSpPr>
          <p:cNvPr id="6" name="5 Marcador de pie de página"/>
          <p:cNvSpPr>
            <a:spLocks noGrp="1"/>
          </p:cNvSpPr>
          <p:nvPr>
            <p:ph type="ftr" sz="quarter" idx="11"/>
          </p:nvPr>
        </p:nvSpPr>
        <p:spPr/>
        <p:txBody>
          <a:bodyPr/>
          <a:lstStyle/>
          <a:p>
            <a:r>
              <a:rPr lang="es-ES" b="1" smtClean="0">
                <a:solidFill>
                  <a:schemeClr val="tx1"/>
                </a:solidFill>
                <a:latin typeface="Arial" pitchFamily="34" charset="0"/>
                <a:cs typeface="Arial" pitchFamily="34" charset="0"/>
              </a:rPr>
              <a:t>Ps. Juan José Vigil Obregón</a:t>
            </a:r>
            <a:endParaRPr lang="es-ES"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1193</TotalTime>
  <Words>1729</Words>
  <Application>Microsoft Office PowerPoint</Application>
  <PresentationFormat>Presentación en pantalla (4:3)</PresentationFormat>
  <Paragraphs>198</Paragraphs>
  <Slides>20</Slides>
  <Notes>20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Desarrllo de la personalidad </dc:title>
  <dc:creator>Ps Juan José Vigil Obregón</dc:creator>
  <cp:lastModifiedBy>Valued Acer Customer</cp:lastModifiedBy>
  <cp:revision>103</cp:revision>
  <dcterms:created xsi:type="dcterms:W3CDTF">2011-01-10T23:02:12Z</dcterms:created>
  <dcterms:modified xsi:type="dcterms:W3CDTF">2011-01-12T23:36:40Z</dcterms:modified>
  <cp:category>Presentación</cp:category>
</cp:coreProperties>
</file>