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8" r:id="rId21"/>
    <p:sldId id="299" r:id="rId22"/>
    <p:sldId id="295" r:id="rId23"/>
    <p:sldId id="300" r:id="rId24"/>
    <p:sldId id="296" r:id="rId25"/>
    <p:sldId id="297" r:id="rId26"/>
    <p:sldId id="301" r:id="rId2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2263D4"/>
    <a:srgbClr val="60682C"/>
    <a:srgbClr val="919163"/>
    <a:srgbClr val="AE1517"/>
    <a:srgbClr val="CC0000"/>
    <a:srgbClr val="1C7BA9"/>
    <a:srgbClr val="34739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5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Text Box 24"/>
          <p:cNvSpPr txBox="1">
            <a:spLocks noChangeArrowheads="1"/>
          </p:cNvSpPr>
          <p:nvPr userDrawn="1"/>
        </p:nvSpPr>
        <p:spPr bwMode="auto">
          <a:xfrm>
            <a:off x="3348038" y="6237288"/>
            <a:ext cx="245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hlinkClick r:id="rId13"/>
              </a:rPr>
              <a:t>Powerpoint Templates</a:t>
            </a:r>
            <a:endParaRPr lang="fr-FR"/>
          </a:p>
        </p:txBody>
      </p:sp>
      <p:pic>
        <p:nvPicPr>
          <p:cNvPr id="1027" name="Picture 23" descr="rezreImaghgfe1rer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bg1"/>
                </a:solidFill>
              </a:rPr>
              <a:t>Page </a:t>
            </a:r>
            <a:fld id="{A8B516CD-2CCE-4F8E-88AD-FEBCF62F7BC4}" type="slidenum">
              <a:rPr lang="fr-FR" b="1">
                <a:solidFill>
                  <a:schemeClr val="bg1"/>
                </a:solidFill>
              </a:rPr>
              <a:pPr>
                <a:defRPr/>
              </a:pPr>
              <a:t>‹Nº›</a:t>
            </a:fld>
            <a:endParaRPr lang="fr-FR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8688" y="1000125"/>
            <a:ext cx="6715125" cy="289877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es-MX" sz="4000" b="1" dirty="0" smtClean="0">
                <a:solidFill>
                  <a:schemeClr val="accent2">
                    <a:lumMod val="50000"/>
                  </a:schemeClr>
                </a:solidFill>
              </a:rPr>
              <a:t>Formación inicial de profesores para la educación básica</a:t>
            </a:r>
            <a:r>
              <a:rPr lang="es-MX" sz="4000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es-MX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MX" sz="4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MX" sz="4000" b="1" dirty="0" smtClean="0">
                <a:solidFill>
                  <a:schemeClr val="accent2">
                    <a:lumMod val="50000"/>
                  </a:schemeClr>
                </a:solidFill>
              </a:rPr>
              <a:t>¿Hacia dónde caminar?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s-MX" dirty="0" smtClean="0">
                <a:solidFill>
                  <a:schemeClr val="accent2">
                    <a:lumMod val="50000"/>
                  </a:schemeClr>
                </a:solidFill>
              </a:rPr>
              <a:t>Ángel Díaz Barriga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 bwMode="auto">
          <a:xfrm>
            <a:off x="2051720" y="274638"/>
            <a:ext cx="3744416" cy="922114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dirty="0" smtClean="0"/>
              <a:t>Pregunta</a:t>
            </a:r>
          </a:p>
        </p:txBody>
      </p:sp>
      <p:sp>
        <p:nvSpPr>
          <p:cNvPr id="11267" name="2 Marcador de contenido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</a:pPr>
            <a:endParaRPr lang="es-MX" sz="4800" smtClean="0"/>
          </a:p>
          <a:p>
            <a:pPr algn="ctr">
              <a:buFontTx/>
              <a:buNone/>
            </a:pPr>
            <a:r>
              <a:rPr lang="es-MX" sz="4800" smtClean="0"/>
              <a:t>¿Cómo pensar la formación inicial de profesores frente a todos estos retos?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600" y="274638"/>
            <a:ext cx="6552728" cy="1143000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3200" dirty="0" smtClean="0"/>
              <a:t>Primer tema: ¿Es la docencia una profesión?</a:t>
            </a:r>
            <a:br>
              <a:rPr lang="es-MX" sz="3200" dirty="0" smtClean="0"/>
            </a:br>
            <a:endParaRPr lang="es-MX" sz="32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s-MX" sz="2800" dirty="0" smtClean="0"/>
              <a:t>¿Es un profesionista o un empleado? Esto es: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s-MX" dirty="0" smtClean="0"/>
              <a:t>¿Es el responsable de la formación y del aprendizaje del alumno?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s-MX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s-MX" dirty="0" smtClean="0"/>
              <a:t>¿O sólo el ejecutor de lo que marcan los programas de cada asignatura?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s-MX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s-MX" sz="2800" dirty="0" smtClean="0"/>
              <a:t>¿Posee una formación profesional para fundamentar sus decisiones con autonomía?</a:t>
            </a:r>
          </a:p>
          <a:p>
            <a:pPr>
              <a:lnSpc>
                <a:spcPct val="90000"/>
              </a:lnSpc>
              <a:buFontTx/>
              <a:buNone/>
            </a:pPr>
            <a:endParaRPr lang="es-MX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27784" y="188640"/>
            <a:ext cx="3528392" cy="850106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dirty="0" smtClean="0"/>
              <a:t>La Docencia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512" y="1214438"/>
            <a:ext cx="8229600" cy="49117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2800" dirty="0" smtClean="0"/>
              <a:t>La tarea de enseñanza es tan antigua como la humanidad 	</a:t>
            </a:r>
            <a:r>
              <a:rPr lang="es-MX" sz="2800" i="1" dirty="0" smtClean="0"/>
              <a:t>p e r o </a:t>
            </a:r>
            <a:r>
              <a:rPr lang="es-MX" sz="2800" dirty="0" smtClean="0"/>
              <a:t> la profesión docente sólo se conformó a partir de la integración de los Estados Nacionales</a:t>
            </a:r>
          </a:p>
          <a:p>
            <a:pPr>
              <a:buNone/>
            </a:pPr>
            <a:endParaRPr lang="es-MX" sz="2800" dirty="0" smtClean="0"/>
          </a:p>
          <a:p>
            <a:r>
              <a:rPr lang="es-MX" sz="2800" dirty="0" smtClean="0"/>
              <a:t>Épocas:</a:t>
            </a:r>
          </a:p>
          <a:p>
            <a:pPr lvl="1"/>
            <a:r>
              <a:rPr lang="es-MX" dirty="0" smtClean="0"/>
              <a:t>Mística religiosa y luego mística revolucionaria</a:t>
            </a:r>
          </a:p>
          <a:p>
            <a:pPr lvl="1"/>
            <a:r>
              <a:rPr lang="es-MX" dirty="0" smtClean="0"/>
              <a:t>Identidad gremial (</a:t>
            </a:r>
            <a:r>
              <a:rPr lang="es-MX" dirty="0" err="1" smtClean="0"/>
              <a:t>normalismo</a:t>
            </a:r>
            <a:r>
              <a:rPr lang="es-MX" dirty="0" smtClean="0"/>
              <a:t>) ¿pero logró identidad profesional?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576" y="274638"/>
            <a:ext cx="6923112" cy="850106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4000" dirty="0" smtClean="0"/>
              <a:t>¿ Profesionista o empleado 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357313"/>
            <a:ext cx="8715375" cy="47688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2400" dirty="0" smtClean="0"/>
              <a:t>Es una actividad desempeñada por muchísimas personas:</a:t>
            </a:r>
          </a:p>
          <a:p>
            <a:pPr lvl="1"/>
            <a:r>
              <a:rPr lang="es-MX" sz="2000" dirty="0" smtClean="0"/>
              <a:t>25 millones en primaria a nivel mundial</a:t>
            </a:r>
          </a:p>
          <a:p>
            <a:pPr lvl="1"/>
            <a:r>
              <a:rPr lang="es-MX" sz="2000" dirty="0" smtClean="0"/>
              <a:t>3.4 millones en América Latina</a:t>
            </a:r>
          </a:p>
          <a:p>
            <a:pPr lvl="1"/>
            <a:r>
              <a:rPr lang="es-MX" sz="2000" dirty="0" smtClean="0"/>
              <a:t>549.8 mil docentes en primaria en México</a:t>
            </a:r>
          </a:p>
          <a:p>
            <a:pPr lvl="1">
              <a:buNone/>
            </a:pPr>
            <a:endParaRPr lang="es-MX" sz="2000" dirty="0" smtClean="0"/>
          </a:p>
          <a:p>
            <a:r>
              <a:rPr lang="es-MX" sz="2400" dirty="0" smtClean="0"/>
              <a:t>Todos trabajan mediante un contrato para un Estado Nacional, o bien, para un particular en el marco de las leyes de un Estado Nacional</a:t>
            </a:r>
          </a:p>
          <a:p>
            <a:pPr>
              <a:buNone/>
            </a:pPr>
            <a:endParaRPr lang="es-MX" sz="2400" dirty="0" smtClean="0"/>
          </a:p>
          <a:p>
            <a:r>
              <a:rPr lang="es-MX" sz="2400" dirty="0" smtClean="0"/>
              <a:t>Esto es su responsabilidad es ante la autoridad, no ante el aprendizaje y formación de sus alumnos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3 Título"/>
          <p:cNvSpPr>
            <a:spLocks noGrp="1"/>
          </p:cNvSpPr>
          <p:nvPr>
            <p:ph type="title"/>
          </p:nvPr>
        </p:nvSpPr>
        <p:spPr bwMode="auto">
          <a:xfrm>
            <a:off x="428625" y="188640"/>
            <a:ext cx="8229600" cy="1143000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2400" dirty="0" smtClean="0"/>
              <a:t>Sociología las profesiones  estudia como se constituyen y conforman grupos profesionales como grupos sociales (médicos, ingenieros, abogados, </a:t>
            </a:r>
            <a:r>
              <a:rPr lang="es-MX" sz="2400" dirty="0" err="1" smtClean="0"/>
              <a:t>etc</a:t>
            </a:r>
            <a:r>
              <a:rPr lang="es-MX" sz="2400" dirty="0" smtClean="0"/>
              <a:t>)</a:t>
            </a:r>
            <a:r>
              <a:rPr lang="es-MX" dirty="0" smtClean="0"/>
              <a:t/>
            </a:r>
            <a:br>
              <a:rPr lang="es-MX" dirty="0" smtClean="0"/>
            </a:br>
            <a:endParaRPr lang="en-US" dirty="0" smtClean="0"/>
          </a:p>
        </p:txBody>
      </p:sp>
      <p:sp>
        <p:nvSpPr>
          <p:cNvPr id="15363" name="4 Marcador de contenido"/>
          <p:cNvSpPr>
            <a:spLocks noGrp="1"/>
          </p:cNvSpPr>
          <p:nvPr>
            <p:ph sz="half" idx="1"/>
          </p:nvPr>
        </p:nvSpPr>
        <p:spPr bwMode="auto">
          <a:xfrm>
            <a:off x="142875" y="1600200"/>
            <a:ext cx="4071938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s-MX" sz="2000" dirty="0" smtClean="0"/>
              <a:t>Características:</a:t>
            </a:r>
          </a:p>
          <a:p>
            <a:pPr>
              <a:lnSpc>
                <a:spcPct val="90000"/>
              </a:lnSpc>
            </a:pPr>
            <a:r>
              <a:rPr lang="es-MX" sz="2000" dirty="0" smtClean="0"/>
              <a:t>Poseer elevado estatus</a:t>
            </a:r>
          </a:p>
          <a:p>
            <a:pPr>
              <a:lnSpc>
                <a:spcPct val="90000"/>
              </a:lnSpc>
            </a:pPr>
            <a:r>
              <a:rPr lang="es-MX" sz="2000" dirty="0" smtClean="0"/>
              <a:t>Trabajo intelectual (no manual)</a:t>
            </a:r>
          </a:p>
          <a:p>
            <a:pPr>
              <a:lnSpc>
                <a:spcPct val="90000"/>
              </a:lnSpc>
            </a:pPr>
            <a:r>
              <a:rPr lang="es-MX" sz="2000" dirty="0" smtClean="0"/>
              <a:t>Un cuerpo propio de saberes</a:t>
            </a:r>
          </a:p>
          <a:p>
            <a:pPr>
              <a:lnSpc>
                <a:spcPct val="90000"/>
              </a:lnSpc>
            </a:pPr>
            <a:r>
              <a:rPr lang="es-MX" sz="2000" dirty="0" smtClean="0"/>
              <a:t>Regulaciones claras sobre quien ingresa y quien ejerce la profesión, mecanismos de exclusión</a:t>
            </a:r>
          </a:p>
          <a:p>
            <a:pPr>
              <a:lnSpc>
                <a:spcPct val="90000"/>
              </a:lnSpc>
            </a:pPr>
            <a:r>
              <a:rPr lang="es-MX" sz="2000" dirty="0" smtClean="0"/>
              <a:t>Gremio capaz de promover el conocimiento profesional y defender la profesión frente a otras profesiones</a:t>
            </a:r>
          </a:p>
          <a:p>
            <a:pPr>
              <a:lnSpc>
                <a:spcPct val="90000"/>
              </a:lnSpc>
            </a:pPr>
            <a:r>
              <a:rPr lang="es-MX" sz="2000" dirty="0" smtClean="0"/>
              <a:t>Tiene autonomía en su trabajo</a:t>
            </a:r>
          </a:p>
          <a:p>
            <a:endParaRPr lang="en-US" dirty="0" smtClean="0"/>
          </a:p>
        </p:txBody>
      </p:sp>
      <p:sp>
        <p:nvSpPr>
          <p:cNvPr id="15364" name="5 Marcador de contenido"/>
          <p:cNvSpPr>
            <a:spLocks noGrp="1"/>
          </p:cNvSpPr>
          <p:nvPr>
            <p:ph sz="half" idx="2"/>
          </p:nvPr>
        </p:nvSpPr>
        <p:spPr bwMode="auto">
          <a:xfrm>
            <a:off x="4143375" y="1428750"/>
            <a:ext cx="4786313" cy="46974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s-ES_tradnl" sz="2000" smtClean="0"/>
              <a:t>Docencia</a:t>
            </a:r>
          </a:p>
          <a:p>
            <a:r>
              <a:rPr lang="es-ES_tradnl" sz="2000" smtClean="0"/>
              <a:t>Status puesto en cuestión</a:t>
            </a:r>
          </a:p>
          <a:p>
            <a:r>
              <a:rPr lang="es-ES_tradnl" sz="2000" smtClean="0"/>
              <a:t>Tiene cuerpo de saberes propios (pero no logra imponerlos en un plan de estudios)</a:t>
            </a:r>
          </a:p>
          <a:p>
            <a:r>
              <a:rPr lang="es-ES_tradnl" sz="2000" smtClean="0"/>
              <a:t>Regulaciones débiles sobre ingreso (no hay mecanismos de exclusión)</a:t>
            </a:r>
          </a:p>
          <a:p>
            <a:r>
              <a:rPr lang="es-ES_tradnl" sz="2000" smtClean="0"/>
              <a:t>Gremio defiende “laboral”, no conocimiento profesional, ni frente a otras profesiones. No promueve superación</a:t>
            </a:r>
          </a:p>
          <a:p>
            <a:r>
              <a:rPr lang="es-ES_tradnl" sz="2000" smtClean="0"/>
              <a:t>Autonomía relativa (pero no la ejerce como profesional del aprendizaje)</a:t>
            </a:r>
          </a:p>
          <a:p>
            <a:r>
              <a:rPr lang="es-ES_tradnl" sz="2000" smtClean="0"/>
              <a:t>¿identidad profesional o empleado?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 bwMode="auto">
          <a:xfrm>
            <a:off x="457200" y="260648"/>
            <a:ext cx="8229600" cy="1143000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_tradnl" sz="3600" dirty="0" smtClean="0"/>
              <a:t>¿Cuáles son los saberes propios del profesional de la educación?</a:t>
            </a: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_tradnl" dirty="0" smtClean="0"/>
              <a:t>Este cuerpo de saberes se constituye con dos elementos</a:t>
            </a:r>
          </a:p>
          <a:p>
            <a:pPr>
              <a:buNone/>
            </a:pPr>
            <a:endParaRPr lang="es-ES_tradnl" dirty="0" smtClean="0"/>
          </a:p>
          <a:p>
            <a:pPr lvl="1"/>
            <a:r>
              <a:rPr lang="es-ES_tradnl" dirty="0" smtClean="0"/>
              <a:t>Saberes que son objeto de aprendizaje para los estudiantes (matemáticas, lenguaje, ciencias)</a:t>
            </a:r>
          </a:p>
          <a:p>
            <a:pPr lvl="1">
              <a:buNone/>
            </a:pPr>
            <a:endParaRPr lang="es-ES_tradnl" dirty="0" smtClean="0"/>
          </a:p>
          <a:p>
            <a:pPr lvl="1"/>
            <a:r>
              <a:rPr lang="es-ES_tradnl" dirty="0" smtClean="0"/>
              <a:t>Saberes educativos (pedagógicos, didácticos, psicológicos, curriculares, evaluación, </a:t>
            </a:r>
            <a:r>
              <a:rPr lang="es-ES_tradnl" dirty="0" err="1" smtClean="0"/>
              <a:t>etc</a:t>
            </a:r>
            <a:r>
              <a:rPr lang="es-ES_tradnl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title"/>
          </p:nvPr>
        </p:nvSpPr>
        <p:spPr bwMode="auto"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_tradnl" sz="3600" dirty="0" smtClean="0"/>
              <a:t>¿Cuáles son los saberes propios del profesional de la educación?</a:t>
            </a:r>
            <a:endParaRPr lang="es-MX" sz="3600" dirty="0" smtClean="0"/>
          </a:p>
        </p:txBody>
      </p:sp>
      <p:sp>
        <p:nvSpPr>
          <p:cNvPr id="17411" name="2 Marcador de contenido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_tradnl" dirty="0" smtClean="0"/>
              <a:t>Estos saberes tienen:</a:t>
            </a:r>
          </a:p>
          <a:p>
            <a:pPr lvl="1"/>
            <a:r>
              <a:rPr lang="es-ES_tradnl" dirty="0" smtClean="0"/>
              <a:t>Núcleos conceptuales constitutivos (conceptos básicos, procesos de pensamiento)</a:t>
            </a:r>
          </a:p>
          <a:p>
            <a:pPr lvl="1"/>
            <a:r>
              <a:rPr lang="es-ES_tradnl" dirty="0" smtClean="0"/>
              <a:t>Evolución de conceptos (cambio en la noción de niño, aprendizaje o célula)</a:t>
            </a:r>
          </a:p>
          <a:p>
            <a:pPr lvl="1"/>
            <a:r>
              <a:rPr lang="es-ES_tradnl" dirty="0" smtClean="0"/>
              <a:t>Desarrollos de frontera</a:t>
            </a:r>
          </a:p>
          <a:p>
            <a:r>
              <a:rPr lang="es-ES_tradnl" dirty="0" smtClean="0"/>
              <a:t>La formación en la mayoría de las profesiones tiene un problema de cómo articular Teoría y Práctica </a:t>
            </a:r>
          </a:p>
          <a:p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/>
          <p:cNvSpPr>
            <a:spLocks noGrp="1"/>
          </p:cNvSpPr>
          <p:nvPr>
            <p:ph type="title"/>
          </p:nvPr>
        </p:nvSpPr>
        <p:spPr bwMode="auto"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3600" dirty="0" smtClean="0"/>
              <a:t>En la educación superior mexicana tenemos múltiples evidencias</a:t>
            </a:r>
          </a:p>
        </p:txBody>
      </p:sp>
      <p:sp>
        <p:nvSpPr>
          <p:cNvPr id="18435" name="2 Marcador de contenido"/>
          <p:cNvSpPr>
            <a:spLocks noGrp="1"/>
          </p:cNvSpPr>
          <p:nvPr>
            <p:ph idx="1"/>
          </p:nvPr>
        </p:nvSpPr>
        <p:spPr bwMode="auto">
          <a:xfrm>
            <a:off x="457200" y="1484784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dirty="0" smtClean="0"/>
              <a:t>Los modelos teoría-práctica</a:t>
            </a:r>
          </a:p>
          <a:p>
            <a:pPr lvl="1"/>
            <a:r>
              <a:rPr lang="es-MX" dirty="0" smtClean="0"/>
              <a:t>Ciencias básicas y aplicadas en ingeniería</a:t>
            </a:r>
          </a:p>
          <a:p>
            <a:pPr lvl="1"/>
            <a:r>
              <a:rPr lang="es-MX" dirty="0" smtClean="0"/>
              <a:t>Ciencias básicas y clínica en Medicina</a:t>
            </a:r>
          </a:p>
          <a:p>
            <a:pPr lvl="1"/>
            <a:r>
              <a:rPr lang="es-MX" dirty="0" err="1" smtClean="0"/>
              <a:t>Curriculum</a:t>
            </a:r>
            <a:r>
              <a:rPr lang="es-MX" dirty="0" smtClean="0"/>
              <a:t> con práctica profesional (prácticamente toda la educación normal, antes del plan 1997)</a:t>
            </a:r>
          </a:p>
          <a:p>
            <a:r>
              <a:rPr lang="es-MX" dirty="0" smtClean="0"/>
              <a:t>Modelos de Educación en la Práctica</a:t>
            </a:r>
          </a:p>
          <a:p>
            <a:pPr lvl="1"/>
            <a:r>
              <a:rPr lang="es-MX" dirty="0" smtClean="0"/>
              <a:t>Sistema modular en Medicina, Biología (en donde las disciplinas se impusieron)</a:t>
            </a:r>
          </a:p>
          <a:p>
            <a:pPr lvl="1"/>
            <a:r>
              <a:rPr lang="es-MX" dirty="0" smtClean="0"/>
              <a:t>Quizá el modelo de normales de 1997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Título"/>
          <p:cNvSpPr>
            <a:spLocks noGrp="1"/>
          </p:cNvSpPr>
          <p:nvPr>
            <p:ph type="title"/>
          </p:nvPr>
        </p:nvSpPr>
        <p:spPr bwMode="auto">
          <a:xfrm>
            <a:off x="1115616" y="188640"/>
            <a:ext cx="6336704" cy="706090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3600" dirty="0" smtClean="0"/>
              <a:t>Retos en el Perfil Profesional</a:t>
            </a:r>
          </a:p>
        </p:txBody>
      </p:sp>
      <p:sp>
        <p:nvSpPr>
          <p:cNvPr id="19459" name="2 Marcador de contenido"/>
          <p:cNvSpPr>
            <a:spLocks noGrp="1"/>
          </p:cNvSpPr>
          <p:nvPr>
            <p:ph idx="1"/>
          </p:nvPr>
        </p:nvSpPr>
        <p:spPr bwMode="auto">
          <a:xfrm>
            <a:off x="457200" y="1214438"/>
            <a:ext cx="8229600" cy="49117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dirty="0" smtClean="0"/>
              <a:t>Concebir la formación de un profesional de la educación</a:t>
            </a:r>
          </a:p>
          <a:p>
            <a:pPr lvl="1"/>
            <a:r>
              <a:rPr lang="es-MX" dirty="0" smtClean="0"/>
              <a:t>Con dominio básico de saberes objeto de aprendizaje (disciplinas) y de saberes educativos, de cara al siglo XXI</a:t>
            </a:r>
          </a:p>
          <a:p>
            <a:pPr lvl="1"/>
            <a:r>
              <a:rPr lang="es-MX" dirty="0" smtClean="0"/>
              <a:t>Con capacidad de actuar (diferenciar entre “saber hacer” y “saber actuar”, </a:t>
            </a:r>
            <a:r>
              <a:rPr lang="es-MX" dirty="0" err="1" smtClean="0"/>
              <a:t>Tardif</a:t>
            </a:r>
            <a:r>
              <a:rPr lang="es-MX" dirty="0" smtClean="0"/>
              <a:t>)</a:t>
            </a:r>
          </a:p>
          <a:p>
            <a:pPr lvl="1"/>
            <a:r>
              <a:rPr lang="es-MX" dirty="0" smtClean="0"/>
              <a:t>Con autonomía y responsabilidad frente a las decisiones que toma</a:t>
            </a:r>
          </a:p>
          <a:p>
            <a:r>
              <a:rPr lang="es-MX" dirty="0" smtClean="0"/>
              <a:t>Un profesional del aprendizaje y de la formación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 bwMode="auto">
          <a:xfrm>
            <a:off x="755576" y="130622"/>
            <a:ext cx="6912768" cy="778098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3600" dirty="0" smtClean="0"/>
              <a:t>La literatura comparada del tema</a:t>
            </a:r>
          </a:p>
        </p:txBody>
      </p:sp>
      <p:sp>
        <p:nvSpPr>
          <p:cNvPr id="20483" name="2 Marcador de contenido"/>
          <p:cNvSpPr>
            <a:spLocks noGrp="1"/>
          </p:cNvSpPr>
          <p:nvPr>
            <p:ph idx="1"/>
          </p:nvPr>
        </p:nvSpPr>
        <p:spPr bwMode="auto">
          <a:xfrm>
            <a:off x="457200" y="1196752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dirty="0" smtClean="0"/>
              <a:t>Un elemento común en los proyectos innovadores es el desarrollo de una competencia docente</a:t>
            </a:r>
          </a:p>
          <a:p>
            <a:pPr>
              <a:buNone/>
            </a:pPr>
            <a:endParaRPr lang="es-MX" dirty="0" smtClean="0"/>
          </a:p>
          <a:p>
            <a:r>
              <a:rPr lang="es-MX" dirty="0" smtClean="0"/>
              <a:t>No se visualiza</a:t>
            </a:r>
          </a:p>
          <a:p>
            <a:pPr lvl="1"/>
            <a:r>
              <a:rPr lang="es-MX" dirty="0" smtClean="0"/>
              <a:t>Que toda competencia se basa en un saber</a:t>
            </a:r>
          </a:p>
          <a:p>
            <a:pPr lvl="1"/>
            <a:r>
              <a:rPr lang="es-MX" dirty="0" smtClean="0"/>
              <a:t>Que hay tramos curriculares (sea en el programa de formación o en un tramo previo) donde se desarrollan esos saberes</a:t>
            </a:r>
          </a:p>
          <a:p>
            <a:pPr lvl="1"/>
            <a:r>
              <a:rPr lang="es-MX" dirty="0" smtClean="0"/>
              <a:t>Frente a otros tramos donde se forma la competencia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title"/>
          </p:nvPr>
        </p:nvSpPr>
        <p:spPr bwMode="auto">
          <a:xfrm>
            <a:off x="1547664" y="274638"/>
            <a:ext cx="5760640" cy="778098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_tradnl" dirty="0" smtClean="0"/>
              <a:t>Temas a desarrollar</a:t>
            </a:r>
            <a:endParaRPr lang="en-US" dirty="0" smtClean="0"/>
          </a:p>
        </p:txBody>
      </p:sp>
      <p:sp>
        <p:nvSpPr>
          <p:cNvPr id="3075" name="2 Marcador de contenido"/>
          <p:cNvSpPr>
            <a:spLocks noGrp="1"/>
          </p:cNvSpPr>
          <p:nvPr>
            <p:ph idx="1"/>
          </p:nvPr>
        </p:nvSpPr>
        <p:spPr bwMode="auto">
          <a:xfrm>
            <a:off x="214313" y="1357313"/>
            <a:ext cx="8715375" cy="47688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_tradnl" smtClean="0"/>
              <a:t>Algo sobre el contexto cambiante</a:t>
            </a:r>
          </a:p>
          <a:p>
            <a:endParaRPr lang="es-ES_tradnl" smtClean="0"/>
          </a:p>
          <a:p>
            <a:r>
              <a:rPr lang="es-ES_tradnl" smtClean="0"/>
              <a:t>Profesión docente y profesional de la educación</a:t>
            </a:r>
          </a:p>
          <a:p>
            <a:endParaRPr lang="es-ES_tradnl" smtClean="0"/>
          </a:p>
          <a:p>
            <a:r>
              <a:rPr lang="es-ES_tradnl" smtClean="0"/>
              <a:t>Responsabilidad de las instituciones formadoras de profesores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7240" y="130622"/>
            <a:ext cx="6131024" cy="70609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s-MX" dirty="0" smtClean="0">
                <a:solidFill>
                  <a:schemeClr val="accent2">
                    <a:lumMod val="50000"/>
                  </a:schemeClr>
                </a:solidFill>
              </a:rPr>
              <a:t>PERO</a:t>
            </a:r>
            <a:endParaRPr lang="es-MX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1507" name="2 Marcador de contenido"/>
          <p:cNvSpPr>
            <a:spLocks noGrp="1"/>
          </p:cNvSpPr>
          <p:nvPr>
            <p:ph idx="1"/>
          </p:nvPr>
        </p:nvSpPr>
        <p:spPr bwMode="auto">
          <a:xfrm>
            <a:off x="0" y="981075"/>
            <a:ext cx="8929688" cy="51450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dirty="0" smtClean="0"/>
              <a:t>La educación normal forma parte del subsistema de educación superior</a:t>
            </a:r>
          </a:p>
          <a:p>
            <a:r>
              <a:rPr lang="es-MX" dirty="0" smtClean="0"/>
              <a:t>¿Por qué, aún cuando las universidades se crearon en el siglo XII, se establecieron en el siglo XIII escuelas normales para la formación de profesores, fuera del escenario universitario?</a:t>
            </a:r>
          </a:p>
          <a:p>
            <a:r>
              <a:rPr lang="es-MX" dirty="0" smtClean="0"/>
              <a:t>¿ Por qué en México no fue sino hasta 2004 que se les da el estatus de instituciones de educación superior?</a:t>
            </a:r>
          </a:p>
          <a:p>
            <a:r>
              <a:rPr lang="es-MX" dirty="0" smtClean="0"/>
              <a:t>¿Qué implica que sean de ES?</a:t>
            </a:r>
          </a:p>
          <a:p>
            <a:pPr>
              <a:buFontTx/>
              <a:buNone/>
            </a:pPr>
            <a:endParaRPr lang="es-MX" dirty="0" smtClean="0"/>
          </a:p>
          <a:p>
            <a:pPr>
              <a:buFontTx/>
              <a:buNone/>
            </a:pP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Título"/>
          <p:cNvSpPr>
            <a:spLocks noGrp="1"/>
          </p:cNvSpPr>
          <p:nvPr>
            <p:ph type="title"/>
          </p:nvPr>
        </p:nvSpPr>
        <p:spPr bwMode="auto">
          <a:xfrm>
            <a:off x="1115616" y="274638"/>
            <a:ext cx="5976664" cy="850106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dirty="0" smtClean="0"/>
              <a:t>En lo formal</a:t>
            </a:r>
          </a:p>
        </p:txBody>
      </p:sp>
      <p:sp>
        <p:nvSpPr>
          <p:cNvPr id="22531" name="2 Marcador de contenido"/>
          <p:cNvSpPr>
            <a:spLocks noGrp="1"/>
          </p:cNvSpPr>
          <p:nvPr>
            <p:ph idx="1"/>
          </p:nvPr>
        </p:nvSpPr>
        <p:spPr bwMode="auto">
          <a:xfrm>
            <a:off x="457200" y="1196752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dirty="0" smtClean="0"/>
              <a:t>Están en el organigrama de la Subsecretaría de Educación Superior</a:t>
            </a:r>
          </a:p>
          <a:p>
            <a:pPr>
              <a:buNone/>
            </a:pPr>
            <a:endParaRPr lang="es-MX" sz="1100" dirty="0" smtClean="0"/>
          </a:p>
          <a:p>
            <a:r>
              <a:rPr lang="es-MX" dirty="0" smtClean="0"/>
              <a:t>Hoy se aplican los mismos programas que existen en el subsistema:</a:t>
            </a:r>
          </a:p>
          <a:p>
            <a:pPr lvl="1"/>
            <a:r>
              <a:rPr lang="es-MX" dirty="0" smtClean="0"/>
              <a:t>Evaluación institucional (PEFEN)</a:t>
            </a:r>
          </a:p>
          <a:p>
            <a:pPr lvl="1"/>
            <a:r>
              <a:rPr lang="es-MX" dirty="0" smtClean="0"/>
              <a:t>Evaluación de alumnos (</a:t>
            </a:r>
            <a:r>
              <a:rPr lang="es-MX" dirty="0" err="1" smtClean="0"/>
              <a:t>Ceneval</a:t>
            </a:r>
            <a:r>
              <a:rPr lang="es-MX" dirty="0" smtClean="0"/>
              <a:t>)</a:t>
            </a:r>
          </a:p>
          <a:p>
            <a:pPr lvl="1"/>
            <a:r>
              <a:rPr lang="es-MX" dirty="0" smtClean="0"/>
              <a:t>Evaluación de Programas (Acreditación)</a:t>
            </a:r>
          </a:p>
          <a:p>
            <a:pPr lvl="1">
              <a:buNone/>
            </a:pPr>
            <a:endParaRPr lang="es-MX" sz="1100" dirty="0" smtClean="0"/>
          </a:p>
          <a:p>
            <a:r>
              <a:rPr lang="es-MX" dirty="0" smtClean="0"/>
              <a:t>Pero quizá hay pendientes que es necesario trabajar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/>
          <p:cNvSpPr>
            <a:spLocks noGrp="1"/>
          </p:cNvSpPr>
          <p:nvPr>
            <p:ph type="title"/>
          </p:nvPr>
        </p:nvSpPr>
        <p:spPr bwMode="auto">
          <a:xfrm>
            <a:off x="1691680" y="188640"/>
            <a:ext cx="5040560" cy="850106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3600" dirty="0" smtClean="0"/>
              <a:t>Reconozcamos</a:t>
            </a:r>
          </a:p>
        </p:txBody>
      </p:sp>
      <p:sp>
        <p:nvSpPr>
          <p:cNvPr id="23555" name="2 Marcador de contenido"/>
          <p:cNvSpPr>
            <a:spLocks noGrp="1"/>
          </p:cNvSpPr>
          <p:nvPr>
            <p:ph idx="1"/>
          </p:nvPr>
        </p:nvSpPr>
        <p:spPr bwMode="auto">
          <a:xfrm>
            <a:off x="457200" y="1196752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dirty="0" smtClean="0"/>
              <a:t>Forma profesionales, como los otros subsistemas de educación superior</a:t>
            </a:r>
          </a:p>
          <a:p>
            <a:pPr>
              <a:buNone/>
            </a:pPr>
            <a:endParaRPr lang="es-MX" sz="1100" dirty="0" smtClean="0"/>
          </a:p>
          <a:p>
            <a:r>
              <a:rPr lang="es-MX" dirty="0" smtClean="0"/>
              <a:t>Exige el bachillerato como antecedente para quiénes aspiran realizar sus estudios</a:t>
            </a:r>
          </a:p>
          <a:p>
            <a:pPr>
              <a:buNone/>
            </a:pPr>
            <a:endParaRPr lang="es-MX" sz="1100" dirty="0" smtClean="0"/>
          </a:p>
          <a:p>
            <a:r>
              <a:rPr lang="es-MX" dirty="0" smtClean="0"/>
              <a:t>Tiene un plan de estudios de cuatro años (aunque no por semestres, no utiliza el sistema de créditos (SATCA)</a:t>
            </a:r>
          </a:p>
          <a:p>
            <a:pPr lvl="1"/>
            <a:endParaRPr lang="es-MX" dirty="0" smtClean="0"/>
          </a:p>
          <a:p>
            <a:pPr lvl="1"/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Título"/>
          <p:cNvSpPr>
            <a:spLocks noGrp="1"/>
          </p:cNvSpPr>
          <p:nvPr>
            <p:ph type="title"/>
          </p:nvPr>
        </p:nvSpPr>
        <p:spPr bwMode="auto">
          <a:xfrm>
            <a:off x="611560" y="188640"/>
            <a:ext cx="7056784" cy="1143000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3200" b="1" dirty="0" smtClean="0"/>
              <a:t>Pero, requiere funcionar como una institución de educación superior</a:t>
            </a:r>
          </a:p>
        </p:txBody>
      </p:sp>
      <p:sp>
        <p:nvSpPr>
          <p:cNvPr id="24579" name="2 Marcador de contenido"/>
          <p:cNvSpPr>
            <a:spLocks noGrp="1"/>
          </p:cNvSpPr>
          <p:nvPr>
            <p:ph idx="1"/>
          </p:nvPr>
        </p:nvSpPr>
        <p:spPr bwMode="auto">
          <a:xfrm>
            <a:off x="0" y="1484784"/>
            <a:ext cx="91440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s-MX" dirty="0" smtClean="0"/>
              <a:t>Lo que significa:</a:t>
            </a:r>
          </a:p>
          <a:p>
            <a:pPr lvl="1"/>
            <a:r>
              <a:rPr lang="es-MX" sz="2600" dirty="0" smtClean="0"/>
              <a:t>Una planta académica profesional, competitiva, que funcione en la lógica del sistema de educación superior</a:t>
            </a:r>
          </a:p>
          <a:p>
            <a:pPr lvl="1"/>
            <a:r>
              <a:rPr lang="es-MX" sz="2600" dirty="0" smtClean="0"/>
              <a:t>Una vida académica centrada en el conocimiento, la investigación, la innovación</a:t>
            </a:r>
          </a:p>
          <a:p>
            <a:pPr lvl="1"/>
            <a:r>
              <a:rPr lang="es-MX" sz="2600" dirty="0" smtClean="0"/>
              <a:t>Articular sus innovaciones a nuevos procesos de gestión</a:t>
            </a:r>
          </a:p>
          <a:p>
            <a:pPr lvl="1"/>
            <a:r>
              <a:rPr lang="es-MX" sz="2600" dirty="0" smtClean="0"/>
              <a:t>Construir una normatividad colegiada y una vida académica colegiada</a:t>
            </a:r>
          </a:p>
          <a:p>
            <a:pPr lvl="1"/>
            <a:r>
              <a:rPr lang="es-MX" sz="2600" dirty="0" smtClean="0"/>
              <a:t>Intercambiar con especialistas de los temas que son objeto de estudio</a:t>
            </a:r>
          </a:p>
          <a:p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Título"/>
          <p:cNvSpPr>
            <a:spLocks noGrp="1"/>
          </p:cNvSpPr>
          <p:nvPr>
            <p:ph type="title"/>
          </p:nvPr>
        </p:nvSpPr>
        <p:spPr bwMode="auto">
          <a:xfrm>
            <a:off x="539552" y="116632"/>
            <a:ext cx="7488832" cy="939800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3200" dirty="0" smtClean="0"/>
              <a:t>Educación Superior. Planta académica</a:t>
            </a:r>
            <a:br>
              <a:rPr lang="es-MX" sz="3200" dirty="0" smtClean="0"/>
            </a:br>
            <a:endParaRPr lang="es-MX" sz="3200" dirty="0" smtClean="0"/>
          </a:p>
        </p:txBody>
      </p:sp>
      <p:sp>
        <p:nvSpPr>
          <p:cNvPr id="25603" name="2 Marcador de contenido"/>
          <p:cNvSpPr>
            <a:spLocks noGrp="1"/>
          </p:cNvSpPr>
          <p:nvPr>
            <p:ph idx="1"/>
          </p:nvPr>
        </p:nvSpPr>
        <p:spPr bwMode="auto">
          <a:xfrm>
            <a:off x="214313" y="1143000"/>
            <a:ext cx="8715375" cy="49831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s-MX" dirty="0" smtClean="0"/>
              <a:t>Grados</a:t>
            </a:r>
          </a:p>
          <a:p>
            <a:pPr lvl="1"/>
            <a:r>
              <a:rPr lang="es-MX" dirty="0" smtClean="0"/>
              <a:t>Trabajar los temas de frontera de “sus saberes” y con capacidad de innovar en el aula</a:t>
            </a:r>
          </a:p>
          <a:p>
            <a:pPr lvl="1"/>
            <a:r>
              <a:rPr lang="es-MX" dirty="0" smtClean="0"/>
              <a:t>Realizar investigaciones (en el plano pedagógico ¿dónde se produce el saber pedagógico en México?</a:t>
            </a:r>
          </a:p>
          <a:p>
            <a:pPr lvl="1"/>
            <a:r>
              <a:rPr lang="es-MX" dirty="0" smtClean="0"/>
              <a:t>Buscar cumplir los requisitos para ser evaluados en el SNI,</a:t>
            </a:r>
          </a:p>
          <a:p>
            <a:pPr lvl="1"/>
            <a:r>
              <a:rPr lang="es-MX" dirty="0" smtClean="0"/>
              <a:t>Incorporarse a redes de investigadores que estudian lo pedagógico</a:t>
            </a:r>
          </a:p>
          <a:p>
            <a:pPr lvl="1"/>
            <a:r>
              <a:rPr lang="es-MX" dirty="0" smtClean="0"/>
              <a:t>Desarrollar seminarios de alto nivel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Título"/>
          <p:cNvSpPr>
            <a:spLocks noGrp="1"/>
          </p:cNvSpPr>
          <p:nvPr>
            <p:ph type="title"/>
          </p:nvPr>
        </p:nvSpPr>
        <p:spPr bwMode="auto">
          <a:xfrm>
            <a:off x="755576" y="260648"/>
            <a:ext cx="6912768" cy="778098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3200" dirty="0" smtClean="0"/>
              <a:t>Educación superior. Vida académica</a:t>
            </a:r>
          </a:p>
        </p:txBody>
      </p:sp>
      <p:sp>
        <p:nvSpPr>
          <p:cNvPr id="26627" name="2 Marcador de contenido"/>
          <p:cNvSpPr>
            <a:spLocks noGrp="1"/>
          </p:cNvSpPr>
          <p:nvPr>
            <p:ph idx="1"/>
          </p:nvPr>
        </p:nvSpPr>
        <p:spPr bwMode="auto">
          <a:xfrm>
            <a:off x="457200" y="1268760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3000" dirty="0" smtClean="0"/>
              <a:t>Establecer un proyecto educativo propio (proyectar una identidad institucional)</a:t>
            </a:r>
          </a:p>
          <a:p>
            <a:pPr>
              <a:buNone/>
            </a:pPr>
            <a:endParaRPr lang="es-MX" sz="1100" dirty="0" smtClean="0"/>
          </a:p>
          <a:p>
            <a:r>
              <a:rPr lang="es-MX" sz="3000" dirty="0" smtClean="0"/>
              <a:t>Luchar por un liderazgo (ser reconocida como la mejor institución de formación docente)</a:t>
            </a:r>
          </a:p>
          <a:p>
            <a:pPr>
              <a:buNone/>
            </a:pPr>
            <a:endParaRPr lang="es-MX" sz="1100" dirty="0" smtClean="0"/>
          </a:p>
          <a:p>
            <a:r>
              <a:rPr lang="es-MX" sz="3000" dirty="0" smtClean="0"/>
              <a:t>Luchar por atraer “los mejores alumnos”</a:t>
            </a:r>
          </a:p>
          <a:p>
            <a:pPr>
              <a:buNone/>
            </a:pPr>
            <a:endParaRPr lang="es-MX" sz="1100" dirty="0" smtClean="0"/>
          </a:p>
          <a:p>
            <a:r>
              <a:rPr lang="es-MX" sz="3000" dirty="0" smtClean="0"/>
              <a:t>Convertirse en un espacio de “experimentación de innovaciones”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Título"/>
          <p:cNvSpPr>
            <a:spLocks noGrp="1"/>
          </p:cNvSpPr>
          <p:nvPr>
            <p:ph type="title"/>
          </p:nvPr>
        </p:nvSpPr>
        <p:spPr bwMode="auto">
          <a:xfrm>
            <a:off x="2123728" y="260648"/>
            <a:ext cx="4392488" cy="864096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dirty="0" smtClean="0"/>
              <a:t>Significa</a:t>
            </a:r>
          </a:p>
        </p:txBody>
      </p:sp>
      <p:sp>
        <p:nvSpPr>
          <p:cNvPr id="27651" name="2 Marcador de contenido"/>
          <p:cNvSpPr>
            <a:spLocks noGrp="1"/>
          </p:cNvSpPr>
          <p:nvPr>
            <p:ph idx="1"/>
          </p:nvPr>
        </p:nvSpPr>
        <p:spPr bwMode="auto">
          <a:xfrm>
            <a:off x="457200" y="1412776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dirty="0" smtClean="0"/>
              <a:t>Revertir una historia mundial y nacional que la ha marginado del ambiente de la educación superior, en particular de las universidades</a:t>
            </a:r>
          </a:p>
          <a:p>
            <a:pPr>
              <a:buNone/>
            </a:pPr>
            <a:endParaRPr lang="es-MX" dirty="0" smtClean="0"/>
          </a:p>
          <a:p>
            <a:r>
              <a:rPr lang="es-MX" dirty="0" smtClean="0"/>
              <a:t>Asumir el compromiso de formar profesionales de la educación con alto nivel de exigencia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 bwMode="auto">
          <a:xfrm>
            <a:off x="1187624" y="116632"/>
            <a:ext cx="6048672" cy="796925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4000" dirty="0" smtClean="0"/>
              <a:t>Las escuelas formadoras</a:t>
            </a:r>
          </a:p>
        </p:txBody>
      </p:sp>
      <p:sp>
        <p:nvSpPr>
          <p:cNvPr id="4099" name="2 Marcador de contenido"/>
          <p:cNvSpPr>
            <a:spLocks noGrp="1"/>
          </p:cNvSpPr>
          <p:nvPr>
            <p:ph idx="1"/>
          </p:nvPr>
        </p:nvSpPr>
        <p:spPr bwMode="auto">
          <a:xfrm>
            <a:off x="214313" y="1143000"/>
            <a:ext cx="8715375" cy="49831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3000" dirty="0" smtClean="0"/>
              <a:t>La tradición de las escuelas normales en México, es más que centenaria (desde el siglo XIX)</a:t>
            </a:r>
          </a:p>
          <a:p>
            <a:pPr lvl="1"/>
            <a:r>
              <a:rPr lang="es-MX" sz="2600" dirty="0" smtClean="0"/>
              <a:t>En este sentido ya se sabe como se debe enfrentar la formación</a:t>
            </a:r>
          </a:p>
          <a:p>
            <a:pPr lvl="1"/>
            <a:r>
              <a:rPr lang="es-MX" sz="2600" dirty="0" smtClean="0"/>
              <a:t>La historia de los planes de estudio muestra que se ha pasado por distintas propuestas:</a:t>
            </a:r>
          </a:p>
          <a:p>
            <a:pPr lvl="2"/>
            <a:r>
              <a:rPr lang="es-MX" sz="2000" dirty="0" smtClean="0"/>
              <a:t>Dar formación disciplinaria, pedagógica y prácticas</a:t>
            </a:r>
          </a:p>
          <a:p>
            <a:pPr lvl="2"/>
            <a:r>
              <a:rPr lang="es-MX" sz="2000" dirty="0" smtClean="0"/>
              <a:t>Dar una formación práctica (revisar los contenidos de la educación preescolar o primaria y hacer práctica sobre ellos)</a:t>
            </a:r>
          </a:p>
          <a:p>
            <a:r>
              <a:rPr lang="es-MX" sz="2800" dirty="0" smtClean="0"/>
              <a:t>Pero ¿Estas estrategias sirven para formar en el siglo XXI?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title"/>
          </p:nvPr>
        </p:nvSpPr>
        <p:spPr bwMode="auto">
          <a:xfrm>
            <a:off x="1835696" y="130622"/>
            <a:ext cx="4248472" cy="706090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dirty="0" smtClean="0"/>
              <a:t>Analicemos</a:t>
            </a:r>
          </a:p>
        </p:txBody>
      </p:sp>
      <p:sp>
        <p:nvSpPr>
          <p:cNvPr id="5123" name="2 Marcador de contenido"/>
          <p:cNvSpPr>
            <a:spLocks noGrp="1"/>
          </p:cNvSpPr>
          <p:nvPr>
            <p:ph idx="1"/>
          </p:nvPr>
        </p:nvSpPr>
        <p:spPr bwMode="auto">
          <a:xfrm>
            <a:off x="142875" y="1214438"/>
            <a:ext cx="9001125" cy="49117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mtClean="0"/>
              <a:t>La realidad de la sociedad y de la educación en el siglo XXI se constituye en un reto para la formación</a:t>
            </a:r>
          </a:p>
          <a:p>
            <a:r>
              <a:rPr lang="es-MX" smtClean="0"/>
              <a:t>Cambios radicales:</a:t>
            </a:r>
          </a:p>
          <a:p>
            <a:pPr lvl="1"/>
            <a:r>
              <a:rPr lang="es-MX" smtClean="0"/>
              <a:t>Una sociedad del conocimiento (que cambia el sentido y la forma de conocer)</a:t>
            </a:r>
          </a:p>
          <a:p>
            <a:pPr lvl="1"/>
            <a:r>
              <a:rPr lang="es-MX" smtClean="0"/>
              <a:t>Una sociedad tecnológica (que se encuentra inmersa en lo que llaman la 2ª revolución educativa)</a:t>
            </a:r>
          </a:p>
          <a:p>
            <a:pPr lvl="1"/>
            <a:r>
              <a:rPr lang="es-MX" smtClean="0"/>
              <a:t>Una sociedad que modifica su visión escolar, aunque la escuela no cambie su cultura escolar</a:t>
            </a:r>
          </a:p>
          <a:p>
            <a:endParaRPr lang="es-MX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 bwMode="auto">
          <a:xfrm>
            <a:off x="683568" y="116632"/>
            <a:ext cx="6995120" cy="1143000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sz="3600" dirty="0" smtClean="0"/>
              <a:t>Una nueva subjetividad tecnológica del niño, adolescente y joven</a:t>
            </a:r>
          </a:p>
        </p:txBody>
      </p:sp>
      <p:sp>
        <p:nvSpPr>
          <p:cNvPr id="6147" name="2 Marcador de contenido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sz="2200" dirty="0" smtClean="0"/>
              <a:t>No se tiene que leer, cuando con estrategias de acción (intento, recuerdo, búsqueda, transferencia) se resuelve un problema</a:t>
            </a:r>
          </a:p>
          <a:p>
            <a:pPr>
              <a:buNone/>
            </a:pPr>
            <a:endParaRPr lang="es-ES" sz="2200" dirty="0" smtClean="0"/>
          </a:p>
          <a:p>
            <a:r>
              <a:rPr lang="es-ES" sz="2200" dirty="0" smtClean="0"/>
              <a:t>La imagen, el color, el movimiento generan modos específicos de pensamiento (más atractivos que texto y palabra)</a:t>
            </a:r>
          </a:p>
          <a:p>
            <a:pPr>
              <a:buNone/>
            </a:pPr>
            <a:endParaRPr lang="es-ES" sz="2200" dirty="0" smtClean="0"/>
          </a:p>
          <a:p>
            <a:r>
              <a:rPr lang="es-ES" sz="2200" dirty="0" smtClean="0"/>
              <a:t>Importancia del cambio frente a lo estable (lo escolar es rutina)</a:t>
            </a:r>
          </a:p>
          <a:p>
            <a:pPr>
              <a:buNone/>
            </a:pPr>
            <a:endParaRPr lang="es-ES" sz="2200" dirty="0" smtClean="0"/>
          </a:p>
          <a:p>
            <a:r>
              <a:rPr lang="es-ES" sz="2200" dirty="0" smtClean="0"/>
              <a:t>La redacción dejó de ser un tema académico, la estrategia es: ver, copiar (paste) y usar una nueva escritura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2 Marcador de contenido"/>
          <p:cNvSpPr>
            <a:spLocks noGrp="1"/>
          </p:cNvSpPr>
          <p:nvPr>
            <p:ph idx="1"/>
          </p:nvPr>
        </p:nvSpPr>
        <p:spPr bwMode="auto">
          <a:xfrm>
            <a:off x="457200" y="908720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b="1" dirty="0" err="1" smtClean="0"/>
              <a:t>Usuari@</a:t>
            </a:r>
            <a:r>
              <a:rPr lang="es-MX" b="1" dirty="0" smtClean="0"/>
              <a:t> </a:t>
            </a:r>
            <a:r>
              <a:rPr lang="es-MX" b="1" dirty="0" err="1" smtClean="0"/>
              <a:t>Anónim@</a:t>
            </a:r>
            <a:r>
              <a:rPr lang="es-MX" b="1" dirty="0" smtClean="0"/>
              <a:t>  </a:t>
            </a:r>
            <a:r>
              <a:rPr lang="es-MX" dirty="0" smtClean="0"/>
              <a:t>   </a:t>
            </a:r>
            <a:r>
              <a:rPr lang="es-MX" b="1" dirty="0" smtClean="0"/>
              <a:t>los q </a:t>
            </a:r>
            <a:r>
              <a:rPr lang="es-MX" b="1" dirty="0" err="1" smtClean="0"/>
              <a:t>quiran</a:t>
            </a:r>
            <a:r>
              <a:rPr lang="es-MX" dirty="0" smtClean="0"/>
              <a:t> hola busco gente que quiera formar una banda que toque lo q sea o q cante que sean del </a:t>
            </a:r>
            <a:r>
              <a:rPr lang="es-MX" dirty="0" err="1" smtClean="0"/>
              <a:t>df</a:t>
            </a:r>
            <a:r>
              <a:rPr lang="es-MX" dirty="0" smtClean="0"/>
              <a:t> y de preferencia cerca de </a:t>
            </a:r>
            <a:r>
              <a:rPr lang="es-MX" dirty="0" err="1" smtClean="0"/>
              <a:t>cuajimalpa</a:t>
            </a:r>
            <a:r>
              <a:rPr lang="es-MX" dirty="0" smtClean="0"/>
              <a:t> si les interesa </a:t>
            </a:r>
            <a:r>
              <a:rPr lang="es-MX" dirty="0" err="1" smtClean="0"/>
              <a:t>dejenme</a:t>
            </a:r>
            <a:r>
              <a:rPr lang="es-MX" dirty="0" smtClean="0"/>
              <a:t> su </a:t>
            </a:r>
            <a:r>
              <a:rPr lang="es-MX" dirty="0" err="1" smtClean="0"/>
              <a:t>msn</a:t>
            </a:r>
            <a:r>
              <a:rPr lang="es-MX" dirty="0" smtClean="0"/>
              <a:t> y su nombre o </a:t>
            </a:r>
            <a:r>
              <a:rPr lang="es-MX" dirty="0" err="1" smtClean="0"/>
              <a:t>marquenme</a:t>
            </a:r>
            <a:r>
              <a:rPr lang="es-MX" dirty="0" smtClean="0"/>
              <a:t> al..</a:t>
            </a:r>
          </a:p>
          <a:p>
            <a:pPr>
              <a:buNone/>
            </a:pPr>
            <a:endParaRPr lang="es-MX" dirty="0" smtClean="0"/>
          </a:p>
          <a:p>
            <a:r>
              <a:rPr lang="es-MX" dirty="0" smtClean="0"/>
              <a:t>HOLA MIRA AL IGUAL K TU YO KIERO UNA BANDA NIRA TE DEJO MI CEL VA ….O MI CORREO </a:t>
            </a:r>
            <a:r>
              <a:rPr lang="es-MX" dirty="0" err="1" smtClean="0"/>
              <a:t>z_a_nick@hotmail</a:t>
            </a:r>
            <a:r>
              <a:rPr lang="es-MX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 bwMode="auto">
          <a:xfrm>
            <a:off x="683568" y="274638"/>
            <a:ext cx="7200800" cy="1143000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sz="3600" dirty="0" smtClean="0"/>
              <a:t>Una historia en el empleo de tecnologías para la educación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686800" cy="468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078"/>
                <a:gridCol w="5700722"/>
              </a:tblGrid>
              <a:tr h="460432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Tecnología</a:t>
                      </a:r>
                      <a:endParaRPr lang="es-MX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Impacto en la educación</a:t>
                      </a:r>
                      <a:endParaRPr lang="es-MX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60432">
                <a:tc>
                  <a:txBody>
                    <a:bodyPr/>
                    <a:lstStyle/>
                    <a:p>
                      <a:r>
                        <a:rPr lang="es-MX" dirty="0" smtClean="0"/>
                        <a:t>Libro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Enseñanza simultánea (clase frontal) </a:t>
                      </a:r>
                      <a:r>
                        <a:rPr lang="es-MX" b="1" dirty="0" smtClean="0">
                          <a:solidFill>
                            <a:srgbClr val="FF0000"/>
                          </a:solidFill>
                          <a:latin typeface="MS Reference Sans Serif"/>
                        </a:rPr>
                        <a:t>↗</a:t>
                      </a:r>
                      <a:endParaRPr lang="es-MX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60432">
                <a:tc>
                  <a:txBody>
                    <a:bodyPr/>
                    <a:lstStyle/>
                    <a:p>
                      <a:r>
                        <a:rPr lang="es-MX" dirty="0" smtClean="0"/>
                        <a:t>Radio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Apoyo en educación rural</a:t>
                      </a:r>
                      <a:endParaRPr lang="es-MX" dirty="0"/>
                    </a:p>
                  </a:txBody>
                  <a:tcPr/>
                </a:tc>
              </a:tr>
              <a:tr h="460432">
                <a:tc>
                  <a:txBody>
                    <a:bodyPr/>
                    <a:lstStyle/>
                    <a:p>
                      <a:r>
                        <a:rPr lang="es-MX" dirty="0" smtClean="0"/>
                        <a:t>Cine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Empleo como estrategia educativa puntual</a:t>
                      </a:r>
                      <a:endParaRPr lang="es-MX" dirty="0"/>
                    </a:p>
                  </a:txBody>
                  <a:tcPr/>
                </a:tc>
              </a:tr>
              <a:tr h="460432">
                <a:tc>
                  <a:txBody>
                    <a:bodyPr/>
                    <a:lstStyle/>
                    <a:p>
                      <a:r>
                        <a:rPr lang="es-MX" dirty="0" smtClean="0"/>
                        <a:t>Máquinas de enseñanza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Desarrollo de modelos de enseñanza  programada </a:t>
                      </a:r>
                      <a:r>
                        <a:rPr lang="es-MX" b="1" dirty="0" smtClean="0">
                          <a:solidFill>
                            <a:srgbClr val="FF0000"/>
                          </a:solidFill>
                          <a:latin typeface="MS Reference Sans Serif"/>
                        </a:rPr>
                        <a:t>↗</a:t>
                      </a:r>
                      <a:endParaRPr lang="es-MX" dirty="0"/>
                    </a:p>
                  </a:txBody>
                  <a:tcPr/>
                </a:tc>
              </a:tr>
              <a:tr h="794720">
                <a:tc>
                  <a:txBody>
                    <a:bodyPr/>
                    <a:lstStyle/>
                    <a:p>
                      <a:r>
                        <a:rPr lang="es-MX" dirty="0" smtClean="0"/>
                        <a:t>TV y DVD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Facilidad de acceso  y distribución</a:t>
                      </a:r>
                    </a:p>
                    <a:p>
                      <a:r>
                        <a:rPr lang="es-MX" dirty="0" smtClean="0"/>
                        <a:t>Telesecundaria (Sigue clase frontal)</a:t>
                      </a:r>
                      <a:endParaRPr lang="es-MX" dirty="0"/>
                    </a:p>
                  </a:txBody>
                  <a:tcPr/>
                </a:tc>
              </a:tr>
              <a:tr h="79472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Universidad Abierta (Adaptación</a:t>
                      </a:r>
                      <a:r>
                        <a:rPr lang="es-MX" baseline="0" dirty="0" smtClean="0"/>
                        <a:t> de contenidos, combinar estudio individual con presencial)</a:t>
                      </a:r>
                      <a:endParaRPr lang="es-MX" dirty="0"/>
                    </a:p>
                  </a:txBody>
                  <a:tcPr/>
                </a:tc>
              </a:tr>
              <a:tr h="794720">
                <a:tc>
                  <a:txBody>
                    <a:bodyPr/>
                    <a:lstStyle/>
                    <a:p>
                      <a:r>
                        <a:rPr lang="es-MX" dirty="0" smtClean="0"/>
                        <a:t>Internet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Uso de nuevas tecnologías</a:t>
                      </a:r>
                    </a:p>
                    <a:p>
                      <a:r>
                        <a:rPr lang="es-MX" b="1" dirty="0" smtClean="0">
                          <a:solidFill>
                            <a:srgbClr val="002060"/>
                          </a:solidFill>
                        </a:rPr>
                        <a:t>Su</a:t>
                      </a:r>
                      <a:r>
                        <a:rPr lang="es-MX" b="1" baseline="0" dirty="0" smtClean="0">
                          <a:solidFill>
                            <a:srgbClr val="002060"/>
                          </a:solidFill>
                        </a:rPr>
                        <a:t> reto construir una didáctica de la web</a:t>
                      </a:r>
                      <a:endParaRPr lang="es-MX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 bwMode="auto">
          <a:xfrm>
            <a:off x="1187624" y="274638"/>
            <a:ext cx="5976664" cy="706090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dirty="0" smtClean="0"/>
              <a:t>En lo social educativo</a:t>
            </a:r>
          </a:p>
        </p:txBody>
      </p:sp>
      <p:sp>
        <p:nvSpPr>
          <p:cNvPr id="9219" name="2 Marcador de contenido"/>
          <p:cNvSpPr>
            <a:spLocks noGrp="1"/>
          </p:cNvSpPr>
          <p:nvPr>
            <p:ph idx="1"/>
          </p:nvPr>
        </p:nvSpPr>
        <p:spPr bwMode="auto">
          <a:xfrm>
            <a:off x="457200" y="1196752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sz="3000" dirty="0" smtClean="0"/>
              <a:t>Pasamos de la educación comparada a la era de evaluaciones internacionales a gran escala</a:t>
            </a:r>
          </a:p>
          <a:p>
            <a:pPr>
              <a:buNone/>
            </a:pPr>
            <a:endParaRPr lang="es-MX" sz="3000" dirty="0" smtClean="0"/>
          </a:p>
          <a:p>
            <a:r>
              <a:rPr lang="es-MX" sz="3000" dirty="0" smtClean="0"/>
              <a:t>Hoy son los medios los que difunden una imagen de la escuela (no siempre la mejor)</a:t>
            </a:r>
          </a:p>
          <a:p>
            <a:pPr>
              <a:buNone/>
            </a:pPr>
            <a:endParaRPr lang="es-MX" sz="3000" dirty="0" smtClean="0"/>
          </a:p>
          <a:p>
            <a:r>
              <a:rPr lang="es-MX" sz="3000" dirty="0" smtClean="0"/>
              <a:t>Vivimos una ola mundial de reformas educativas por competencias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6995120" cy="778098"/>
          </a:xfr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dirty="0" smtClean="0"/>
              <a:t>Por otro lado encontramos</a:t>
            </a:r>
          </a:p>
        </p:txBody>
      </p:sp>
      <p:sp>
        <p:nvSpPr>
          <p:cNvPr id="10243" name="2 Marcador de contenido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dirty="0" smtClean="0"/>
              <a:t>La afirmación, de que los países que tienen mejor calidad de la educación, tienen mejor sistema de formación inicial de profesores</a:t>
            </a:r>
          </a:p>
          <a:p>
            <a:pPr>
              <a:buNone/>
            </a:pPr>
            <a:endParaRPr lang="es-MX" dirty="0" smtClean="0"/>
          </a:p>
          <a:p>
            <a:r>
              <a:rPr lang="es-MX" dirty="0" smtClean="0"/>
              <a:t>Estudios sobre las diversas experiencias internacionales de formación docente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1468</Words>
  <Application>Microsoft Office PowerPoint</Application>
  <PresentationFormat>Presentación en pantalla (4:3)</PresentationFormat>
  <Paragraphs>179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Modèle par défaut</vt:lpstr>
      <vt:lpstr>Formación inicial de profesores para la educación básica.  ¿Hacia dónde caminar?</vt:lpstr>
      <vt:lpstr>Temas a desarrollar</vt:lpstr>
      <vt:lpstr>Las escuelas formadoras</vt:lpstr>
      <vt:lpstr>Analicemos</vt:lpstr>
      <vt:lpstr>Una nueva subjetividad tecnológica del niño, adolescente y joven</vt:lpstr>
      <vt:lpstr>Diapositiva 6</vt:lpstr>
      <vt:lpstr>Una historia en el empleo de tecnologías para la educación</vt:lpstr>
      <vt:lpstr>En lo social educativo</vt:lpstr>
      <vt:lpstr>Por otro lado encontramos</vt:lpstr>
      <vt:lpstr>Pregunta</vt:lpstr>
      <vt:lpstr>Primer tema: ¿Es la docencia una profesión? </vt:lpstr>
      <vt:lpstr>La Docencia</vt:lpstr>
      <vt:lpstr>¿ Profesionista o empleado ?</vt:lpstr>
      <vt:lpstr>Sociología las profesiones  estudia como se constituyen y conforman grupos profesionales como grupos sociales (médicos, ingenieros, abogados, etc) </vt:lpstr>
      <vt:lpstr>¿Cuáles son los saberes propios del profesional de la educación?</vt:lpstr>
      <vt:lpstr>¿Cuáles son los saberes propios del profesional de la educación?</vt:lpstr>
      <vt:lpstr>En la educación superior mexicana tenemos múltiples evidencias</vt:lpstr>
      <vt:lpstr>Retos en el Perfil Profesional</vt:lpstr>
      <vt:lpstr>La literatura comparada del tema</vt:lpstr>
      <vt:lpstr>PERO</vt:lpstr>
      <vt:lpstr>En lo formal</vt:lpstr>
      <vt:lpstr>Reconozcamos</vt:lpstr>
      <vt:lpstr>Pero, requiere funcionar como una institución de educación superior</vt:lpstr>
      <vt:lpstr>Educación Superior. Planta académica </vt:lpstr>
      <vt:lpstr>Educación superior. Vida académica</vt:lpstr>
      <vt:lpstr>Significa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Curly</dc:title>
  <dc:creator>www.powerpointstyles.com</dc:creator>
  <cp:lastModifiedBy>Usuario</cp:lastModifiedBy>
  <cp:revision>55</cp:revision>
  <dcterms:created xsi:type="dcterms:W3CDTF">2009-03-23T15:23:24Z</dcterms:created>
  <dcterms:modified xsi:type="dcterms:W3CDTF">2011-04-04T16:47:03Z</dcterms:modified>
</cp:coreProperties>
</file>