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3"/>
  </p:notesMasterIdLst>
  <p:sldIdLst>
    <p:sldId id="274" r:id="rId2"/>
    <p:sldId id="256" r:id="rId3"/>
    <p:sldId id="260" r:id="rId4"/>
    <p:sldId id="279" r:id="rId5"/>
    <p:sldId id="278" r:id="rId6"/>
    <p:sldId id="280" r:id="rId7"/>
    <p:sldId id="261" r:id="rId8"/>
    <p:sldId id="267" r:id="rId9"/>
    <p:sldId id="271" r:id="rId10"/>
    <p:sldId id="258" r:id="rId11"/>
    <p:sldId id="281" r:id="rId12"/>
    <p:sldId id="282" r:id="rId13"/>
    <p:sldId id="283" r:id="rId14"/>
    <p:sldId id="291" r:id="rId15"/>
    <p:sldId id="292" r:id="rId16"/>
    <p:sldId id="293" r:id="rId17"/>
    <p:sldId id="294" r:id="rId18"/>
    <p:sldId id="272" r:id="rId19"/>
    <p:sldId id="263" r:id="rId20"/>
    <p:sldId id="284" r:id="rId21"/>
    <p:sldId id="275" r:id="rId22"/>
    <p:sldId id="295" r:id="rId23"/>
    <p:sldId id="296" r:id="rId24"/>
    <p:sldId id="273" r:id="rId25"/>
    <p:sldId id="264" r:id="rId26"/>
    <p:sldId id="285" r:id="rId27"/>
    <p:sldId id="276" r:id="rId28"/>
    <p:sldId id="288" r:id="rId29"/>
    <p:sldId id="287" r:id="rId30"/>
    <p:sldId id="298" r:id="rId31"/>
    <p:sldId id="299" r:id="rId32"/>
    <p:sldId id="300" r:id="rId33"/>
    <p:sldId id="301" r:id="rId34"/>
    <p:sldId id="257" r:id="rId35"/>
    <p:sldId id="289" r:id="rId36"/>
    <p:sldId id="290" r:id="rId37"/>
    <p:sldId id="259" r:id="rId38"/>
    <p:sldId id="262" r:id="rId39"/>
    <p:sldId id="265" r:id="rId40"/>
    <p:sldId id="266" r:id="rId41"/>
    <p:sldId id="277" r:id="rId4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radley Hand ITC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CE9EE-F559-4A4F-80CA-8C27C2C86D8E}" type="datetimeFigureOut">
              <a:rPr lang="es-ES" smtClean="0"/>
              <a:pPr/>
              <a:t>25/08/2010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E1813-2177-404B-804B-5FC202D9F6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31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38</a:t>
            </a:fld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41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E1813-2177-404B-804B-5FC202D9F6B3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66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663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663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663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D8CEBD-F9DF-4834-8C50-0080374A682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0154D-3DF9-4F9F-82F6-12FA029D4FD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BE4A3-8457-4DEA-B047-5040A70DBF2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B388A-741A-453E-B2DA-7EE527EAE9D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2BAC6-0657-4462-A147-B00960025DD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2F02B-5A7E-4B9E-A2F8-AD2975FC9F0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4E7D9-5351-4AAF-A9BE-E51C86AB823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BF97B-7217-4B12-8107-9B33BBBF473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0A62A-8DE0-4817-B64E-382D71084B1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5F67-DB83-4433-A9E3-0EBBF31C6FE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6BF13-7027-4458-9BED-2EB6D63501F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560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60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560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560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56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2561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fld id="{309E6808-B8F3-427D-8F05-A690C3915A40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lista.ilce.edu.mx/normalista/r_n_plan_prog/preescolar/1_semestreprescolar/4bloque1_desa.htm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555750"/>
          </a:xfrm>
        </p:spPr>
        <p:txBody>
          <a:bodyPr/>
          <a:lstStyle/>
          <a:p>
            <a:r>
              <a:rPr lang="es-ES" sz="10600" dirty="0"/>
              <a:t>Desarrollo Infantil I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270162" y="5540514"/>
            <a:ext cx="6827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" sz="4000" b="1" i="1" dirty="0" smtClean="0"/>
              <a:t>Lic.   Juan  José  Vigil  Obregón</a:t>
            </a:r>
            <a:endParaRPr lang="es-E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991600" cy="2057400"/>
          </a:xfrm>
        </p:spPr>
        <p:txBody>
          <a:bodyPr/>
          <a:lstStyle/>
          <a:p>
            <a:pPr algn="just">
              <a:lnSpc>
                <a:spcPct val="160000"/>
              </a:lnSpc>
            </a:pPr>
            <a:r>
              <a:rPr lang="es-ES" dirty="0"/>
              <a:t>1. El carácter integral del desarrollo infantil, su estudio e implicaciones en la educación.</a:t>
            </a:r>
          </a:p>
          <a:p>
            <a:pPr algn="just">
              <a:lnSpc>
                <a:spcPct val="160000"/>
              </a:lnSpc>
            </a:pPr>
            <a:endParaRPr lang="es-ES" dirty="0"/>
          </a:p>
          <a:p>
            <a:pPr algn="just">
              <a:lnSpc>
                <a:spcPct val="160000"/>
              </a:lnSpc>
            </a:pPr>
            <a:endParaRPr lang="es-ES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7675"/>
            <a:ext cx="8229600" cy="4530725"/>
          </a:xfrm>
        </p:spPr>
        <p:txBody>
          <a:bodyPr/>
          <a:lstStyle/>
          <a:p>
            <a:pPr algn="just">
              <a:lnSpc>
                <a:spcPct val="160000"/>
              </a:lnSpc>
            </a:pPr>
            <a:r>
              <a:rPr lang="es-ES" dirty="0" smtClean="0"/>
              <a:t>2. Relación entre el potencial genético y la influencia del ambiente en el desarrollo infantil.</a:t>
            </a:r>
          </a:p>
          <a:p>
            <a:pPr algn="just">
              <a:lnSpc>
                <a:spcPct val="160000"/>
              </a:lnSpc>
            </a:pPr>
            <a:endParaRPr lang="es-ES" b="1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7675"/>
            <a:ext cx="8229600" cy="4530725"/>
          </a:xfrm>
        </p:spPr>
        <p:txBody>
          <a:bodyPr/>
          <a:lstStyle/>
          <a:p>
            <a:pPr algn="just"/>
            <a:r>
              <a:rPr lang="es-ES" dirty="0" smtClean="0"/>
              <a:t>3. Influencia de los contextos de desarrollo en el niño: el papel de la familia, y del entorno cultural como agentes socializadores.</a:t>
            </a:r>
            <a:endParaRPr lang="es-ES" b="1" dirty="0" smtClean="0"/>
          </a:p>
          <a:p>
            <a:pPr algn="just"/>
            <a:endParaRPr lang="es-E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7675"/>
            <a:ext cx="8229600" cy="4530725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4 El desarrollo infantil como un proceso individual. Los campos de desarrollo, una separación metodológica para su estudio</a:t>
            </a:r>
          </a:p>
          <a:p>
            <a:endParaRPr lang="es-E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r>
              <a:rPr lang="es-ES" dirty="0" smtClean="0"/>
              <a:t>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New, Rebecca S. (1999), [“Curriculum </a:t>
            </a:r>
            <a:r>
              <a:rPr lang="en-US" dirty="0" err="1" smtClean="0"/>
              <a:t>integrado</a:t>
            </a:r>
            <a:r>
              <a:rPr lang="en-US" dirty="0" smtClean="0"/>
              <a:t> de </a:t>
            </a:r>
            <a:r>
              <a:rPr lang="en-US" dirty="0" err="1" smtClean="0"/>
              <a:t>educación</a:t>
            </a:r>
            <a:r>
              <a:rPr lang="en-US" dirty="0" smtClean="0"/>
              <a:t> en la </a:t>
            </a:r>
            <a:r>
              <a:rPr lang="en-US" dirty="0" err="1" smtClean="0"/>
              <a:t>infancia</a:t>
            </a:r>
            <a:r>
              <a:rPr lang="en-US" dirty="0" smtClean="0"/>
              <a:t> </a:t>
            </a:r>
            <a:r>
              <a:rPr lang="en-US" dirty="0" err="1" smtClean="0"/>
              <a:t>temprana</a:t>
            </a:r>
            <a:r>
              <a:rPr lang="en-US" dirty="0" smtClean="0"/>
              <a:t>: </a:t>
            </a:r>
            <a:r>
              <a:rPr lang="en-US" dirty="0" err="1" smtClean="0"/>
              <a:t>transición</a:t>
            </a:r>
            <a:r>
              <a:rPr lang="en-US" dirty="0" smtClean="0"/>
              <a:t> del </a:t>
            </a:r>
            <a:r>
              <a:rPr lang="en-US" i="1" dirty="0" err="1" smtClean="0"/>
              <a:t>qué</a:t>
            </a:r>
            <a:r>
              <a:rPr lang="en-US" dirty="0" smtClean="0"/>
              <a:t> y el </a:t>
            </a:r>
            <a:r>
              <a:rPr lang="en-US" i="1" dirty="0" err="1" smtClean="0"/>
              <a:t>cómo</a:t>
            </a:r>
            <a:r>
              <a:rPr lang="en-US" dirty="0" smtClean="0"/>
              <a:t> al </a:t>
            </a:r>
            <a:r>
              <a:rPr lang="en-US" i="1" dirty="0" err="1" smtClean="0"/>
              <a:t>por</a:t>
            </a:r>
            <a:r>
              <a:rPr lang="en-US" i="1" dirty="0" smtClean="0"/>
              <a:t> </a:t>
            </a:r>
            <a:r>
              <a:rPr lang="en-US" i="1" dirty="0" err="1" smtClean="0"/>
              <a:t>qué</a:t>
            </a:r>
            <a:r>
              <a:rPr lang="en-US" dirty="0" smtClean="0"/>
              <a:t>”] “An integrated early childhood curriculum: Moving from the </a:t>
            </a:r>
            <a:r>
              <a:rPr lang="en-US" i="1" dirty="0" smtClean="0"/>
              <a:t>what</a:t>
            </a:r>
            <a:r>
              <a:rPr lang="en-US" dirty="0" smtClean="0"/>
              <a:t> and the </a:t>
            </a:r>
            <a:r>
              <a:rPr lang="en-US" i="1" dirty="0" smtClean="0"/>
              <a:t>how</a:t>
            </a:r>
            <a:r>
              <a:rPr lang="en-US" dirty="0" smtClean="0"/>
              <a:t> to the </a:t>
            </a:r>
            <a:r>
              <a:rPr lang="en-US" i="1" dirty="0" smtClean="0"/>
              <a:t>why</a:t>
            </a:r>
            <a:r>
              <a:rPr lang="en-US" dirty="0" smtClean="0"/>
              <a:t>”, en Carol </a:t>
            </a:r>
            <a:r>
              <a:rPr lang="en-US" dirty="0" err="1" smtClean="0"/>
              <a:t>Seefeldt</a:t>
            </a:r>
            <a:r>
              <a:rPr lang="en-US" dirty="0" smtClean="0"/>
              <a:t> (ed.), </a:t>
            </a:r>
            <a:r>
              <a:rPr lang="en-US" i="1" dirty="0" smtClean="0"/>
              <a:t>The Early Childhood Curriculum: Current Findings in Theory and Practice</a:t>
            </a:r>
            <a:r>
              <a:rPr lang="en-US" dirty="0" smtClean="0"/>
              <a:t>, 3ª ed., Nueva York, Teachers College Press, pp. 265-271. 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err="1" smtClean="0"/>
              <a:t>Meece</a:t>
            </a:r>
            <a:r>
              <a:rPr lang="es-ES" sz="2800" dirty="0" smtClean="0"/>
              <a:t>, Judith (2000), “El estudio del desarrollo del niño”, en </a:t>
            </a:r>
            <a:r>
              <a:rPr lang="es-ES" sz="2800" i="1" dirty="0" smtClean="0"/>
              <a:t>Desarrollo del niño y del adolescente. Compendio para educadoras</a:t>
            </a:r>
            <a:r>
              <a:rPr lang="es-ES" sz="2800" dirty="0" smtClean="0"/>
              <a:t>, México, McGraw-Hill-SEP (Biblioteca para la actualización del maestro), pp. 4-13 y 16-26</a:t>
            </a:r>
            <a:r>
              <a:rPr lang="es-ES" sz="2800" dirty="0" smtClean="0"/>
              <a:t>.</a:t>
            </a:r>
            <a:r>
              <a:rPr lang="es-ES" sz="2800" dirty="0" smtClean="0"/>
              <a:t> </a:t>
            </a:r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r>
              <a:rPr lang="es-ES" sz="2800" dirty="0" err="1" smtClean="0"/>
              <a:t>Berk</a:t>
            </a:r>
            <a:r>
              <a:rPr lang="es-ES" sz="2800" dirty="0" smtClean="0"/>
              <a:t>, Laura E. (1999), “Herencia, ambiente y conducta: una mirada hacia delante”, en </a:t>
            </a:r>
            <a:r>
              <a:rPr lang="es-ES" sz="2800" i="1" dirty="0" smtClean="0"/>
              <a:t>Desarrollo del niño y del adolescente</a:t>
            </a:r>
            <a:r>
              <a:rPr lang="es-ES" sz="2800" dirty="0" smtClean="0"/>
              <a:t>, Madrid, </a:t>
            </a:r>
            <a:r>
              <a:rPr lang="es-ES" sz="2800" dirty="0" err="1" smtClean="0"/>
              <a:t>Prentice</a:t>
            </a:r>
            <a:r>
              <a:rPr lang="es-ES" sz="2800" dirty="0" smtClean="0"/>
              <a:t> Hall Iberia, pp. 151-158. 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s-ES" sz="2800" dirty="0" smtClean="0"/>
              <a:t>Palacios, Jesús (1995), “Elementos básicos para la conceptualización del desarrollo”, en Jesús Palacios </a:t>
            </a:r>
            <a:r>
              <a:rPr lang="es-ES" sz="2800" i="1" dirty="0" smtClean="0"/>
              <a:t>et al.</a:t>
            </a:r>
            <a:r>
              <a:rPr lang="es-ES" sz="2800" dirty="0" smtClean="0"/>
              <a:t> (</a:t>
            </a:r>
            <a:r>
              <a:rPr lang="es-ES" sz="2800" dirty="0" err="1" smtClean="0"/>
              <a:t>comps</a:t>
            </a:r>
            <a:r>
              <a:rPr lang="es-ES" sz="2800" dirty="0" smtClean="0"/>
              <a:t>.),</a:t>
            </a:r>
            <a:r>
              <a:rPr lang="es-ES" sz="2800" i="1" dirty="0" smtClean="0"/>
              <a:t> Desarrollo psicológico y educación, I. Psicología evolutiva,</a:t>
            </a:r>
            <a:r>
              <a:rPr lang="es-ES" sz="2800" dirty="0" smtClean="0"/>
              <a:t> Madrid, Alianza (Psicología), pp. 24-32. </a:t>
            </a:r>
          </a:p>
          <a:p>
            <a:endParaRPr lang="es-ES" dirty="0" smtClean="0"/>
          </a:p>
          <a:p>
            <a:r>
              <a:rPr lang="es-ES" sz="2800" dirty="0" smtClean="0"/>
              <a:t>Moreno, María del Carmen y Rosario Cubero (1994), “Relaciones sociales: familia, escuela, compañeros. Años preescolares”, en Jesús Palacios </a:t>
            </a:r>
            <a:r>
              <a:rPr lang="es-ES" sz="2800" i="1" dirty="0" smtClean="0"/>
              <a:t>et al.</a:t>
            </a:r>
            <a:r>
              <a:rPr lang="es-ES" sz="2800" dirty="0" smtClean="0"/>
              <a:t> (</a:t>
            </a:r>
            <a:r>
              <a:rPr lang="es-ES" sz="2800" dirty="0" err="1" smtClean="0"/>
              <a:t>comps</a:t>
            </a:r>
            <a:r>
              <a:rPr lang="es-ES" sz="2800" dirty="0" smtClean="0"/>
              <a:t>.),  </a:t>
            </a:r>
            <a:r>
              <a:rPr lang="es-ES" sz="2800" i="1" dirty="0" smtClean="0"/>
              <a:t>Desarrollo psicológico y Educación, I. Psicología evolutiva,</a:t>
            </a:r>
            <a:r>
              <a:rPr lang="es-ES" sz="2800" dirty="0" smtClean="0"/>
              <a:t> Madrid, Alianza (Psicología), pp. 219-232. 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err="1" smtClean="0"/>
              <a:t>Bassedas</a:t>
            </a:r>
            <a:r>
              <a:rPr lang="es-ES" sz="2800" dirty="0" smtClean="0"/>
              <a:t>, </a:t>
            </a:r>
            <a:r>
              <a:rPr lang="es-ES" sz="2800" dirty="0" err="1" smtClean="0"/>
              <a:t>Eulàlia</a:t>
            </a:r>
            <a:r>
              <a:rPr lang="es-ES" sz="2800" dirty="0" smtClean="0"/>
              <a:t> </a:t>
            </a:r>
            <a:r>
              <a:rPr lang="es-ES" sz="2800" i="1" dirty="0" smtClean="0"/>
              <a:t>et al.</a:t>
            </a:r>
            <a:r>
              <a:rPr lang="es-ES" sz="2800" dirty="0" smtClean="0"/>
              <a:t> (1998), “Características evolutivas”, en </a:t>
            </a:r>
            <a:r>
              <a:rPr lang="es-ES" sz="2800" i="1" dirty="0" smtClean="0"/>
              <a:t>Aprender y enseñar en educación infantil</a:t>
            </a:r>
            <a:r>
              <a:rPr lang="es-ES" sz="2800" dirty="0" smtClean="0"/>
              <a:t>, Barcelona, </a:t>
            </a:r>
            <a:r>
              <a:rPr lang="es-ES" sz="2800" dirty="0" err="1" smtClean="0"/>
              <a:t>Graó</a:t>
            </a:r>
            <a:r>
              <a:rPr lang="es-ES" sz="2800" dirty="0" smtClean="0"/>
              <a:t> (Metodología y recursos, 131), pp. 27-46. </a:t>
            </a:r>
          </a:p>
          <a:p>
            <a:endParaRPr lang="es-ES" dirty="0" smtClean="0"/>
          </a:p>
          <a:p>
            <a:r>
              <a:rPr lang="es-ES" sz="2800" dirty="0" smtClean="0"/>
              <a:t>Ortega Ruiz, Rosario (1999), “Etapas y dominios del desarrollo lingüístico”, en </a:t>
            </a:r>
            <a:r>
              <a:rPr lang="es-ES" sz="2800" i="1" dirty="0" smtClean="0"/>
              <a:t>Crecer y aprender. Curso de psicología del desarrollo para educadores</a:t>
            </a:r>
            <a:r>
              <a:rPr lang="es-ES" sz="2800" dirty="0" smtClean="0"/>
              <a:t>, Madrid, Visor (Aprendizaje, 134), pp. 93-99. 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51175"/>
            <a:ext cx="8229600" cy="1139825"/>
          </a:xfrm>
        </p:spPr>
        <p:txBody>
          <a:bodyPr/>
          <a:lstStyle/>
          <a:p>
            <a:r>
              <a:rPr lang="es-ES" sz="4800" dirty="0"/>
              <a:t>Bloque II, </a:t>
            </a:r>
            <a:br>
              <a:rPr lang="es-ES" sz="4800" dirty="0"/>
            </a:br>
            <a:r>
              <a:rPr lang="es-ES" sz="4800" dirty="0"/>
              <a:t>“Desarrollo físico y psicomotor. Factores que influyen en el desenvolvimiento</a:t>
            </a:r>
            <a:br>
              <a:rPr lang="es-ES" sz="4800" dirty="0"/>
            </a:br>
            <a:r>
              <a:rPr lang="es-ES" sz="4800" dirty="0"/>
              <a:t>de los niños”</a:t>
            </a:r>
            <a:br>
              <a:rPr lang="es-ES" sz="4800" dirty="0"/>
            </a:br>
            <a:endParaRPr lang="es-E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8915400" cy="5562600"/>
          </a:xfrm>
        </p:spPr>
        <p:txBody>
          <a:bodyPr/>
          <a:lstStyle/>
          <a:p>
            <a:pPr marL="609600" indent="-609600" algn="just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ES" dirty="0"/>
              <a:t>Los procesos del desarrollo prenatal y perinatal y su influencia en el crecimiento y desarrollo posterior de los niños:</a:t>
            </a:r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AutoNum type="alphaUcParenR"/>
            </a:pPr>
            <a:r>
              <a:rPr lang="es-ES" dirty="0"/>
              <a:t>La concepción y el desarrollo </a:t>
            </a:r>
            <a:r>
              <a:rPr lang="es-ES" dirty="0" smtClean="0"/>
              <a:t>intrauterino</a:t>
            </a:r>
            <a:endParaRPr lang="es-ES" dirty="0"/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AutoNum type="alphaUcParenR"/>
            </a:pPr>
            <a:r>
              <a:rPr lang="es-ES" dirty="0"/>
              <a:t>El proceso de nacimiento: Cuidados familiares y posibles riesgos</a:t>
            </a:r>
          </a:p>
          <a:p>
            <a:pPr marL="609600" indent="-609600" algn="just">
              <a:lnSpc>
                <a:spcPct val="150000"/>
              </a:lnSpc>
              <a:buFont typeface="Wingdings" pitchFamily="2" charset="2"/>
              <a:buNone/>
            </a:pPr>
            <a:r>
              <a:rPr lang="es-ES" dirty="0"/>
              <a:t>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ES" u="sng" dirty="0"/>
              <a:t>Introducción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1474244"/>
            <a:ext cx="8153400" cy="545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s-ES" sz="3200" dirty="0" smtClean="0">
                <a:latin typeface="Arial" charset="0"/>
              </a:rPr>
              <a:t>Desarrollo </a:t>
            </a:r>
            <a:r>
              <a:rPr lang="es-ES" sz="3200" dirty="0">
                <a:latin typeface="Arial" charset="0"/>
              </a:rPr>
              <a:t>Infantil I </a:t>
            </a:r>
            <a:r>
              <a:rPr lang="es-ES" sz="3200" dirty="0" smtClean="0">
                <a:latin typeface="Arial" charset="0"/>
              </a:rPr>
              <a:t> </a:t>
            </a:r>
          </a:p>
          <a:p>
            <a:pPr algn="just">
              <a:lnSpc>
                <a:spcPct val="130000"/>
              </a:lnSpc>
            </a:pPr>
            <a:r>
              <a:rPr lang="es-ES" sz="3200" u="sng" dirty="0" smtClean="0">
                <a:latin typeface="Arial" charset="0"/>
              </a:rPr>
              <a:t>Propósito</a:t>
            </a:r>
            <a:r>
              <a:rPr lang="es-ES" sz="3200" dirty="0" smtClean="0">
                <a:latin typeface="Arial" charset="0"/>
              </a:rPr>
              <a:t> que </a:t>
            </a:r>
            <a:r>
              <a:rPr lang="es-ES" sz="3200" dirty="0">
                <a:latin typeface="Arial" charset="0"/>
              </a:rPr>
              <a:t>las estudiantes normalistas adquieran un conocimiento básico de los procesos centrales del desarrollo de los niños y de las mutuas relaciones que existen entre estos procesos y el entorno familiar, social </a:t>
            </a:r>
            <a:r>
              <a:rPr lang="es-ES" sz="3200" dirty="0" smtClean="0">
                <a:latin typeface="Arial" charset="0"/>
              </a:rPr>
              <a:t>y cultural</a:t>
            </a:r>
            <a:r>
              <a:rPr lang="es-ES" sz="3200" dirty="0">
                <a:latin typeface="Arial" charset="0"/>
              </a:rPr>
              <a:t>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endParaRPr lang="es-ES" sz="3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/>
          <a:lstStyle/>
          <a:p>
            <a:pPr algn="just">
              <a:buNone/>
            </a:pPr>
            <a:r>
              <a:rPr lang="es-ES" dirty="0" smtClean="0"/>
              <a:t>2. Los patrones comunes en el desarrollo físico de los niños. Factores que influyen en la variación de este proceso:</a:t>
            </a:r>
          </a:p>
          <a:p>
            <a:pPr algn="just"/>
            <a:endParaRPr lang="es-E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/>
              <a:t>Temas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81000" y="3572673"/>
            <a:ext cx="8763000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30000"/>
              </a:lnSpc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El papel de la información genética</a:t>
            </a:r>
          </a:p>
          <a:p>
            <a:pPr lvl="1" algn="just">
              <a:lnSpc>
                <a:spcPct val="130000"/>
              </a:lnSpc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Los efectos de la nutrición</a:t>
            </a:r>
          </a:p>
          <a:p>
            <a:pPr lvl="1" algn="just">
              <a:lnSpc>
                <a:spcPct val="130000"/>
              </a:lnSpc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La influencia de las enfermedades </a:t>
            </a:r>
            <a:endParaRPr lang="es-E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s-ES" sz="2400" dirty="0" smtClean="0"/>
              <a:t>3</a:t>
            </a:r>
            <a:r>
              <a:rPr lang="es-ES" sz="2400" dirty="0"/>
              <a:t>. Los principales procesos del desarrollo psicomotor de los niños</a:t>
            </a:r>
          </a:p>
          <a:p>
            <a:pPr lvl="1">
              <a:lnSpc>
                <a:spcPct val="130000"/>
              </a:lnSpc>
            </a:pPr>
            <a:r>
              <a:rPr lang="es-ES" sz="2400" dirty="0"/>
              <a:t>La influencia de los factores genéticos y del ambiente en el desarrollo psicomotor. El papel activo del niño en la adquisición y desarrollo de las competencias motrices.</a:t>
            </a:r>
          </a:p>
          <a:p>
            <a:pPr lvl="1">
              <a:lnSpc>
                <a:spcPct val="130000"/>
              </a:lnSpc>
            </a:pPr>
            <a:r>
              <a:rPr lang="es-ES" sz="2400" dirty="0"/>
              <a:t>La motricidad durante los primeros seis años de vida.</a:t>
            </a:r>
          </a:p>
          <a:p>
            <a:pPr lvl="1">
              <a:lnSpc>
                <a:spcPct val="130000"/>
              </a:lnSpc>
            </a:pPr>
            <a:r>
              <a:rPr lang="es-ES" sz="2400" dirty="0"/>
              <a:t>La relación entre el desarrollo psicomotor y el desenvolvimiento de las capacidades cognitivas, comunicativas, afectivas y sociales de los niños.</a:t>
            </a:r>
          </a:p>
          <a:p>
            <a:pPr>
              <a:lnSpc>
                <a:spcPct val="130000"/>
              </a:lnSpc>
            </a:pPr>
            <a:endParaRPr lang="es-ES" sz="2400" dirty="0"/>
          </a:p>
          <a:p>
            <a:pPr>
              <a:lnSpc>
                <a:spcPct val="130000"/>
              </a:lnSpc>
            </a:pPr>
            <a:endParaRPr lang="es-ES" sz="24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Sáez Narro, Narciso (1989), “El desarrollo prenatal: notas previas”, en </a:t>
            </a:r>
            <a:r>
              <a:rPr lang="es-ES" sz="2800" i="1" dirty="0" smtClean="0"/>
              <a:t>Psicología evolutiva y educación infantil, </a:t>
            </a:r>
            <a:r>
              <a:rPr lang="es-ES" sz="2800" dirty="0" smtClean="0"/>
              <a:t>Madrid, Santillana, pp. 11-18. </a:t>
            </a:r>
          </a:p>
          <a:p>
            <a:endParaRPr lang="es-ES" sz="2800" dirty="0" smtClean="0"/>
          </a:p>
          <a:p>
            <a:r>
              <a:rPr lang="es-ES" sz="2800" dirty="0" err="1" smtClean="0"/>
              <a:t>Delval</a:t>
            </a:r>
            <a:r>
              <a:rPr lang="es-ES" sz="2800" dirty="0" smtClean="0"/>
              <a:t>, Juan (1997), “El desarrollo antes del nacimiento”, en </a:t>
            </a:r>
            <a:r>
              <a:rPr lang="es-ES" sz="2800" i="1" dirty="0" smtClean="0"/>
              <a:t>El desarrollo humano</a:t>
            </a:r>
            <a:r>
              <a:rPr lang="es-ES" sz="2800" dirty="0" smtClean="0"/>
              <a:t>, México, Siglo XXI (Psicología), pp. 85-95. 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39825"/>
          </a:xfrm>
        </p:spPr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r>
              <a:rPr lang="es-ES" sz="2200" dirty="0" err="1" smtClean="0"/>
              <a:t>Shaffer</a:t>
            </a:r>
            <a:r>
              <a:rPr lang="es-ES" sz="2200" dirty="0" smtClean="0"/>
              <a:t>, David R. (2000), “El nacimiento y el ambiente perinatal”, “Un panorama general de la maduración y el crecimiento” y “Causas y correlatos del desarrollo físico”, en </a:t>
            </a:r>
            <a:r>
              <a:rPr lang="es-ES" sz="2200" i="1" dirty="0" smtClean="0"/>
              <a:t>Psicología del desarrollo. Infancia y adolescencia</a:t>
            </a:r>
            <a:r>
              <a:rPr lang="es-ES" sz="2200" dirty="0" smtClean="0"/>
              <a:t>, México, Internacional Thompson Editores, pp. 129-142, 152-155 y 180-186. </a:t>
            </a:r>
          </a:p>
          <a:p>
            <a:endParaRPr lang="es-ES" sz="2200" dirty="0" smtClean="0"/>
          </a:p>
          <a:p>
            <a:r>
              <a:rPr lang="es-ES" sz="2200" dirty="0" err="1" smtClean="0"/>
              <a:t>Rigal</a:t>
            </a:r>
            <a:r>
              <a:rPr lang="es-ES" sz="2200" dirty="0" smtClean="0"/>
              <a:t>, Robert (1987), “El desarrollo motor en el niño desde el estado prenatal hasta la adolescencia”, en </a:t>
            </a:r>
            <a:r>
              <a:rPr lang="es-ES" sz="2200" i="1" dirty="0" smtClean="0"/>
              <a:t>Motricidad humana, fundamentos y aplicaciones pedagógicas</a:t>
            </a:r>
            <a:r>
              <a:rPr lang="es-ES" sz="2200" dirty="0" smtClean="0"/>
              <a:t>, Madrid, Pila </a:t>
            </a:r>
            <a:r>
              <a:rPr lang="es-ES" sz="2200" dirty="0" err="1" smtClean="0"/>
              <a:t>Teleña</a:t>
            </a:r>
            <a:r>
              <a:rPr lang="es-ES" sz="2200" dirty="0" smtClean="0"/>
              <a:t>, pp. 419-421 y 446-447. </a:t>
            </a:r>
          </a:p>
          <a:p>
            <a:endParaRPr lang="es-ES" sz="2200" dirty="0" smtClean="0"/>
          </a:p>
          <a:p>
            <a:r>
              <a:rPr lang="es-ES" sz="2200" dirty="0" smtClean="0"/>
              <a:t>Contreras </a:t>
            </a:r>
            <a:r>
              <a:rPr lang="es-ES" sz="2200" dirty="0" smtClean="0"/>
              <a:t>Jordán, Onofre R. (1998), “Los contenidos perceptivo-motrices y las habilidades y destrezas básicas”, en </a:t>
            </a:r>
            <a:r>
              <a:rPr lang="es-ES" sz="2200" i="1" dirty="0" smtClean="0"/>
              <a:t>Didáctica de la educación física. Un enfoque constructivista</a:t>
            </a:r>
            <a:r>
              <a:rPr lang="es-ES" sz="2200" dirty="0" smtClean="0"/>
              <a:t>, Barcelona, INDE, pp. 179-192. 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51175"/>
            <a:ext cx="8229600" cy="1139825"/>
          </a:xfrm>
          <a:noFill/>
          <a:ln/>
        </p:spPr>
        <p:txBody>
          <a:bodyPr/>
          <a:lstStyle/>
          <a:p>
            <a:r>
              <a:rPr lang="es-ES" sz="6600" dirty="0"/>
              <a:t>Bloque III  “Desarrollo afectivo y de socialización de los niños”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867400"/>
          </a:xfrm>
        </p:spPr>
        <p:txBody>
          <a:bodyPr/>
          <a:lstStyle/>
          <a:p>
            <a:pPr algn="just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es-ES" dirty="0"/>
              <a:t>La formación de vínculos afectivos y de relaciones sociales durante la primera infancia:</a:t>
            </a:r>
          </a:p>
          <a:p>
            <a:pPr marL="762000" lvl="1" indent="-304800" algn="just">
              <a:lnSpc>
                <a:spcPct val="130000"/>
              </a:lnSpc>
            </a:pPr>
            <a:r>
              <a:rPr lang="es-ES" sz="3200" dirty="0"/>
              <a:t>El vínculo maternal</a:t>
            </a:r>
          </a:p>
          <a:p>
            <a:pPr marL="762000" lvl="1" indent="-304800" algn="just">
              <a:lnSpc>
                <a:spcPct val="130000"/>
              </a:lnSpc>
            </a:pPr>
            <a:r>
              <a:rPr lang="es-ES" sz="3200" dirty="0"/>
              <a:t>Los lazos con el padre y con otras figuras familiares</a:t>
            </a:r>
          </a:p>
          <a:p>
            <a:pPr marL="762000" lvl="1" indent="-304800" algn="just">
              <a:lnSpc>
                <a:spcPct val="130000"/>
              </a:lnSpc>
            </a:pPr>
            <a:r>
              <a:rPr lang="es-ES" sz="3200" dirty="0"/>
              <a:t>Los pares y la educadora como agentes de socialización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 marL="762000" lvl="1" indent="-304800">
              <a:lnSpc>
                <a:spcPct val="130000"/>
              </a:lnSpc>
              <a:buNone/>
            </a:pPr>
            <a:r>
              <a:rPr lang="es-ES" sz="3000" dirty="0" smtClean="0"/>
              <a:t>2. Los procesos de identificación personal en los primeros seis años de vida.</a:t>
            </a:r>
          </a:p>
          <a:p>
            <a:pPr marL="762000" lvl="1" indent="-304800">
              <a:lnSpc>
                <a:spcPct val="130000"/>
              </a:lnSpc>
            </a:pPr>
            <a:r>
              <a:rPr lang="es-ES" sz="3000" dirty="0" smtClean="0"/>
              <a:t>La construcción del concepto de si mismo y la autoestima</a:t>
            </a:r>
          </a:p>
          <a:p>
            <a:pPr marL="762000" lvl="1" indent="-304800">
              <a:lnSpc>
                <a:spcPct val="130000"/>
              </a:lnSpc>
            </a:pPr>
            <a:r>
              <a:rPr lang="es-ES" sz="3000" dirty="0" smtClean="0"/>
              <a:t>La elaboración de la identidad personal a partir de los patrones asociados al género </a:t>
            </a:r>
          </a:p>
          <a:p>
            <a:pPr marL="762000" lvl="1" indent="-304800">
              <a:lnSpc>
                <a:spcPct val="130000"/>
              </a:lnSpc>
            </a:pPr>
            <a:r>
              <a:rPr lang="es-ES" sz="3000" dirty="0" smtClean="0"/>
              <a:t>La influencia del entorno familiar y social en la formación de la identidad.</a:t>
            </a:r>
          </a:p>
          <a:p>
            <a:endParaRPr lang="es-ES" sz="30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75"/>
            <a:ext cx="8229600" cy="1139825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458200" cy="34290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s-ES" dirty="0"/>
              <a:t>3. Los cambios emocionales en el niño preescolar</a:t>
            </a:r>
            <a:r>
              <a:rPr lang="es-ES" dirty="0" smtClean="0"/>
              <a:t>: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s-ES" dirty="0"/>
          </a:p>
          <a:p>
            <a:pPr>
              <a:lnSpc>
                <a:spcPct val="120000"/>
              </a:lnSpc>
              <a:buNone/>
            </a:pPr>
            <a:r>
              <a:rPr lang="es-ES" dirty="0"/>
              <a:t>Impulso, generación, expresión y autocontrol de los estados emocionales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2327275"/>
            <a:ext cx="8229600" cy="1863725"/>
          </a:xfrm>
        </p:spPr>
        <p:txBody>
          <a:bodyPr/>
          <a:lstStyle/>
          <a:p>
            <a:pPr algn="just">
              <a:lnSpc>
                <a:spcPct val="120000"/>
              </a:lnSpc>
              <a:buNone/>
            </a:pPr>
            <a:r>
              <a:rPr lang="es-ES" dirty="0" smtClean="0"/>
              <a:t>4. La formación de criterios </a:t>
            </a:r>
            <a:r>
              <a:rPr lang="es-ES" dirty="0" err="1" smtClean="0"/>
              <a:t>valorales</a:t>
            </a:r>
            <a:r>
              <a:rPr lang="es-ES" dirty="0" smtClean="0"/>
              <a:t> en los niños y el desarrollo del juicio moral.</a:t>
            </a:r>
          </a:p>
          <a:p>
            <a:pPr algn="just"/>
            <a:endParaRPr lang="es-E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2016125"/>
          </a:xfrm>
        </p:spPr>
        <p:txBody>
          <a:bodyPr/>
          <a:lstStyle/>
          <a:p>
            <a:pPr algn="just"/>
            <a:r>
              <a:rPr lang="es-ES" dirty="0" smtClean="0"/>
              <a:t>5. La transición del niño del hogar al jardín de niños. Factores emocionales que influyen en su adaptación.</a:t>
            </a:r>
          </a:p>
          <a:p>
            <a:pPr algn="just"/>
            <a:endParaRPr lang="es-E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/>
              <a:t>Temas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7975"/>
            <a:ext cx="8229600" cy="1139825"/>
          </a:xfrm>
        </p:spPr>
        <p:txBody>
          <a:bodyPr/>
          <a:lstStyle/>
          <a:p>
            <a:r>
              <a:rPr lang="es-ES" u="sng" dirty="0"/>
              <a:t>Propósitos generales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067800" cy="2590800"/>
          </a:xfrm>
        </p:spPr>
        <p:txBody>
          <a:bodyPr/>
          <a:lstStyle/>
          <a:p>
            <a:pPr indent="14288" algn="just">
              <a:lnSpc>
                <a:spcPct val="180000"/>
              </a:lnSpc>
              <a:buFont typeface="Wingdings" pitchFamily="2" charset="2"/>
              <a:buNone/>
            </a:pPr>
            <a:r>
              <a:rPr lang="es-ES" dirty="0"/>
              <a:t>Mediante el estudio de los temas y la realización de las actividades del curso se espera que las estudiantes normalistas</a:t>
            </a:r>
            <a:r>
              <a:rPr lang="es-ES" dirty="0" smtClean="0"/>
              <a:t>: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r>
              <a:rPr lang="es-ES" sz="2400" dirty="0" err="1" smtClean="0"/>
              <a:t>Schaffer</a:t>
            </a:r>
            <a:r>
              <a:rPr lang="es-ES" sz="2400" dirty="0" smtClean="0"/>
              <a:t>, </a:t>
            </a:r>
            <a:r>
              <a:rPr lang="es-ES" sz="2400" dirty="0" err="1" smtClean="0"/>
              <a:t>Rudolpf</a:t>
            </a:r>
            <a:r>
              <a:rPr lang="es-ES" sz="2400" dirty="0" smtClean="0"/>
              <a:t> (1985), “El comportamiento materno como interlocución”, en </a:t>
            </a:r>
            <a:r>
              <a:rPr lang="es-ES" sz="2400" i="1" dirty="0" smtClean="0"/>
              <a:t>Ser madre</a:t>
            </a:r>
            <a:r>
              <a:rPr lang="es-ES" sz="2400" dirty="0" smtClean="0"/>
              <a:t>, Madrid, Morata (El desarrollo en el niño. Serie: </a:t>
            </a:r>
            <a:r>
              <a:rPr lang="es-ES" sz="2400" dirty="0" err="1" smtClean="0"/>
              <a:t>Bruner</a:t>
            </a:r>
            <a:r>
              <a:rPr lang="es-ES" sz="2400" dirty="0" smtClean="0"/>
              <a:t>, 1), pp. 103-131. </a:t>
            </a:r>
          </a:p>
          <a:p>
            <a:endParaRPr lang="es-ES" sz="2400" dirty="0" smtClean="0"/>
          </a:p>
          <a:p>
            <a:r>
              <a:rPr lang="es-ES" sz="2400" dirty="0" err="1" smtClean="0"/>
              <a:t>Lamb</a:t>
            </a:r>
            <a:r>
              <a:rPr lang="es-ES" sz="2400" dirty="0" smtClean="0"/>
              <a:t>, Michael E. (1983), “La influencia de la madre y del padre en el desarrollo del niño”, en </a:t>
            </a:r>
            <a:r>
              <a:rPr lang="es-ES" sz="2400" i="1" dirty="0" smtClean="0"/>
              <a:t>Infancia y aprendizaje, </a:t>
            </a:r>
            <a:r>
              <a:rPr lang="es-ES" sz="2400" dirty="0" smtClean="0"/>
              <a:t>Amelia Álvarez (trad.), Monografía núm. 3, Madrid, Aprendizaje, pp. 83-87. </a:t>
            </a:r>
          </a:p>
          <a:p>
            <a:endParaRPr lang="es-ES" sz="2400" dirty="0" smtClean="0"/>
          </a:p>
          <a:p>
            <a:r>
              <a:rPr lang="es-ES" sz="2400" dirty="0" smtClean="0"/>
              <a:t>Arranz </a:t>
            </a:r>
            <a:r>
              <a:rPr lang="es-ES" sz="2400" dirty="0" err="1" smtClean="0"/>
              <a:t>Freijo</a:t>
            </a:r>
            <a:r>
              <a:rPr lang="es-ES" sz="2400" dirty="0" smtClean="0"/>
              <a:t>, Enrique y Fernando </a:t>
            </a:r>
            <a:r>
              <a:rPr lang="es-ES" sz="2400" dirty="0" err="1" smtClean="0"/>
              <a:t>Olabarrieta</a:t>
            </a:r>
            <a:r>
              <a:rPr lang="es-ES" sz="2400" dirty="0" smtClean="0"/>
              <a:t> </a:t>
            </a:r>
            <a:r>
              <a:rPr lang="es-ES" sz="2400" dirty="0" err="1" smtClean="0"/>
              <a:t>Artetxe</a:t>
            </a:r>
            <a:r>
              <a:rPr lang="es-ES" sz="2400" dirty="0" smtClean="0"/>
              <a:t> (2001), “Las relaciones entre hermanos”, en María José Rodrigo y Jesús Palacios (</a:t>
            </a:r>
            <a:r>
              <a:rPr lang="es-ES" sz="2400" dirty="0" err="1" smtClean="0"/>
              <a:t>coords</a:t>
            </a:r>
            <a:r>
              <a:rPr lang="es-ES" sz="2400" dirty="0" smtClean="0"/>
              <a:t>.), </a:t>
            </a:r>
            <a:r>
              <a:rPr lang="es-ES" sz="2400" i="1" dirty="0" smtClean="0"/>
              <a:t>Familia y desarrollo humano</a:t>
            </a:r>
            <a:r>
              <a:rPr lang="es-ES" sz="2400" dirty="0" smtClean="0"/>
              <a:t>, Madrid, Alianza (Psicología y educación, 4), pp. 245-260. </a:t>
            </a:r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Ortega Ruiz, Rosario (1999), “Relaciones entre iguales y amistades infantiles”, en </a:t>
            </a:r>
            <a:r>
              <a:rPr lang="es-ES" sz="2800" i="1" dirty="0" smtClean="0"/>
              <a:t>Crecer y aprender. Curso de psicología del desarrollo para educadores</a:t>
            </a:r>
            <a:r>
              <a:rPr lang="es-ES" sz="2800" dirty="0" smtClean="0"/>
              <a:t>, Madrid, Visor (Aprendizaje, 134), pp. 114-116. </a:t>
            </a:r>
          </a:p>
          <a:p>
            <a:endParaRPr lang="es-ES" sz="2800" dirty="0" smtClean="0"/>
          </a:p>
          <a:p>
            <a:r>
              <a:rPr lang="es-ES" sz="2800" dirty="0" smtClean="0"/>
              <a:t>Palacios</a:t>
            </a:r>
            <a:r>
              <a:rPr lang="es-ES" sz="2800" dirty="0" smtClean="0"/>
              <a:t>, Jesús y V. Hidalgo (1995), “Desarrollo de la personalidad en los años preescolares”, en J. Palacios, A. </a:t>
            </a:r>
            <a:r>
              <a:rPr lang="es-ES" sz="2800" dirty="0" err="1" smtClean="0"/>
              <a:t>Marchesi</a:t>
            </a:r>
            <a:r>
              <a:rPr lang="es-ES" sz="2800" dirty="0" smtClean="0"/>
              <a:t>, y C. </a:t>
            </a:r>
            <a:r>
              <a:rPr lang="es-ES" sz="2800" dirty="0" err="1" smtClean="0"/>
              <a:t>Coll</a:t>
            </a:r>
            <a:r>
              <a:rPr lang="es-ES" sz="2800" dirty="0" smtClean="0"/>
              <a:t> (</a:t>
            </a:r>
            <a:r>
              <a:rPr lang="es-ES" sz="2800" dirty="0" err="1" smtClean="0"/>
              <a:t>comps</a:t>
            </a:r>
            <a:r>
              <a:rPr lang="es-ES" sz="2800" dirty="0" smtClean="0"/>
              <a:t>.),</a:t>
            </a:r>
            <a:r>
              <a:rPr lang="es-ES" sz="2800" i="1" dirty="0" smtClean="0"/>
              <a:t> Desarrollo psicológico y educación, I. Psicología evolutiva</a:t>
            </a:r>
            <a:r>
              <a:rPr lang="es-ES" sz="2800" dirty="0" smtClean="0"/>
              <a:t>, Madrid, Alianza Editorial, pp. 205-217. 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err="1" smtClean="0"/>
              <a:t>Theron</a:t>
            </a:r>
            <a:r>
              <a:rPr lang="es-ES" sz="2800" dirty="0" smtClean="0"/>
              <a:t>, Alexander, Paul </a:t>
            </a:r>
            <a:r>
              <a:rPr lang="es-ES" sz="2800" dirty="0" err="1" smtClean="0"/>
              <a:t>Roodin</a:t>
            </a:r>
            <a:r>
              <a:rPr lang="es-ES" sz="2800" dirty="0" smtClean="0"/>
              <a:t> y Bernard Gorman (1998), “Diferencias sexuales en los primeros comportamientos”, en </a:t>
            </a:r>
            <a:r>
              <a:rPr lang="es-ES" sz="2800" i="1" dirty="0" smtClean="0"/>
              <a:t>Psicología evolutiva</a:t>
            </a:r>
            <a:r>
              <a:rPr lang="es-ES" sz="2800" dirty="0" smtClean="0"/>
              <a:t>, Madrid, Pirámide, pp. 242-246. </a:t>
            </a:r>
          </a:p>
          <a:p>
            <a:endParaRPr lang="es-ES" sz="2800" dirty="0" smtClean="0"/>
          </a:p>
          <a:p>
            <a:r>
              <a:rPr lang="es-ES" sz="2800" dirty="0" err="1" smtClean="0"/>
              <a:t>Berk</a:t>
            </a:r>
            <a:r>
              <a:rPr lang="es-ES" sz="2800" dirty="0" smtClean="0"/>
              <a:t>, Laura E. (1999), “Desarrollo de la expresión de las emociones discretas” y “Comprensión y respuesta a las emociones de los otros”, en </a:t>
            </a:r>
            <a:r>
              <a:rPr lang="es-ES" sz="2800" i="1" dirty="0" smtClean="0"/>
              <a:t>Desarrollo del niño y del adolescente</a:t>
            </a:r>
            <a:r>
              <a:rPr lang="es-ES" sz="2800" dirty="0" smtClean="0"/>
              <a:t>, Madrid, </a:t>
            </a:r>
            <a:r>
              <a:rPr lang="es-ES" sz="2800" dirty="0" err="1" smtClean="0"/>
              <a:t>Prentice</a:t>
            </a:r>
            <a:r>
              <a:rPr lang="es-ES" sz="2800" dirty="0" smtClean="0"/>
              <a:t> Hall Iberia, pp. 520-536. 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s-ES" sz="2800" dirty="0" smtClean="0"/>
              <a:t>González, María del Mar y María Luisa Padilla (1997), “Conocimiento social y desarrollo moral en los años preescolares”, en J. Palacios, A. </a:t>
            </a:r>
            <a:r>
              <a:rPr lang="es-ES" sz="2800" dirty="0" err="1" smtClean="0"/>
              <a:t>Marchesi</a:t>
            </a:r>
            <a:r>
              <a:rPr lang="es-ES" sz="2800" dirty="0" smtClean="0"/>
              <a:t> y C. </a:t>
            </a:r>
            <a:r>
              <a:rPr lang="es-ES" sz="2800" dirty="0" err="1" smtClean="0"/>
              <a:t>Coll</a:t>
            </a:r>
            <a:r>
              <a:rPr lang="es-ES" sz="2800" dirty="0" smtClean="0"/>
              <a:t> (</a:t>
            </a:r>
            <a:r>
              <a:rPr lang="es-ES" sz="2800" dirty="0" err="1" smtClean="0"/>
              <a:t>comps</a:t>
            </a:r>
            <a:r>
              <a:rPr lang="es-ES" sz="2800" dirty="0" smtClean="0"/>
              <a:t>.), </a:t>
            </a:r>
            <a:r>
              <a:rPr lang="es-ES" sz="2800" i="1" dirty="0" smtClean="0"/>
              <a:t>Desarrollo psicológico y educación, I. Psicología evolutiva</a:t>
            </a:r>
            <a:r>
              <a:rPr lang="es-ES" sz="2800" dirty="0" smtClean="0"/>
              <a:t>, Madrid, Alianza, pp. 191-217. </a:t>
            </a:r>
          </a:p>
          <a:p>
            <a:endParaRPr lang="es-ES" sz="2800" dirty="0" smtClean="0"/>
          </a:p>
          <a:p>
            <a:r>
              <a:rPr lang="es-ES" sz="2800" dirty="0" smtClean="0"/>
              <a:t>Balaban</a:t>
            </a:r>
            <a:r>
              <a:rPr lang="es-ES" sz="2800" dirty="0" smtClean="0"/>
              <a:t>, Nancy (2000), “Aprender del comportamiento infantil”, en </a:t>
            </a:r>
            <a:r>
              <a:rPr lang="es-ES" sz="2800" i="1" dirty="0" smtClean="0"/>
              <a:t>Niños apegados, niños independientes. Orientaciones para la escuela y la familia</a:t>
            </a:r>
            <a:r>
              <a:rPr lang="es-ES" sz="2800" dirty="0" smtClean="0"/>
              <a:t>, Madrid, Narcea (Primeros años), pp. 33-57. </a:t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b="1" dirty="0" err="1" smtClean="0">
                <a:hlinkClick r:id="rId3"/>
              </a:rPr>
              <a:t>Bibliografía</a:t>
            </a:r>
            <a:r>
              <a:rPr lang="en-US" b="1" dirty="0" smtClean="0">
                <a:hlinkClick r:id="rId3"/>
              </a:rPr>
              <a:t> básica</a:t>
            </a:r>
            <a:r>
              <a:rPr lang="en-US" b="1" baseline="30000" dirty="0" smtClean="0">
                <a:hlinkClick r:id="rId3"/>
              </a:rPr>
              <a:t>2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Criterios de Evaluación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3657600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es-ES" dirty="0"/>
              <a:t>Elaboración de explicaciones propias sobre los conceptos que se analizan a partir de los textos estudiados y de las experiencias de indagación.</a:t>
            </a:r>
          </a:p>
          <a:p>
            <a:pPr>
              <a:lnSpc>
                <a:spcPct val="170000"/>
              </a:lnSpc>
            </a:pPr>
            <a:endParaRPr lang="es-ES" dirty="0"/>
          </a:p>
          <a:p>
            <a:pPr>
              <a:lnSpc>
                <a:spcPct val="170000"/>
              </a:lnSpc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2514599"/>
          </a:xfrm>
        </p:spPr>
        <p:txBody>
          <a:bodyPr/>
          <a:lstStyle/>
          <a:p>
            <a:pPr algn="just"/>
            <a:r>
              <a:rPr lang="es-ES" dirty="0" smtClean="0"/>
              <a:t>Interpretación de los datos que se obtienen al observar a niños y padres de familia en relación con los procesos de desarrollo que se estudian.</a:t>
            </a:r>
          </a:p>
          <a:p>
            <a:pPr algn="just"/>
            <a:endParaRPr lang="es-E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Criterios de Evaluación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27275"/>
            <a:ext cx="8229600" cy="2320925"/>
          </a:xfrm>
        </p:spPr>
        <p:txBody>
          <a:bodyPr/>
          <a:lstStyle/>
          <a:p>
            <a:pPr algn="just"/>
            <a:r>
              <a:rPr lang="es-ES" dirty="0" smtClean="0"/>
              <a:t>Organización de las ideas para presentarlas en forma ordenada al redactar o exponer un tema.</a:t>
            </a:r>
          </a:p>
          <a:p>
            <a:pPr algn="just"/>
            <a:endParaRPr lang="es-E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Criterios de Evaluación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11762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s-ES" dirty="0"/>
              <a:t>Actitud de compromiso y responsabilidad tanto para realizar el trabajo individual como para colaborar con el equipo y el grupo.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endParaRPr lang="es-ES" dirty="0"/>
          </a:p>
          <a:p>
            <a:pPr>
              <a:lnSpc>
                <a:spcPct val="140000"/>
              </a:lnSpc>
            </a:pPr>
            <a:r>
              <a:rPr lang="es-ES" dirty="0"/>
              <a:t>Disposición para obtener información a cerca de los temas de estudio.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endParaRPr lang="es-E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39825"/>
          </a:xfrm>
        </p:spPr>
        <p:txBody>
          <a:bodyPr/>
          <a:lstStyle/>
          <a:p>
            <a:r>
              <a:rPr lang="es-ES" u="sng" dirty="0"/>
              <a:t>Criterios de Evaluación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s-ES" u="sng" dirty="0"/>
              <a:t>Relación con otras asignaturas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4864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s-ES" sz="3000" dirty="0"/>
              <a:t>Desarrollo Físico y Psicomotor</a:t>
            </a:r>
          </a:p>
          <a:p>
            <a:pPr algn="just">
              <a:lnSpc>
                <a:spcPct val="140000"/>
              </a:lnSpc>
            </a:pPr>
            <a:r>
              <a:rPr lang="es-ES" sz="3000" dirty="0"/>
              <a:t>Adquisición y Desenvolvimiento del Lenguaje I y II</a:t>
            </a:r>
          </a:p>
          <a:p>
            <a:pPr algn="just">
              <a:lnSpc>
                <a:spcPct val="140000"/>
              </a:lnSpc>
            </a:pPr>
            <a:r>
              <a:rPr lang="es-ES" sz="3000" dirty="0"/>
              <a:t>Conocimiento del Medio Natural y Social I y II</a:t>
            </a:r>
          </a:p>
          <a:p>
            <a:pPr algn="just">
              <a:lnSpc>
                <a:spcPct val="140000"/>
              </a:lnSpc>
            </a:pPr>
            <a:r>
              <a:rPr lang="es-ES" sz="3000" dirty="0"/>
              <a:t>Pensamiento Matemático</a:t>
            </a:r>
          </a:p>
          <a:p>
            <a:pPr algn="just">
              <a:lnSpc>
                <a:spcPct val="140000"/>
              </a:lnSpc>
            </a:pPr>
            <a:r>
              <a:rPr lang="es-ES" sz="3000" dirty="0"/>
              <a:t>Socialización y Afectividad I </a:t>
            </a:r>
            <a:r>
              <a:rPr lang="es-ES" sz="3000" dirty="0" smtClean="0"/>
              <a:t>y II</a:t>
            </a:r>
            <a:endParaRPr lang="es-ES" sz="3000" dirty="0"/>
          </a:p>
          <a:p>
            <a:pPr algn="just">
              <a:lnSpc>
                <a:spcPct val="140000"/>
              </a:lnSpc>
            </a:pPr>
            <a:r>
              <a:rPr lang="es-ES" sz="3000" dirty="0"/>
              <a:t>Necesidades Educativas Especiales</a:t>
            </a:r>
          </a:p>
          <a:p>
            <a:pPr algn="just">
              <a:lnSpc>
                <a:spcPct val="140000"/>
              </a:lnSpc>
            </a:pPr>
            <a:r>
              <a:rPr lang="es-ES" sz="3000" dirty="0"/>
              <a:t>Entorno Familiar y Social I y II</a:t>
            </a:r>
          </a:p>
          <a:p>
            <a:pPr algn="just">
              <a:lnSpc>
                <a:spcPct val="140000"/>
              </a:lnSpc>
            </a:pPr>
            <a:endParaRPr lang="es-E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ES" u="sng" dirty="0"/>
              <a:t>Actitudes y Valores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458200" cy="5105400"/>
          </a:xfrm>
        </p:spPr>
        <p:txBody>
          <a:bodyPr/>
          <a:lstStyle/>
          <a:p>
            <a:pPr algn="just">
              <a:lnSpc>
                <a:spcPct val="170000"/>
              </a:lnSpc>
            </a:pPr>
            <a:r>
              <a:rPr lang="es-ES" sz="3000" dirty="0"/>
              <a:t>Reflexionen como futuras educadoras que los niños presentan distintos ritmos de desarrollo y aprendizaje, lo cual demanda una intervención pedagógica oportuna y diferenciada.</a:t>
            </a:r>
          </a:p>
          <a:p>
            <a:pPr algn="just">
              <a:lnSpc>
                <a:spcPct val="170000"/>
              </a:lnSpc>
            </a:pPr>
            <a:r>
              <a:rPr lang="es-ES" sz="3000" dirty="0"/>
              <a:t>Participación colaborativa </a:t>
            </a:r>
          </a:p>
          <a:p>
            <a:pPr algn="just">
              <a:lnSpc>
                <a:spcPct val="170000"/>
              </a:lnSpc>
            </a:pPr>
            <a:r>
              <a:rPr lang="es-ES" sz="3000" dirty="0"/>
              <a:t>Trabajo individual previo y estudio autónomo</a:t>
            </a:r>
          </a:p>
          <a:p>
            <a:pPr algn="just">
              <a:lnSpc>
                <a:spcPct val="170000"/>
              </a:lnSpc>
            </a:pPr>
            <a:endParaRPr lang="es-E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3875"/>
            <a:ext cx="8229600" cy="4530725"/>
          </a:xfrm>
        </p:spPr>
        <p:txBody>
          <a:bodyPr/>
          <a:lstStyle/>
          <a:p>
            <a:pPr algn="just"/>
            <a:r>
              <a:rPr lang="es-ES" dirty="0" smtClean="0"/>
              <a:t>Analicen el desarrollo infantil como un proceso integral, en el cual los diversos componentes que lo forman se relacionan mutuamente y establecen una compleja interacción con el ambiente familiar, social y cultural del que procede el niño.</a:t>
            </a:r>
          </a:p>
          <a:p>
            <a:endParaRPr lang="es-E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Propósitos generales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s-ES" dirty="0"/>
              <a:t>Actitud abierta para escuchar a otros</a:t>
            </a:r>
          </a:p>
          <a:p>
            <a:pPr>
              <a:lnSpc>
                <a:spcPct val="200000"/>
              </a:lnSpc>
            </a:pPr>
            <a:r>
              <a:rPr lang="es-ES" dirty="0"/>
              <a:t>Respeto y tolerancia en el grupo</a:t>
            </a:r>
          </a:p>
          <a:p>
            <a:pPr>
              <a:lnSpc>
                <a:spcPct val="200000"/>
              </a:lnSpc>
            </a:pPr>
            <a:r>
              <a:rPr lang="es-ES" dirty="0"/>
              <a:t>Responsabilidad y compromiso en las actividades.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ES" u="sng" dirty="0"/>
              <a:t>Actitudes y Valores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/>
              <a:t>Criterios de Calificación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4648200" cy="4530725"/>
          </a:xfrm>
        </p:spPr>
        <p:txBody>
          <a:bodyPr/>
          <a:lstStyle/>
          <a:p>
            <a:r>
              <a:rPr lang="es-ES" sz="2800" dirty="0"/>
              <a:t>Examen</a:t>
            </a:r>
          </a:p>
          <a:p>
            <a:r>
              <a:rPr lang="es-ES" sz="2800" dirty="0" smtClean="0"/>
              <a:t>Trabajos escritos.</a:t>
            </a:r>
            <a:endParaRPr lang="es-ES" sz="2800" dirty="0"/>
          </a:p>
          <a:p>
            <a:r>
              <a:rPr lang="es-ES" sz="2800" dirty="0" smtClean="0"/>
              <a:t>Participaciones y exposiciones.</a:t>
            </a:r>
            <a:endParaRPr lang="es-ES" sz="2800" dirty="0"/>
          </a:p>
          <a:p>
            <a:r>
              <a:rPr lang="es-ES" sz="2800" dirty="0" smtClean="0"/>
              <a:t>Evaluación y práctica docente</a:t>
            </a:r>
            <a:endParaRPr lang="es-ES" sz="2800" dirty="0"/>
          </a:p>
          <a:p>
            <a:endParaRPr lang="es-ES" sz="2800" dirty="0"/>
          </a:p>
          <a:p>
            <a:endParaRPr lang="es-ES" sz="2800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410200" y="18288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851525" y="1730276"/>
            <a:ext cx="22256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 dirty="0">
                <a:latin typeface="Arial Unicode MS" pitchFamily="34" charset="-128"/>
              </a:rPr>
              <a:t>5</a:t>
            </a:r>
            <a:r>
              <a:rPr lang="es-ES" sz="2000" dirty="0" smtClean="0">
                <a:latin typeface="Arial Unicode MS" pitchFamily="34" charset="-128"/>
              </a:rPr>
              <a:t>0</a:t>
            </a:r>
            <a:r>
              <a:rPr lang="es-ES" sz="2000" dirty="0">
                <a:latin typeface="Arial Unicode MS" pitchFamily="34" charset="-128"/>
              </a:rPr>
              <a:t>%</a:t>
            </a:r>
          </a:p>
          <a:p>
            <a:pPr>
              <a:lnSpc>
                <a:spcPct val="90000"/>
              </a:lnSpc>
            </a:pPr>
            <a:endParaRPr lang="es-ES" sz="2000" dirty="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s-ES" sz="2000" dirty="0" smtClean="0">
                <a:latin typeface="Arial Unicode MS" pitchFamily="34" charset="-128"/>
              </a:rPr>
              <a:t>20%</a:t>
            </a:r>
            <a:endParaRPr lang="es-ES" sz="2000" dirty="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endParaRPr lang="es-ES" sz="2000" dirty="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s-ES" sz="2000" dirty="0">
                <a:latin typeface="Arial Unicode MS" pitchFamily="34" charset="-128"/>
              </a:rPr>
              <a:t>20%</a:t>
            </a:r>
          </a:p>
          <a:p>
            <a:pPr>
              <a:lnSpc>
                <a:spcPct val="90000"/>
              </a:lnSpc>
            </a:pPr>
            <a:endParaRPr lang="es-ES" sz="2000" dirty="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endParaRPr lang="es-ES" sz="2000" dirty="0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s-ES" sz="2000" dirty="0">
                <a:latin typeface="Arial Unicode MS" pitchFamily="34" charset="-128"/>
              </a:rPr>
              <a:t>10%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5410200" y="4572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810125" y="4648200"/>
            <a:ext cx="2733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2000" b="1" dirty="0" smtClean="0">
                <a:latin typeface="Arial Unicode MS" pitchFamily="34" charset="-128"/>
              </a:rPr>
              <a:t>TOTAL  100 </a:t>
            </a:r>
            <a:r>
              <a:rPr lang="es-ES" sz="2000" b="1" dirty="0">
                <a:latin typeface="Arial Unicode MS" pitchFamily="34" charset="-128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58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3875"/>
            <a:ext cx="8229600" cy="4530725"/>
          </a:xfrm>
        </p:spPr>
        <p:txBody>
          <a:bodyPr/>
          <a:lstStyle/>
          <a:p>
            <a:pPr algn="just"/>
            <a:r>
              <a:rPr lang="es-ES" dirty="0" smtClean="0"/>
              <a:t>Comprendan que aunque el desarrollo infantil sigue patrones evolutivos universales se presentan variaciones individuales asociadas a factores genéticos, nutricionales y de carácter familiar, social y cultural.</a:t>
            </a:r>
          </a:p>
          <a:p>
            <a:endParaRPr lang="es-E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Propósitos generales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3875"/>
            <a:ext cx="8229600" cy="4530725"/>
          </a:xfrm>
        </p:spPr>
        <p:txBody>
          <a:bodyPr/>
          <a:lstStyle/>
          <a:p>
            <a:pPr algn="just"/>
            <a:r>
              <a:rPr lang="es-ES" dirty="0" smtClean="0"/>
              <a:t>Conozcan y expliquen los procesos evolutivos del desarrollo físico y psicomotriz, afectivo y de socialización, que presentan los niños en los primeros seis años de vida así como los factores que influyen en estos procesos. </a:t>
            </a:r>
          </a:p>
          <a:p>
            <a:endParaRPr lang="es-E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Propósitos generales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10600" cy="3886200"/>
          </a:xfrm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es-ES" dirty="0" smtClean="0"/>
              <a:t>Desarrollen </a:t>
            </a:r>
            <a:r>
              <a:rPr lang="es-ES" dirty="0"/>
              <a:t>curiosidad, sensibilidad y afecto, </a:t>
            </a:r>
            <a:r>
              <a:rPr lang="es-ES" dirty="0" smtClean="0"/>
              <a:t>para identificar</a:t>
            </a:r>
            <a:r>
              <a:rPr lang="es-ES" dirty="0"/>
              <a:t>, conocer y respetar las diferencias que presentan los niños en sus ritmos de desarrollo y aprendizaje con el fin de brindar una intervención educativa oportuna y diversificada.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u="sng" dirty="0"/>
              <a:t>Propósitos generales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14600"/>
            <a:ext cx="8229600" cy="1143000"/>
          </a:xfrm>
          <a:noFill/>
          <a:ln/>
        </p:spPr>
        <p:txBody>
          <a:bodyPr anchorCtr="0"/>
          <a:lstStyle/>
          <a:p>
            <a:r>
              <a:rPr lang="es-ES" sz="6600" u="sng"/>
              <a:t>Bloques Temáticos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5"/>
            <a:ext cx="8229600" cy="1139825"/>
          </a:xfrm>
        </p:spPr>
        <p:txBody>
          <a:bodyPr/>
          <a:lstStyle/>
          <a:p>
            <a:r>
              <a:rPr lang="es-ES" sz="6600" dirty="0"/>
              <a:t>Bloque I, </a:t>
            </a:r>
            <a:br>
              <a:rPr lang="es-ES" sz="6600" dirty="0"/>
            </a:br>
            <a:r>
              <a:rPr lang="es-ES" sz="6600" dirty="0"/>
              <a:t>“El desarrollo infantil como proceso integral”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theme/theme1.xml><?xml version="1.0" encoding="utf-8"?>
<a:theme xmlns:a="http://schemas.openxmlformats.org/drawingml/2006/main" name="Órbita">
  <a:themeElements>
    <a:clrScheme name="Órbita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Órb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Órbita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Órbita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418</TotalTime>
  <Words>1842</Words>
  <Application>Microsoft Office PowerPoint</Application>
  <PresentationFormat>Presentación en pantalla (4:3)</PresentationFormat>
  <Paragraphs>183</Paragraphs>
  <Slides>41</Slides>
  <Notes>41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2" baseType="lpstr">
      <vt:lpstr>Órbita</vt:lpstr>
      <vt:lpstr>Desarrollo Infantil I</vt:lpstr>
      <vt:lpstr>Introducción</vt:lpstr>
      <vt:lpstr>Propósitos generales</vt:lpstr>
      <vt:lpstr>Propósitos generales</vt:lpstr>
      <vt:lpstr>Propósitos generales</vt:lpstr>
      <vt:lpstr>Propósitos generales</vt:lpstr>
      <vt:lpstr>Propósitos generales</vt:lpstr>
      <vt:lpstr>Bloques Temáticos</vt:lpstr>
      <vt:lpstr>Bloque I,  “El desarrollo infantil como proceso integral”</vt:lpstr>
      <vt:lpstr>Temas</vt:lpstr>
      <vt:lpstr>Temas</vt:lpstr>
      <vt:lpstr>Temas</vt:lpstr>
      <vt:lpstr>Temas</vt:lpstr>
      <vt:lpstr>Bibliografía básica2  </vt:lpstr>
      <vt:lpstr>Bibliografía básica2</vt:lpstr>
      <vt:lpstr>Bibliografía básica2</vt:lpstr>
      <vt:lpstr>Bibliografía básica2</vt:lpstr>
      <vt:lpstr>Bloque II,  “Desarrollo físico y psicomotor. Factores que influyen en el desenvolvimiento de los niños” </vt:lpstr>
      <vt:lpstr>Temas</vt:lpstr>
      <vt:lpstr>Temas</vt:lpstr>
      <vt:lpstr>Temas</vt:lpstr>
      <vt:lpstr>Bibliografía básica2</vt:lpstr>
      <vt:lpstr>Bibliografía básica2</vt:lpstr>
      <vt:lpstr>Bloque III  “Desarrollo afectivo y de socialización de los niños”</vt:lpstr>
      <vt:lpstr>Temas</vt:lpstr>
      <vt:lpstr>Temas</vt:lpstr>
      <vt:lpstr>Temas</vt:lpstr>
      <vt:lpstr>Temas</vt:lpstr>
      <vt:lpstr>Temas</vt:lpstr>
      <vt:lpstr>Bibliografía básica2</vt:lpstr>
      <vt:lpstr>Bibliografía básica2</vt:lpstr>
      <vt:lpstr>Bibliografía básica2</vt:lpstr>
      <vt:lpstr>Bibliografía básica2</vt:lpstr>
      <vt:lpstr>Criterios de Evaluación</vt:lpstr>
      <vt:lpstr>Criterios de Evaluación</vt:lpstr>
      <vt:lpstr>Criterios de Evaluación</vt:lpstr>
      <vt:lpstr>Criterios de Evaluación</vt:lpstr>
      <vt:lpstr>Relación con otras asignaturas</vt:lpstr>
      <vt:lpstr>Actitudes y Valores</vt:lpstr>
      <vt:lpstr>Actitudes y Valores</vt:lpstr>
      <vt:lpstr>Criterios de Calificación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Valued Acer Customer</cp:lastModifiedBy>
  <cp:revision>47</cp:revision>
  <cp:lastPrinted>1601-01-01T00:00:00Z</cp:lastPrinted>
  <dcterms:created xsi:type="dcterms:W3CDTF">1601-01-01T00:00:00Z</dcterms:created>
  <dcterms:modified xsi:type="dcterms:W3CDTF">2010-08-26T04:03:24Z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