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94660"/>
  </p:normalViewPr>
  <p:slideViewPr>
    <p:cSldViewPr>
      <p:cViewPr varScale="1">
        <p:scale>
          <a:sx n="74" d="100"/>
          <a:sy n="74" d="100"/>
        </p:scale>
        <p:origin x="-4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EC702-AAA8-4DED-8D0F-6EC46EF4C013}" type="datetimeFigureOut">
              <a:rPr lang="es-ES" smtClean="0"/>
              <a:pPr/>
              <a:t>21/10/2009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8E8D6-7A67-455A-B8DC-5705588D502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D8E8D6-7A67-455A-B8DC-5705588D5028}" type="slidenum">
              <a:rPr lang="es-ES" smtClean="0"/>
              <a:pPr/>
              <a:t>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775F91-2CCA-4567-809C-6FF7A1A3E867}" type="datetimeFigureOut">
              <a:rPr lang="es-ES" smtClean="0"/>
              <a:pPr/>
              <a:t>21/10/2009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0A55B49-C712-4F05-AE90-4CFFEBEEDA13}" type="slidenum">
              <a:rPr lang="es-ES" smtClean="0"/>
              <a:pPr/>
              <a:t>‹Nº›</a:t>
            </a:fld>
            <a:endParaRPr lang="es-ES"/>
          </a:p>
        </p:txBody>
      </p:sp>
    </p:spTree>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75F91-2CCA-4567-809C-6FF7A1A3E867}" type="datetimeFigureOut">
              <a:rPr lang="es-ES" smtClean="0"/>
              <a:pPr/>
              <a:t>21/10/2009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55B49-C712-4F05-AE90-4CFFEBEEDA1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Documents%20and%20Settings\e\Mis%20documentos\Mi%20m&#250;sica\galaxia.wa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C:\Documents%20and%20Settings\e\Mis%20documentos\Mi%20m&#250;sica\galaxia.wav"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00232" y="2428868"/>
            <a:ext cx="5341735" cy="923330"/>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20000"/>
                    <a:lumOff val="80000"/>
                  </a:schemeClr>
                </a:solidFill>
                <a:effectLst>
                  <a:glow rad="228600">
                    <a:schemeClr val="accent1">
                      <a:satMod val="175000"/>
                      <a:alpha val="40000"/>
                    </a:schemeClr>
                  </a:glow>
                  <a:outerShdw blurRad="41275" dist="12700" dir="12000000" algn="tl" rotWithShape="0">
                    <a:srgbClr val="000000">
                      <a:alpha val="40000"/>
                    </a:srgbClr>
                  </a:outerShdw>
                </a:effectLst>
              </a:rPr>
              <a:t>Astronomía</a:t>
            </a:r>
            <a:endParaRPr lang="es-ES" sz="5400" b="1" cap="all" spc="0" dirty="0">
              <a:ln/>
              <a:solidFill>
                <a:schemeClr val="accent1">
                  <a:lumMod val="20000"/>
                  <a:lumOff val="80000"/>
                </a:schemeClr>
              </a:solidFill>
              <a:effectLst>
                <a:glow rad="228600">
                  <a:schemeClr val="accent1">
                    <a:satMod val="175000"/>
                    <a:alpha val="40000"/>
                  </a:schemeClr>
                </a:glow>
                <a:outerShdw blurRad="41275" dist="12700" dir="12000000" algn="tl" rotWithShape="0">
                  <a:srgbClr val="000000">
                    <a:alpha val="40000"/>
                  </a:srgbClr>
                </a:outerShdw>
              </a:effectLst>
            </a:endParaRPr>
          </a:p>
        </p:txBody>
      </p:sp>
      <p:pic>
        <p:nvPicPr>
          <p:cNvPr id="7" name="galaxia.wav">
            <a:hlinkClick r:id="" action="ppaction://media"/>
          </p:cNvPr>
          <p:cNvPicPr>
            <a:picLocks noRot="1" noChangeAspect="1"/>
          </p:cNvPicPr>
          <p:nvPr>
            <a:audioFile r:link="rId1"/>
          </p:nvPr>
        </p:nvPicPr>
        <p:blipFill>
          <a:blip r:embed="rId3" cstate="print"/>
          <a:stretch>
            <a:fillRect/>
          </a:stretch>
        </p:blipFill>
        <p:spPr>
          <a:xfrm>
            <a:off x="1714480" y="857232"/>
            <a:ext cx="304800" cy="304800"/>
          </a:xfrm>
          <a:prstGeom prst="rect">
            <a:avLst/>
          </a:prstGeom>
        </p:spPr>
      </p:pic>
    </p:spTree>
  </p:cSld>
  <p:clrMapOvr>
    <a:masterClrMapping/>
  </p:clrMapOvr>
  <p:transition advClick="0" advTm="2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11" showWhenStopped="0">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fontAlgn="t"/>
            <a:endParaRPr lang="es-ES" dirty="0"/>
          </a:p>
          <a:p>
            <a:endParaRPr lang="es-ES" dirty="0"/>
          </a:p>
        </p:txBody>
      </p:sp>
      <p:graphicFrame>
        <p:nvGraphicFramePr>
          <p:cNvPr id="4" name="3 Tabla"/>
          <p:cNvGraphicFramePr>
            <a:graphicFrameLocks noGrp="1"/>
          </p:cNvGraphicFramePr>
          <p:nvPr/>
        </p:nvGraphicFramePr>
        <p:xfrm>
          <a:off x="142844" y="1214422"/>
          <a:ext cx="8786874" cy="4572000"/>
        </p:xfrm>
        <a:graphic>
          <a:graphicData uri="http://schemas.openxmlformats.org/drawingml/2006/table">
            <a:tbl>
              <a:tblPr firstRow="1" bandRow="1">
                <a:tableStyleId>{5C22544A-7EE6-4342-B048-85BDC9FD1C3A}</a:tableStyleId>
              </a:tblPr>
              <a:tblGrid>
                <a:gridCol w="4393437"/>
                <a:gridCol w="4393437"/>
              </a:tblGrid>
              <a:tr h="520222">
                <a:tc>
                  <a:txBody>
                    <a:bodyPr/>
                    <a:lstStyle/>
                    <a:p>
                      <a:pPr fontAlgn="t"/>
                      <a:r>
                        <a:rPr lang="es-ES" b="1" dirty="0" smtClean="0"/>
                        <a:t>Astronomía cercana</a:t>
                      </a:r>
                    </a:p>
                    <a:p>
                      <a:endParaRPr lang="es-ES" dirty="0"/>
                    </a:p>
                  </a:txBody>
                  <a:tcPr>
                    <a:blipFill>
                      <a:blip r:embed="rId2"/>
                      <a:stretch>
                        <a:fillRect/>
                      </a:stretch>
                    </a:blipFill>
                  </a:tcPr>
                </a:tc>
                <a:tc>
                  <a:txBody>
                    <a:bodyPr/>
                    <a:lstStyle/>
                    <a:p>
                      <a:pPr fontAlgn="t"/>
                      <a:r>
                        <a:rPr lang="es-ES" b="1" dirty="0" smtClean="0"/>
                        <a:t>Astronomía lejana </a:t>
                      </a:r>
                    </a:p>
                    <a:p>
                      <a:endParaRPr lang="es-ES" dirty="0"/>
                    </a:p>
                  </a:txBody>
                  <a:tcPr>
                    <a:blipFill>
                      <a:blip r:embed="rId2"/>
                      <a:stretch>
                        <a:fillRect/>
                      </a:stretch>
                    </a:blipFill>
                  </a:tcPr>
                </a:tc>
              </a:tr>
              <a:tr h="3820670">
                <a:tc>
                  <a:txBody>
                    <a:bodyPr/>
                    <a:lstStyle/>
                    <a:p>
                      <a:r>
                        <a:rPr lang="es-ES" b="1" dirty="0" smtClean="0">
                          <a:solidFill>
                            <a:schemeClr val="bg1"/>
                          </a:solidFill>
                        </a:rPr>
                        <a:t>La astronomía cercana abarca la exploración de nuestra galaxia, por tanto comprende también la exploración del Sistema Solar. No obstante, el estudio de las estrellas determina si éstas pertenecen o no a nuestra galaxia. </a:t>
                      </a:r>
                    </a:p>
                  </a:txBody>
                  <a:tcPr>
                    <a:blipFill>
                      <a:blip r:embed="rId2"/>
                      <a:stretch>
                        <a:fillRect/>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solidFill>
                            <a:schemeClr val="bg1"/>
                          </a:solidFill>
                        </a:rPr>
                        <a:t>La astronomía lejana comprende el estudio de los objetos visibles fuera de nuestra galaxia, donde encontramos otras galaxias que contienen, como la nuestra, miles de millones de estrellas a su vez. Las galaxias pueden no ser visibles dependiendo de si su centro de gravedad absorbe la materia son demasiado pequeñas o simplemente son galaxias oscuras cuya materia no tiene luminosidad. Las galaxias a su vez derivan alejándose unas de otras cada vez más, lo que apoya la hipótesis de que nuestro universo actualmente se expande.</a:t>
                      </a:r>
                    </a:p>
                    <a:p>
                      <a:endParaRPr lang="es-ES" dirty="0"/>
                    </a:p>
                  </a:txBody>
                  <a:tcPr>
                    <a:blipFill>
                      <a:blip r:embed="rId2"/>
                      <a:stretch>
                        <a:fillRect/>
                      </a:stretch>
                    </a:blipFill>
                  </a:tcPr>
                </a:tc>
              </a:tr>
            </a:tbl>
          </a:graphicData>
        </a:graphic>
      </p:graphicFrame>
      <p:sp>
        <p:nvSpPr>
          <p:cNvPr id="5" name="4 Rectángulo redondeado"/>
          <p:cNvSpPr/>
          <p:nvPr/>
        </p:nvSpPr>
        <p:spPr>
          <a:xfrm>
            <a:off x="2500298" y="357166"/>
            <a:ext cx="4429156"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b="1" dirty="0" smtClean="0"/>
              <a:t>Astronomía.</a:t>
            </a:r>
            <a:endParaRPr lang="es-ES" b="1" dirty="0"/>
          </a:p>
        </p:txBody>
      </p:sp>
      <p:cxnSp>
        <p:nvCxnSpPr>
          <p:cNvPr id="7" name="6 Conector recto de flecha"/>
          <p:cNvCxnSpPr/>
          <p:nvPr/>
        </p:nvCxnSpPr>
        <p:spPr>
          <a:xfrm rot="10800000" flipV="1">
            <a:off x="2143108" y="928670"/>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6786578" y="928670"/>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8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S" dirty="0" smtClean="0">
                <a:solidFill>
                  <a:schemeClr val="bg1"/>
                </a:solidFill>
              </a:rPr>
              <a:t>Proyecto futuro.</a:t>
            </a:r>
            <a:endParaRPr lang="es-ES" dirty="0">
              <a:solidFill>
                <a:schemeClr val="bg1"/>
              </a:solidFill>
            </a:endParaRPr>
          </a:p>
        </p:txBody>
      </p:sp>
      <p:sp>
        <p:nvSpPr>
          <p:cNvPr id="3" name="2 Marcador de contenido"/>
          <p:cNvSpPr>
            <a:spLocks noGrp="1"/>
          </p:cNvSpPr>
          <p:nvPr>
            <p:ph idx="1"/>
          </p:nvPr>
        </p:nvSpPr>
        <p:spPr>
          <a:xfrm>
            <a:off x="457200" y="857233"/>
            <a:ext cx="8229600" cy="4071966"/>
          </a:xfrm>
        </p:spPr>
        <p:txBody>
          <a:bodyPr>
            <a:normAutofit fontScale="62500" lnSpcReduction="20000"/>
          </a:bodyPr>
          <a:lstStyle/>
          <a:p>
            <a:pPr algn="just"/>
            <a:r>
              <a:rPr lang="es-ES" b="1" dirty="0" smtClean="0">
                <a:solidFill>
                  <a:schemeClr val="bg1"/>
                </a:solidFill>
              </a:rPr>
              <a:t>Orión (nave espacial):</a:t>
            </a:r>
            <a:r>
              <a:rPr lang="es-ES" dirty="0" smtClean="0">
                <a:solidFill>
                  <a:schemeClr val="bg1"/>
                </a:solidFill>
              </a:rPr>
              <a:t> es una nave espacial en desarrollo de la NASA. La Orión puede llevar una tripulación de cuatro a seis personas y será lanzada por el nuevo vehículo de </a:t>
            </a:r>
            <a:r>
              <a:rPr lang="es-ES" dirty="0" err="1" smtClean="0">
                <a:solidFill>
                  <a:schemeClr val="bg1"/>
                </a:solidFill>
              </a:rPr>
              <a:t>lanzamientoAres</a:t>
            </a:r>
            <a:r>
              <a:rPr lang="es-ES" dirty="0" smtClean="0">
                <a:solidFill>
                  <a:schemeClr val="bg1"/>
                </a:solidFill>
              </a:rPr>
              <a:t> I. Tanto la Orión como el Ares I son parte del Proyecto Constelación, que planea enviar exploradores a la Luna en 2020 y más adelante a Marte y otros destinos del Sistema Solar.  El 31 de agosto de 2006, la NASA otorgó un contrato a </a:t>
            </a:r>
            <a:r>
              <a:rPr lang="es-ES" dirty="0" err="1" smtClean="0">
                <a:solidFill>
                  <a:schemeClr val="bg1"/>
                </a:solidFill>
              </a:rPr>
              <a:t>Lockheed</a:t>
            </a:r>
            <a:r>
              <a:rPr lang="es-ES" dirty="0" smtClean="0">
                <a:solidFill>
                  <a:schemeClr val="bg1"/>
                </a:solidFill>
              </a:rPr>
              <a:t> Martin para el diseño, desarrollo y fabricación de la nave Orión.</a:t>
            </a:r>
          </a:p>
          <a:p>
            <a:pPr algn="just">
              <a:buNone/>
            </a:pPr>
            <a:r>
              <a:rPr lang="es-ES" dirty="0" smtClean="0">
                <a:solidFill>
                  <a:schemeClr val="bg1"/>
                </a:solidFill>
              </a:rPr>
              <a:t>      Conocido anteriormente como </a:t>
            </a:r>
            <a:r>
              <a:rPr lang="es-ES" b="1" dirty="0" err="1" smtClean="0">
                <a:solidFill>
                  <a:schemeClr val="bg1"/>
                </a:solidFill>
              </a:rPr>
              <a:t>Crew</a:t>
            </a:r>
            <a:r>
              <a:rPr lang="es-ES" b="1" dirty="0" smtClean="0">
                <a:solidFill>
                  <a:schemeClr val="bg1"/>
                </a:solidFill>
              </a:rPr>
              <a:t> </a:t>
            </a:r>
            <a:r>
              <a:rPr lang="es-ES" b="1" dirty="0" err="1" smtClean="0">
                <a:solidFill>
                  <a:schemeClr val="bg1"/>
                </a:solidFill>
              </a:rPr>
              <a:t>Exploration</a:t>
            </a:r>
            <a:r>
              <a:rPr lang="es-ES" b="1" dirty="0" smtClean="0">
                <a:solidFill>
                  <a:schemeClr val="bg1"/>
                </a:solidFill>
              </a:rPr>
              <a:t> </a:t>
            </a:r>
            <a:r>
              <a:rPr lang="es-ES" b="1" dirty="0" err="1" smtClean="0">
                <a:solidFill>
                  <a:schemeClr val="bg1"/>
                </a:solidFill>
              </a:rPr>
              <a:t>Vehicle</a:t>
            </a:r>
            <a:r>
              <a:rPr lang="es-ES" dirty="0" smtClean="0">
                <a:solidFill>
                  <a:schemeClr val="bg1"/>
                </a:solidFill>
              </a:rPr>
              <a:t> (Vehículo Tripulado de Exploración) o </a:t>
            </a:r>
            <a:r>
              <a:rPr lang="es-ES" b="1" dirty="0" err="1" smtClean="0">
                <a:solidFill>
                  <a:schemeClr val="bg1"/>
                </a:solidFill>
              </a:rPr>
              <a:t>CEV</a:t>
            </a:r>
            <a:r>
              <a:rPr lang="es-ES" dirty="0" smtClean="0">
                <a:solidFill>
                  <a:schemeClr val="bg1"/>
                </a:solidFill>
              </a:rPr>
              <a:t>, la Orión despegará del mismo complejo de lanzamiento en el Centro Espacial Kennedy que se utiliza para las misiones del transbordador espacial. La NASA utilizará la nave para sus misiones tripuladas tras la retirada de los tres orbitadores en 2010. Inicialmente, realizará misiones para la Estación Espacial Internacional (</a:t>
            </a:r>
            <a:r>
              <a:rPr lang="es-ES" dirty="0" err="1" smtClean="0">
                <a:solidFill>
                  <a:schemeClr val="bg1"/>
                </a:solidFill>
              </a:rPr>
              <a:t>ISS</a:t>
            </a:r>
            <a:r>
              <a:rPr lang="es-ES" dirty="0" smtClean="0">
                <a:solidFill>
                  <a:schemeClr val="bg1"/>
                </a:solidFill>
              </a:rPr>
              <a:t>) a finales de 2014 o principios de 2015 y, más tarde, será un componente clave para las misiones a la Luna y Marte.</a:t>
            </a:r>
          </a:p>
          <a:p>
            <a:endParaRPr lang="es-ES" dirty="0"/>
          </a:p>
        </p:txBody>
      </p:sp>
      <p:pic>
        <p:nvPicPr>
          <p:cNvPr id="4" name="3 Imagen" descr="orion.jpg"/>
          <p:cNvPicPr>
            <a:picLocks noChangeAspect="1"/>
          </p:cNvPicPr>
          <p:nvPr/>
        </p:nvPicPr>
        <p:blipFill>
          <a:blip r:embed="rId3" cstate="print"/>
          <a:stretch>
            <a:fillRect/>
          </a:stretch>
        </p:blipFill>
        <p:spPr>
          <a:xfrm>
            <a:off x="1785918" y="4643446"/>
            <a:ext cx="4857784" cy="1950720"/>
          </a:xfrm>
          <a:prstGeom prst="rect">
            <a:avLst/>
          </a:prstGeom>
        </p:spPr>
      </p:pic>
      <p:pic>
        <p:nvPicPr>
          <p:cNvPr id="5" name="galaxia.wav">
            <a:hlinkClick r:id="" action="ppaction://media"/>
          </p:cNvPr>
          <p:cNvPicPr>
            <a:picLocks noRot="1" noChangeAspect="1"/>
          </p:cNvPicPr>
          <p:nvPr>
            <a:audioFile r:link="rId1"/>
          </p:nvPr>
        </p:nvPicPr>
        <p:blipFill>
          <a:blip r:embed="rId4" cstate="print"/>
          <a:stretch>
            <a:fillRect/>
          </a:stretch>
        </p:blipFill>
        <p:spPr>
          <a:xfrm>
            <a:off x="214282" y="214290"/>
            <a:ext cx="304800" cy="304800"/>
          </a:xfrm>
          <a:prstGeom prst="rect">
            <a:avLst/>
          </a:prstGeom>
        </p:spPr>
      </p:pic>
    </p:spTree>
  </p:cSld>
  <p:clrMapOvr>
    <a:masterClrMapping/>
  </p:clrMapOvr>
  <p:transition advTm="18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0.20868 0.16374 L -3.61111E-6 3.70028E-8 " pathEditMode="relative" rAng="0" ptsTypes="AA">
                                      <p:cBhvr>
                                        <p:cTn id="6" dur="2000" fill="hold"/>
                                        <p:tgtEl>
                                          <p:spTgt spid="4"/>
                                        </p:tgtEl>
                                        <p:attrNameLst>
                                          <p:attrName>ppt_x</p:attrName>
                                          <p:attrName>ppt_y</p:attrName>
                                        </p:attrNameLst>
                                      </p:cBhvr>
                                      <p:rCtr x="104" y="-82"/>
                                    </p:animMotion>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1"/>
                </a:solidFill>
              </a:rPr>
              <a:t>Integrantes.</a:t>
            </a:r>
            <a:endParaRPr lang="es-ES" dirty="0">
              <a:solidFill>
                <a:schemeClr val="bg1"/>
              </a:solidFill>
            </a:endParaRPr>
          </a:p>
        </p:txBody>
      </p:sp>
      <p:sp>
        <p:nvSpPr>
          <p:cNvPr id="3" name="2 Marcador de contenido"/>
          <p:cNvSpPr>
            <a:spLocks noGrp="1"/>
          </p:cNvSpPr>
          <p:nvPr>
            <p:ph idx="1"/>
          </p:nvPr>
        </p:nvSpPr>
        <p:spPr/>
        <p:txBody>
          <a:bodyPr>
            <a:normAutofit/>
          </a:bodyPr>
          <a:lstStyle/>
          <a:p>
            <a:pPr algn="ctr"/>
            <a:r>
              <a:rPr lang="es-ES" sz="4800" dirty="0" smtClean="0">
                <a:solidFill>
                  <a:schemeClr val="bg1"/>
                </a:solidFill>
              </a:rPr>
              <a:t>Ana cristina de león Mendoza </a:t>
            </a:r>
          </a:p>
          <a:p>
            <a:pPr algn="ctr"/>
            <a:r>
              <a:rPr lang="es-ES" sz="4800" dirty="0" smtClean="0">
                <a:solidFill>
                  <a:schemeClr val="bg1"/>
                </a:solidFill>
              </a:rPr>
              <a:t>Karina Berenice  </a:t>
            </a:r>
          </a:p>
          <a:p>
            <a:pPr algn="ctr"/>
            <a:r>
              <a:rPr lang="es-ES" sz="4800" dirty="0" smtClean="0">
                <a:solidFill>
                  <a:schemeClr val="bg1"/>
                </a:solidFill>
              </a:rPr>
              <a:t>2”B” </a:t>
            </a:r>
          </a:p>
        </p:txBody>
      </p:sp>
    </p:spTree>
  </p:cSld>
  <p:clrMapOvr>
    <a:masterClrMapping/>
  </p:clrMapOvr>
  <p:transition advTm="1000">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57818" y="428604"/>
            <a:ext cx="3328982" cy="6072230"/>
          </a:xfrm>
        </p:spPr>
        <p:txBody>
          <a:bodyPr>
            <a:normAutofit fontScale="40000" lnSpcReduction="20000"/>
          </a:bodyPr>
          <a:lstStyle/>
          <a:p>
            <a:r>
              <a:rPr lang="es-ES" sz="5000" b="1" dirty="0" smtClean="0">
                <a:solidFill>
                  <a:schemeClr val="bg1"/>
                </a:solidFill>
              </a:rPr>
              <a:t>Astronomía :del griego </a:t>
            </a:r>
            <a:r>
              <a:rPr lang="es-ES" sz="5000" b="1" dirty="0" err="1" smtClean="0">
                <a:solidFill>
                  <a:schemeClr val="bg1"/>
                </a:solidFill>
              </a:rPr>
              <a:t>αστρονομία</a:t>
            </a:r>
            <a:r>
              <a:rPr lang="es-ES" sz="5000" b="1" dirty="0" smtClean="0">
                <a:solidFill>
                  <a:schemeClr val="bg1"/>
                </a:solidFill>
              </a:rPr>
              <a:t> = </a:t>
            </a:r>
            <a:r>
              <a:rPr lang="es-ES" sz="5000" b="1" dirty="0" err="1" smtClean="0">
                <a:solidFill>
                  <a:schemeClr val="bg1"/>
                </a:solidFill>
              </a:rPr>
              <a:t>άστρον</a:t>
            </a:r>
            <a:r>
              <a:rPr lang="es-ES" sz="5000" b="1" dirty="0" smtClean="0">
                <a:solidFill>
                  <a:schemeClr val="bg1"/>
                </a:solidFill>
              </a:rPr>
              <a:t> + </a:t>
            </a:r>
            <a:r>
              <a:rPr lang="es-ES" sz="5000" b="1" dirty="0" err="1" smtClean="0">
                <a:solidFill>
                  <a:schemeClr val="bg1"/>
                </a:solidFill>
              </a:rPr>
              <a:t>νόμος</a:t>
            </a:r>
            <a:r>
              <a:rPr lang="es-ES" sz="5000" b="1" dirty="0" smtClean="0">
                <a:solidFill>
                  <a:schemeClr val="bg1"/>
                </a:solidFill>
              </a:rPr>
              <a:t>, etimológicamente la “Ley de las estrellas”</a:t>
            </a:r>
          </a:p>
          <a:p>
            <a:endParaRPr lang="es-ES" sz="5000" b="1" dirty="0">
              <a:solidFill>
                <a:schemeClr val="bg1"/>
              </a:solidFill>
            </a:endParaRPr>
          </a:p>
          <a:p>
            <a:r>
              <a:rPr lang="es-ES" sz="5000" b="1" dirty="0" smtClean="0">
                <a:solidFill>
                  <a:schemeClr val="bg1"/>
                </a:solidFill>
              </a:rPr>
              <a:t>es la ciencia que se ocupa del estudio de los cueros celestes , sus movimientos, los fenómenos ligados a ellos, su registro y la investigación de su origen a partir de la información que llega de ellos a través de la radiación etimológica o de cualquier otro medio. La astronomía ha estado ligada al ser humano desde la antigüedad y todas las civilizaciones han tenido contacto con esta ciencia</a:t>
            </a:r>
            <a:r>
              <a:rPr lang="es-ES" b="1" dirty="0" smtClean="0">
                <a:solidFill>
                  <a:schemeClr val="bg1"/>
                </a:solidFill>
              </a:rPr>
              <a:t>. </a:t>
            </a:r>
            <a:endParaRPr lang="es-ES" b="1" dirty="0">
              <a:solidFill>
                <a:schemeClr val="bg1"/>
              </a:solidFill>
            </a:endParaRPr>
          </a:p>
        </p:txBody>
      </p:sp>
      <p:pic>
        <p:nvPicPr>
          <p:cNvPr id="6" name="5 Imagen" descr="astronmoia.jpg"/>
          <p:cNvPicPr>
            <a:picLocks noChangeAspect="1"/>
          </p:cNvPicPr>
          <p:nvPr/>
        </p:nvPicPr>
        <p:blipFill>
          <a:blip r:embed="rId2" cstate="print"/>
          <a:srcRect b="3749"/>
          <a:stretch>
            <a:fillRect/>
          </a:stretch>
        </p:blipFill>
        <p:spPr>
          <a:xfrm>
            <a:off x="785786" y="357166"/>
            <a:ext cx="3667124" cy="5500726"/>
          </a:xfrm>
          <a:prstGeom prst="roundRect">
            <a:avLst>
              <a:gd name="adj" fmla="val 4167"/>
            </a:avLst>
          </a:prstGeom>
          <a:solidFill>
            <a:srgbClr val="FFFFFF"/>
          </a:solidFill>
          <a:ln w="76200" cap="sq">
            <a:solidFill>
              <a:srgbClr val="292929"/>
            </a:solidFill>
            <a:miter lim="800000"/>
          </a:ln>
          <a:effectLst>
            <a:glow rad="228600">
              <a:schemeClr val="accent4">
                <a:satMod val="175000"/>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advTm="20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9"/>
            <a:ext cx="8229600" cy="3786213"/>
          </a:xfrm>
        </p:spPr>
        <p:txBody>
          <a:bodyPr>
            <a:normAutofit fontScale="92500" lnSpcReduction="20000"/>
          </a:bodyPr>
          <a:lstStyle/>
          <a:p>
            <a:r>
              <a:rPr lang="es-ES" b="1" dirty="0" smtClean="0">
                <a:solidFill>
                  <a:schemeClr val="bg1"/>
                </a:solidFill>
              </a:rPr>
              <a:t>Personajes como, Aristóteles, </a:t>
            </a:r>
            <a:r>
              <a:rPr lang="es-ES" b="1" dirty="0">
                <a:solidFill>
                  <a:schemeClr val="bg1"/>
                </a:solidFill>
              </a:rPr>
              <a:t>T</a:t>
            </a:r>
            <a:r>
              <a:rPr lang="es-ES" b="1" dirty="0" smtClean="0">
                <a:solidFill>
                  <a:schemeClr val="bg1"/>
                </a:solidFill>
              </a:rPr>
              <a:t>olomeo,  </a:t>
            </a:r>
            <a:r>
              <a:rPr lang="es-ES" b="1" dirty="0" err="1" smtClean="0">
                <a:solidFill>
                  <a:schemeClr val="bg1"/>
                </a:solidFill>
              </a:rPr>
              <a:t>copérnico</a:t>
            </a:r>
            <a:r>
              <a:rPr lang="es-ES" b="1" dirty="0" smtClean="0">
                <a:solidFill>
                  <a:schemeClr val="bg1"/>
                </a:solidFill>
              </a:rPr>
              <a:t>, </a:t>
            </a:r>
            <a:r>
              <a:rPr lang="es-ES" b="1" dirty="0" err="1" smtClean="0">
                <a:solidFill>
                  <a:schemeClr val="bg1"/>
                </a:solidFill>
              </a:rPr>
              <a:t>brahe</a:t>
            </a:r>
            <a:r>
              <a:rPr lang="es-ES" b="1" dirty="0" smtClean="0">
                <a:solidFill>
                  <a:schemeClr val="bg1"/>
                </a:solidFill>
              </a:rPr>
              <a:t>, </a:t>
            </a:r>
            <a:r>
              <a:rPr lang="es-ES" b="1" dirty="0" err="1" smtClean="0">
                <a:solidFill>
                  <a:schemeClr val="bg1"/>
                </a:solidFill>
              </a:rPr>
              <a:t>kepler</a:t>
            </a:r>
            <a:r>
              <a:rPr lang="es-ES" b="1" dirty="0" smtClean="0">
                <a:solidFill>
                  <a:schemeClr val="bg1"/>
                </a:solidFill>
              </a:rPr>
              <a:t>, Galileo, Newton, </a:t>
            </a:r>
            <a:r>
              <a:rPr lang="es-ES" b="1" dirty="0" err="1" smtClean="0">
                <a:solidFill>
                  <a:schemeClr val="bg1"/>
                </a:solidFill>
              </a:rPr>
              <a:t>kirchhoff</a:t>
            </a:r>
            <a:r>
              <a:rPr lang="es-ES" b="1" dirty="0" smtClean="0">
                <a:solidFill>
                  <a:schemeClr val="bg1"/>
                </a:solidFill>
              </a:rPr>
              <a:t> y Einstein  han sido algunos de sus cultivadores.</a:t>
            </a:r>
          </a:p>
          <a:p>
            <a:r>
              <a:rPr lang="es-ES" b="1" dirty="0" smtClean="0">
                <a:solidFill>
                  <a:schemeClr val="bg1"/>
                </a:solidFill>
              </a:rPr>
              <a:t>los aficionados  aún pueden desempeñar un papel activo, en el descubrimiento y seguimiento de fenómenos como curvas de luz de estrellas variables, descubrimiento de asteroides y cometas, etc.</a:t>
            </a:r>
            <a:endParaRPr lang="es-ES" b="1" dirty="0">
              <a:solidFill>
                <a:schemeClr val="bg1"/>
              </a:solidFill>
            </a:endParaRPr>
          </a:p>
        </p:txBody>
      </p:sp>
      <p:pic>
        <p:nvPicPr>
          <p:cNvPr id="4" name="3 Imagen" descr="galileo.png"/>
          <p:cNvPicPr>
            <a:picLocks noChangeAspect="1"/>
          </p:cNvPicPr>
          <p:nvPr/>
        </p:nvPicPr>
        <p:blipFill>
          <a:blip r:embed="rId2" cstate="print"/>
          <a:stretch>
            <a:fillRect/>
          </a:stretch>
        </p:blipFill>
        <p:spPr>
          <a:xfrm>
            <a:off x="4286248" y="3571876"/>
            <a:ext cx="3071834" cy="2857500"/>
          </a:xfrm>
          <a:prstGeom prst="roundRect">
            <a:avLst>
              <a:gd name="adj" fmla="val 16667"/>
            </a:avLst>
          </a:prstGeom>
          <a:ln>
            <a:noFill/>
          </a:ln>
          <a:effectLst>
            <a:glow rad="228600">
              <a:schemeClr val="accent5">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advTm="12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14290"/>
            <a:ext cx="8643998" cy="6643710"/>
          </a:xfrm>
        </p:spPr>
        <p:txBody>
          <a:bodyPr/>
          <a:lstStyle/>
          <a:p>
            <a:r>
              <a:rPr lang="es-ES" sz="2400" b="1" dirty="0" smtClean="0">
                <a:solidFill>
                  <a:schemeClr val="bg1"/>
                </a:solidFill>
              </a:rPr>
              <a:t>No se debe confundir astronomía con astrología.</a:t>
            </a:r>
          </a:p>
          <a:p>
            <a:pPr>
              <a:buNone/>
            </a:pPr>
            <a:endParaRPr lang="es-ES" b="1" dirty="0">
              <a:solidFill>
                <a:schemeClr val="bg1"/>
              </a:solidFill>
            </a:endParaRPr>
          </a:p>
        </p:txBody>
      </p:sp>
      <p:graphicFrame>
        <p:nvGraphicFramePr>
          <p:cNvPr id="4" name="3 Tabla"/>
          <p:cNvGraphicFramePr>
            <a:graphicFrameLocks noGrp="1"/>
          </p:cNvGraphicFramePr>
          <p:nvPr/>
        </p:nvGraphicFramePr>
        <p:xfrm>
          <a:off x="1500166" y="714357"/>
          <a:ext cx="6167438" cy="1714512"/>
        </p:xfrm>
        <a:graphic>
          <a:graphicData uri="http://schemas.openxmlformats.org/drawingml/2006/table">
            <a:tbl>
              <a:tblPr firstRow="1" bandRow="1">
                <a:tableStyleId>{5C22544A-7EE6-4342-B048-85BDC9FD1C3A}</a:tableStyleId>
              </a:tblPr>
              <a:tblGrid>
                <a:gridCol w="3083719"/>
                <a:gridCol w="3083719"/>
              </a:tblGrid>
              <a:tr h="444818">
                <a:tc>
                  <a:txBody>
                    <a:bodyPr/>
                    <a:lstStyle/>
                    <a:p>
                      <a:r>
                        <a:rPr lang="es-ES" dirty="0" smtClean="0"/>
                        <a:t>Astronomía </a:t>
                      </a:r>
                      <a:endParaRPr lang="es-ES" dirty="0"/>
                    </a:p>
                  </a:txBody>
                  <a:tcPr>
                    <a:blipFill>
                      <a:blip r:embed="rId2"/>
                      <a:stretch>
                        <a:fillRect/>
                      </a:stretch>
                    </a:blipFill>
                  </a:tcPr>
                </a:tc>
                <a:tc>
                  <a:txBody>
                    <a:bodyPr/>
                    <a:lstStyle/>
                    <a:p>
                      <a:r>
                        <a:rPr lang="es-ES" dirty="0" smtClean="0"/>
                        <a:t>Astrología </a:t>
                      </a:r>
                      <a:endParaRPr lang="es-ES" dirty="0"/>
                    </a:p>
                  </a:txBody>
                  <a:tcPr>
                    <a:blipFill>
                      <a:blip r:embed="rId2"/>
                      <a:stretch>
                        <a:fillRect/>
                      </a:stretch>
                    </a:blipFill>
                  </a:tcPr>
                </a:tc>
              </a:tr>
              <a:tr h="1269694">
                <a:tc>
                  <a:txBody>
                    <a:bodyPr/>
                    <a:lstStyle/>
                    <a:p>
                      <a:r>
                        <a:rPr lang="es-ES" b="1" dirty="0" smtClean="0">
                          <a:solidFill>
                            <a:schemeClr val="bg1"/>
                          </a:solidFill>
                        </a:rPr>
                        <a:t>siguen el método científico.</a:t>
                      </a:r>
                    </a:p>
                  </a:txBody>
                  <a:tcPr>
                    <a:blipFill>
                      <a:blip r:embed="rId2"/>
                      <a:stretch>
                        <a:fillRect/>
                      </a:stretch>
                    </a:blipFill>
                  </a:tcPr>
                </a:tc>
                <a:tc>
                  <a:txBody>
                    <a:bodyPr/>
                    <a:lstStyle/>
                    <a:p>
                      <a:r>
                        <a:rPr lang="es-ES" dirty="0" smtClean="0"/>
                        <a:t>se ocupan de la supuesta </a:t>
                      </a:r>
                      <a:r>
                        <a:rPr lang="es-ES" b="1" dirty="0" smtClean="0">
                          <a:solidFill>
                            <a:schemeClr val="bg1"/>
                          </a:solidFill>
                        </a:rPr>
                        <a:t>influencia de los astros en la vida de los hombres. </a:t>
                      </a:r>
                      <a:endParaRPr lang="es-ES" b="1" dirty="0">
                        <a:solidFill>
                          <a:schemeClr val="bg1"/>
                        </a:solidFill>
                      </a:endParaRPr>
                    </a:p>
                  </a:txBody>
                  <a:tcPr>
                    <a:blipFill>
                      <a:blip r:embed="rId2"/>
                      <a:stretch>
                        <a:fillRect/>
                      </a:stretch>
                    </a:blipFill>
                  </a:tcPr>
                </a:tc>
              </a:tr>
            </a:tbl>
          </a:graphicData>
        </a:graphic>
      </p:graphicFrame>
      <p:sp>
        <p:nvSpPr>
          <p:cNvPr id="5" name="4 CuadroTexto"/>
          <p:cNvSpPr txBox="1"/>
          <p:nvPr/>
        </p:nvSpPr>
        <p:spPr>
          <a:xfrm>
            <a:off x="357158" y="2571744"/>
            <a:ext cx="8572560" cy="4647426"/>
          </a:xfrm>
          <a:prstGeom prst="rect">
            <a:avLst/>
          </a:prstGeom>
          <a:noFill/>
        </p:spPr>
        <p:txBody>
          <a:bodyPr wrap="square" rtlCol="0">
            <a:spAutoFit/>
          </a:bodyPr>
          <a:lstStyle/>
          <a:p>
            <a:pPr algn="just">
              <a:buFont typeface="Arial" pitchFamily="34" charset="0"/>
              <a:buChar char="•"/>
            </a:pPr>
            <a:r>
              <a:rPr lang="es-ES" sz="2000" b="1" dirty="0" smtClean="0">
                <a:solidFill>
                  <a:schemeClr val="bg1"/>
                </a:solidFill>
              </a:rPr>
              <a:t>Antiguamente se ocupaba, únicamente, de la observación y predicciones de los movimientos de los objetos visibles a simple vista, quedando separada durante mucho tiempo de la física.</a:t>
            </a:r>
          </a:p>
          <a:p>
            <a:pPr algn="just">
              <a:buFont typeface="Arial" pitchFamily="34" charset="0"/>
              <a:buChar char="•"/>
            </a:pPr>
            <a:r>
              <a:rPr lang="es-ES" sz="2000" b="1" dirty="0" smtClean="0">
                <a:solidFill>
                  <a:schemeClr val="bg1"/>
                </a:solidFill>
              </a:rPr>
              <a:t>La cultura griega clásica primigenia postulaba que la tierra plana . En el modelo aristotélico lo celestial pertenecía a la perfección -"cuerpos celestes perfectamente esféricos moviéndose en órbitas circulares perfectas"-, mientras que lo terrestre era imperfecto; estos dos reinos se consideraban como opuestos.</a:t>
            </a:r>
          </a:p>
          <a:p>
            <a:pPr algn="just">
              <a:buFont typeface="Arial" pitchFamily="34" charset="0"/>
              <a:buChar char="•"/>
            </a:pPr>
            <a:r>
              <a:rPr lang="es-ES" sz="2000" b="1" dirty="0" smtClean="0">
                <a:solidFill>
                  <a:schemeClr val="bg1"/>
                </a:solidFill>
              </a:rPr>
              <a:t>Isaac newton quien extendió hacia los cuerpos celestes las teorías de la gravedad terrestre y conformando la Ley de la gravitación universal, inventando así la mecánica celeste , con lo que explicó el movimiento de los planetas y consiguiendo unir el vacío entre las leyes de </a:t>
            </a:r>
            <a:r>
              <a:rPr lang="es-ES" sz="2000" b="1" dirty="0" err="1" smtClean="0">
                <a:solidFill>
                  <a:schemeClr val="bg1"/>
                </a:solidFill>
              </a:rPr>
              <a:t>Kepler</a:t>
            </a:r>
            <a:r>
              <a:rPr lang="es-ES" sz="2000" b="1" dirty="0" smtClean="0">
                <a:solidFill>
                  <a:schemeClr val="bg1"/>
                </a:solidFill>
              </a:rPr>
              <a:t> y la dinámica de Galileo. Esto también supuso la primera unificación de la astronomía y la física.</a:t>
            </a:r>
          </a:p>
          <a:p>
            <a:pPr algn="just">
              <a:buFont typeface="Arial" pitchFamily="34" charset="0"/>
              <a:buChar char="•"/>
            </a:pPr>
            <a:endParaRPr lang="es-ES" dirty="0"/>
          </a:p>
          <a:p>
            <a:pPr algn="just">
              <a:buFont typeface="Arial" pitchFamily="34" charset="0"/>
              <a:buChar char="•"/>
            </a:pPr>
            <a:endParaRPr lang="es-ES" dirty="0"/>
          </a:p>
        </p:txBody>
      </p:sp>
    </p:spTree>
  </p:cSld>
  <p:clrMapOvr>
    <a:masterClrMapping/>
  </p:clrMapOvr>
  <p:transition advTm="18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1"/>
                </a:solidFill>
              </a:rPr>
              <a:t>Astronomía Observacional</a:t>
            </a:r>
            <a:endParaRPr lang="es-ES" dirty="0">
              <a:solidFill>
                <a:schemeClr val="bg1"/>
              </a:solidFill>
            </a:endParaRPr>
          </a:p>
        </p:txBody>
      </p:sp>
      <p:sp>
        <p:nvSpPr>
          <p:cNvPr id="3" name="2 Marcador de contenido"/>
          <p:cNvSpPr>
            <a:spLocks noGrp="1"/>
          </p:cNvSpPr>
          <p:nvPr>
            <p:ph idx="1"/>
          </p:nvPr>
        </p:nvSpPr>
        <p:spPr>
          <a:xfrm>
            <a:off x="457200" y="1214422"/>
            <a:ext cx="4686304" cy="5214974"/>
          </a:xfrm>
        </p:spPr>
        <p:txBody>
          <a:bodyPr>
            <a:normAutofit fontScale="62500" lnSpcReduction="20000"/>
          </a:bodyPr>
          <a:lstStyle/>
          <a:p>
            <a:pPr algn="just"/>
            <a:r>
              <a:rPr lang="es-ES" b="1" dirty="0" smtClean="0">
                <a:solidFill>
                  <a:schemeClr val="bg1"/>
                </a:solidFill>
              </a:rPr>
              <a:t>Estudio de la orientación por las estrellas.</a:t>
            </a:r>
          </a:p>
          <a:p>
            <a:pPr algn="just"/>
            <a:r>
              <a:rPr lang="es-ES" b="1" dirty="0" smtClean="0">
                <a:solidFill>
                  <a:schemeClr val="bg1"/>
                </a:solidFill>
              </a:rPr>
              <a:t>Para ubicarse en el cielo, se agruparon las estrellas que se ven desde la Tierra en constelaciones</a:t>
            </a:r>
            <a:r>
              <a:rPr lang="es-ES" b="1" dirty="0">
                <a:solidFill>
                  <a:schemeClr val="bg1"/>
                </a:solidFill>
              </a:rPr>
              <a:t>.</a:t>
            </a:r>
            <a:r>
              <a:rPr lang="es-ES" b="1" dirty="0" smtClean="0">
                <a:solidFill>
                  <a:schemeClr val="bg1"/>
                </a:solidFill>
              </a:rPr>
              <a:t> Así, continuamente se desarrollan mapas (cilíndricos o cenitales) con su propia nomenclatura astronómica para localizar las estrellas conocidas y agregar los últimos descubrimientos.</a:t>
            </a:r>
          </a:p>
          <a:p>
            <a:pPr algn="just"/>
            <a:r>
              <a:rPr lang="es-ES" b="1" dirty="0" smtClean="0">
                <a:solidFill>
                  <a:schemeClr val="bg1"/>
                </a:solidFill>
              </a:rPr>
              <a:t>Aparte de orientarse</a:t>
            </a:r>
            <a:r>
              <a:rPr lang="es-ES" b="1" dirty="0">
                <a:solidFill>
                  <a:schemeClr val="bg1"/>
                </a:solidFill>
              </a:rPr>
              <a:t> </a:t>
            </a:r>
            <a:r>
              <a:rPr lang="es-ES" b="1" dirty="0" smtClean="0">
                <a:solidFill>
                  <a:schemeClr val="bg1"/>
                </a:solidFill>
              </a:rPr>
              <a:t>en la Tierra a través de las estrellas, la astronomía estudia el movimiento de los objetos en la esfera celeste, para ello se utilizan diversos sistemas de coordenadas astronómicas</a:t>
            </a:r>
            <a:r>
              <a:rPr lang="es-ES" b="1" dirty="0">
                <a:solidFill>
                  <a:schemeClr val="bg1"/>
                </a:solidFill>
              </a:rPr>
              <a:t>.</a:t>
            </a:r>
            <a:r>
              <a:rPr lang="es-ES" b="1" dirty="0" smtClean="0">
                <a:solidFill>
                  <a:schemeClr val="bg1"/>
                </a:solidFill>
              </a:rPr>
              <a:t> Estos toman como referencia parejas de círculos máximos distintos midiendo así determinados ángulos respecto a estos planos fundamentales.</a:t>
            </a:r>
          </a:p>
        </p:txBody>
      </p:sp>
      <p:pic>
        <p:nvPicPr>
          <p:cNvPr id="4" name="3 Imagen" descr="estrellas.bmp"/>
          <p:cNvPicPr>
            <a:picLocks noChangeAspect="1"/>
          </p:cNvPicPr>
          <p:nvPr/>
        </p:nvPicPr>
        <p:blipFill>
          <a:blip r:embed="rId2" cstate="print"/>
          <a:srcRect b="6249"/>
          <a:stretch>
            <a:fillRect/>
          </a:stretch>
        </p:blipFill>
        <p:spPr>
          <a:xfrm>
            <a:off x="5500694" y="1142984"/>
            <a:ext cx="3286148" cy="5357850"/>
          </a:xfrm>
          <a:prstGeom prst="rect">
            <a:avLst/>
          </a:prstGeom>
          <a:ln>
            <a:noFill/>
          </a:ln>
          <a:effectLst>
            <a:outerShdw blurRad="50800" dist="38100" dir="16200000" rotWithShape="0">
              <a:prstClr val="black">
                <a:alpha val="40000"/>
              </a:prstClr>
            </a:outerShdw>
          </a:effectLst>
        </p:spPr>
      </p:pic>
    </p:spTree>
  </p:cSld>
  <p:clrMapOvr>
    <a:masterClrMapping/>
  </p:clrMapOvr>
  <p:transition advClick="0" advTm="18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50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r>
              <a:rPr lang="es-ES" sz="3000" b="1" dirty="0" smtClean="0">
                <a:solidFill>
                  <a:schemeClr val="bg1"/>
                </a:solidFill>
              </a:rPr>
              <a:t>Astronomía visible :</a:t>
            </a:r>
            <a:r>
              <a:rPr lang="es-ES" sz="3000" dirty="0" smtClean="0">
                <a:solidFill>
                  <a:schemeClr val="bg1"/>
                </a:solidFill>
              </a:rPr>
              <a:t>El telescopio fue el primer instrumento de observación del cielo. Aunque su invención se le atribuye a Hans </a:t>
            </a:r>
            <a:r>
              <a:rPr lang="es-ES" sz="3000" dirty="0" err="1" smtClean="0">
                <a:solidFill>
                  <a:schemeClr val="bg1"/>
                </a:solidFill>
              </a:rPr>
              <a:t>Lippershey</a:t>
            </a:r>
            <a:r>
              <a:rPr lang="es-ES" sz="3000" dirty="0" smtClean="0">
                <a:solidFill>
                  <a:schemeClr val="bg1"/>
                </a:solidFill>
              </a:rPr>
              <a:t>, el primero en utilizar este invento para la astronomía fue Galileo Galilei quien decidió construirse él mismo uno. Desde aquel momento, los avances en este instrumento han sido muy grandes como mejores lentes y sistemas avanzados de posicionamiento.</a:t>
            </a:r>
            <a:endParaRPr lang="es-ES" sz="3000" dirty="0">
              <a:solidFill>
                <a:schemeClr val="bg1"/>
              </a:solidFill>
            </a:endParaRPr>
          </a:p>
        </p:txBody>
      </p:sp>
      <p:pic>
        <p:nvPicPr>
          <p:cNvPr id="4" name="3 Imagen" descr="Telescopio.jpg"/>
          <p:cNvPicPr>
            <a:picLocks noChangeAspect="1"/>
          </p:cNvPicPr>
          <p:nvPr/>
        </p:nvPicPr>
        <p:blipFill>
          <a:blip r:embed="rId3" cstate="print"/>
          <a:stretch>
            <a:fillRect/>
          </a:stretch>
        </p:blipFill>
        <p:spPr>
          <a:xfrm>
            <a:off x="3143240" y="3714728"/>
            <a:ext cx="2762256" cy="3143272"/>
          </a:xfrm>
          <a:prstGeom prst="ellipse">
            <a:avLst/>
          </a:prstGeom>
          <a:ln>
            <a:noFill/>
          </a:ln>
          <a:effectLst>
            <a:softEdge rad="63500"/>
          </a:effectLst>
        </p:spPr>
      </p:pic>
    </p:spTree>
  </p:cSld>
  <p:clrMapOvr>
    <a:masterClrMapping/>
  </p:clrMapOvr>
  <p:transition advClick="0" advTm="13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53142 0.01064 L -3.61111E-6 6.93802E-7 " pathEditMode="relative" rAng="0" ptsTypes="AA">
                                      <p:cBhvr>
                                        <p:cTn id="6" dur="2000" fill="hold"/>
                                        <p:tgtEl>
                                          <p:spTgt spid="4"/>
                                        </p:tgtEl>
                                        <p:attrNameLst>
                                          <p:attrName>ppt_x</p:attrName>
                                          <p:attrName>ppt_y</p:attrName>
                                        </p:attrNameLst>
                                      </p:cBhvr>
                                      <p:rCtr x="266"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algn="just"/>
            <a:r>
              <a:rPr lang="es-ES" sz="2800" b="1" dirty="0" smtClean="0">
                <a:solidFill>
                  <a:schemeClr val="bg1"/>
                </a:solidFill>
              </a:rPr>
              <a:t>Astronomía de infrarrojos: </a:t>
            </a:r>
            <a:r>
              <a:rPr lang="es-ES" sz="2800" dirty="0" smtClean="0">
                <a:solidFill>
                  <a:schemeClr val="bg1"/>
                </a:solidFill>
              </a:rPr>
              <a:t>Gran parte de la radiación astronómica procedente del espacio (la situada entre 1 y 1000μm) es absorbida en la atmósfera. Por esta razón, los mayores telescopios de radiación infrarroja</a:t>
            </a:r>
            <a:r>
              <a:rPr lang="es-ES" sz="2800" dirty="0">
                <a:solidFill>
                  <a:schemeClr val="bg1"/>
                </a:solidFill>
              </a:rPr>
              <a:t> </a:t>
            </a:r>
            <a:r>
              <a:rPr lang="es-ES" sz="2800" dirty="0" smtClean="0">
                <a:solidFill>
                  <a:schemeClr val="bg1"/>
                </a:solidFill>
              </a:rPr>
              <a:t>se construyen en la cima de montañas muy elevadas, se instalan en aeroplanos especiales de cota elevada, en globos, o mejor aún, en satélites de la órbita terrestre.</a:t>
            </a:r>
          </a:p>
          <a:p>
            <a:pPr algn="just"/>
            <a:r>
              <a:rPr lang="es-ES" sz="2800" b="1" dirty="0" smtClean="0">
                <a:solidFill>
                  <a:schemeClr val="bg1"/>
                </a:solidFill>
              </a:rPr>
              <a:t>Astronomía ultravioleta: </a:t>
            </a:r>
            <a:r>
              <a:rPr lang="es-ES" sz="2800" dirty="0" smtClean="0">
                <a:solidFill>
                  <a:schemeClr val="bg1"/>
                </a:solidFill>
              </a:rPr>
              <a:t>La astronomía ultravioleta basa su actividad en la detección y estudio de la radiación ultravioleta que emiten los cuerpos celestes. Este campo de estudio cubre todos los campos de la astronomía.</a:t>
            </a:r>
          </a:p>
          <a:p>
            <a:endParaRPr lang="es-ES" b="1" dirty="0" smtClean="0"/>
          </a:p>
        </p:txBody>
      </p:sp>
      <p:pic>
        <p:nvPicPr>
          <p:cNvPr id="4" name="3 Imagen" descr="inflarroljo.jpg"/>
          <p:cNvPicPr>
            <a:picLocks noChangeAspect="1"/>
          </p:cNvPicPr>
          <p:nvPr/>
        </p:nvPicPr>
        <p:blipFill>
          <a:blip r:embed="rId2" cstate="print"/>
          <a:stretch>
            <a:fillRect/>
          </a:stretch>
        </p:blipFill>
        <p:spPr>
          <a:xfrm>
            <a:off x="500034" y="4857760"/>
            <a:ext cx="3571900" cy="1785950"/>
          </a:xfrm>
          <a:prstGeom prst="rect">
            <a:avLst/>
          </a:prstGeom>
        </p:spPr>
      </p:pic>
      <p:pic>
        <p:nvPicPr>
          <p:cNvPr id="5" name="4 Imagen" descr="violeta.jpg"/>
          <p:cNvPicPr>
            <a:picLocks noChangeAspect="1"/>
          </p:cNvPicPr>
          <p:nvPr/>
        </p:nvPicPr>
        <p:blipFill>
          <a:blip r:embed="rId3" cstate="print"/>
          <a:stretch>
            <a:fillRect/>
          </a:stretch>
        </p:blipFill>
        <p:spPr>
          <a:xfrm>
            <a:off x="5929322" y="4857760"/>
            <a:ext cx="2540000" cy="1778000"/>
          </a:xfrm>
          <a:prstGeom prst="rect">
            <a:avLst/>
          </a:prstGeom>
        </p:spPr>
      </p:pic>
    </p:spTree>
  </p:cSld>
  <p:clrMapOvr>
    <a:masterClrMapping/>
  </p:clrMapOvr>
  <p:transition advTm="18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126163"/>
          </a:xfrm>
        </p:spPr>
        <p:txBody>
          <a:bodyPr>
            <a:normAutofit/>
          </a:bodyPr>
          <a:lstStyle/>
          <a:p>
            <a:r>
              <a:rPr lang="es-ES" sz="2800" b="1" dirty="0" smtClean="0">
                <a:solidFill>
                  <a:schemeClr val="bg1"/>
                </a:solidFill>
              </a:rPr>
              <a:t>Astronomía de rayos x: </a:t>
            </a:r>
            <a:r>
              <a:rPr lang="es-ES" sz="2800" dirty="0" smtClean="0">
                <a:solidFill>
                  <a:schemeClr val="bg1"/>
                </a:solidFill>
              </a:rPr>
              <a:t>La emisión de rayos x se cree que procede de fuentes que contienen materia a elevadísimas temperaturas, en general en objetos cuyos átomos o electrones tienen una gran energía. </a:t>
            </a:r>
          </a:p>
          <a:p>
            <a:r>
              <a:rPr lang="es-ES" sz="2800" b="1" dirty="0" smtClean="0">
                <a:solidFill>
                  <a:schemeClr val="bg1"/>
                </a:solidFill>
              </a:rPr>
              <a:t>Astronomía de rayos gamma: </a:t>
            </a:r>
            <a:r>
              <a:rPr lang="es-ES" sz="2800" dirty="0" smtClean="0">
                <a:solidFill>
                  <a:schemeClr val="bg1"/>
                </a:solidFill>
              </a:rPr>
              <a:t>Los rayos gamma son radiaciones emitidas por objetos celestes que se encuentran en un proceso energético extremadamente violento. Algunos astros despiden </a:t>
            </a:r>
            <a:r>
              <a:rPr lang="es-ES" sz="2800" i="1" dirty="0" smtClean="0">
                <a:solidFill>
                  <a:schemeClr val="bg1"/>
                </a:solidFill>
              </a:rPr>
              <a:t>brotes de rayos gamma</a:t>
            </a:r>
            <a:r>
              <a:rPr lang="es-ES" sz="2800" dirty="0" smtClean="0">
                <a:solidFill>
                  <a:schemeClr val="bg1"/>
                </a:solidFill>
              </a:rPr>
              <a:t> o también llamados </a:t>
            </a:r>
            <a:r>
              <a:rPr lang="es-ES" sz="2800" dirty="0" err="1" smtClean="0">
                <a:solidFill>
                  <a:schemeClr val="bg1"/>
                </a:solidFill>
              </a:rPr>
              <a:t>BRGs.</a:t>
            </a:r>
            <a:endParaRPr lang="es-ES" sz="2800" dirty="0">
              <a:solidFill>
                <a:schemeClr val="bg1"/>
              </a:solidFill>
            </a:endParaRPr>
          </a:p>
        </p:txBody>
      </p:sp>
      <p:pic>
        <p:nvPicPr>
          <p:cNvPr id="5" name="4 Imagen" descr="observatori.jpg"/>
          <p:cNvPicPr>
            <a:picLocks noChangeAspect="1"/>
          </p:cNvPicPr>
          <p:nvPr/>
        </p:nvPicPr>
        <p:blipFill>
          <a:blip r:embed="rId2" cstate="print"/>
          <a:stretch>
            <a:fillRect/>
          </a:stretch>
        </p:blipFill>
        <p:spPr>
          <a:xfrm>
            <a:off x="4000496" y="3929066"/>
            <a:ext cx="3000380" cy="1779652"/>
          </a:xfrm>
          <a:prstGeom prst="rect">
            <a:avLst/>
          </a:prstGeom>
        </p:spPr>
      </p:pic>
    </p:spTree>
  </p:cSld>
  <p:clrMapOvr>
    <a:masterClrMapping/>
  </p:clrMapOvr>
  <p:transition advClick="0" advTm="13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44791 0.2419 C -0.41805 0.11678 -0.38819 -0.0081 -0.35486 -0.01134 C -0.3217 -0.01458 -0.28142 0.22132 -0.2493 0.22317 C -0.21718 0.22502 -0.19184 0.00207 -0.16198 -5.93895E-6 C -0.13212 -0.00209 -0.09739 0.21021 -0.07048 0.21021 C -0.04357 0.21021 -0.0118 0.03491 -2.77778E-7 -5.93895E-6 " pathEditMode="relative" ptsTypes="aaaa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00570"/>
          </a:xfrm>
        </p:spPr>
        <p:txBody>
          <a:bodyPr>
            <a:normAutofit/>
          </a:bodyPr>
          <a:lstStyle/>
          <a:p>
            <a:pPr algn="just"/>
            <a:r>
              <a:rPr lang="es-ES" sz="2800" dirty="0" smtClean="0">
                <a:solidFill>
                  <a:schemeClr val="bg1"/>
                </a:solidFill>
              </a:rPr>
              <a:t>Los astrónomos teóricos utilizan una gran variedad de herramientas como modelos matemáticos analíticos y simulaciones numéricas por computadora. Cada uno tiene sus ventajas. Los modelos matemáticos analíticos de un proceso por lo general, son mejores porque llegan al corazón del problema y explican mejor lo que está sucediendo. Los modelos numéricos, pueden revelar la existencia de fenómenos y efectos que de otra manera no se verían.</a:t>
            </a:r>
          </a:p>
          <a:p>
            <a:endParaRPr lang="es-ES" sz="2800" dirty="0" smtClean="0"/>
          </a:p>
          <a:p>
            <a:endParaRPr lang="es-ES" sz="2800" dirty="0" smtClean="0"/>
          </a:p>
          <a:p>
            <a:endParaRPr lang="es-ES" dirty="0"/>
          </a:p>
        </p:txBody>
      </p:sp>
      <p:pic>
        <p:nvPicPr>
          <p:cNvPr id="5" name="4 Imagen" descr="planeta.jpg"/>
          <p:cNvPicPr>
            <a:picLocks noChangeAspect="1"/>
          </p:cNvPicPr>
          <p:nvPr/>
        </p:nvPicPr>
        <p:blipFill>
          <a:blip r:embed="rId2" cstate="print"/>
          <a:stretch>
            <a:fillRect/>
          </a:stretch>
        </p:blipFill>
        <p:spPr>
          <a:xfrm>
            <a:off x="2428860" y="3500438"/>
            <a:ext cx="4445000" cy="279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3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1097</Words>
  <Application>Microsoft Office PowerPoint</Application>
  <PresentationFormat>Presentación en pantalla (4:3)</PresentationFormat>
  <Paragraphs>38</Paragraphs>
  <Slides>12</Slides>
  <Notes>1</Notes>
  <HiddenSlides>0</HiddenSlides>
  <MMClips>2</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Diapositiva 1</vt:lpstr>
      <vt:lpstr>Diapositiva 2</vt:lpstr>
      <vt:lpstr>Diapositiva 3</vt:lpstr>
      <vt:lpstr>Diapositiva 4</vt:lpstr>
      <vt:lpstr>Astronomía Observacional</vt:lpstr>
      <vt:lpstr>Diapositiva 6</vt:lpstr>
      <vt:lpstr>Diapositiva 7</vt:lpstr>
      <vt:lpstr>Diapositiva 8</vt:lpstr>
      <vt:lpstr>Diapositiva 9</vt:lpstr>
      <vt:lpstr>Diapositiva 10</vt:lpstr>
      <vt:lpstr>Proyecto futuro.</vt:lpstr>
      <vt:lpstr>Integrantes.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Astronomía.</dc:title>
  <dc:creator>ana</dc:creator>
  <cp:lastModifiedBy>TERE</cp:lastModifiedBy>
  <cp:revision>25</cp:revision>
  <dcterms:created xsi:type="dcterms:W3CDTF">2009-10-17T15:35:37Z</dcterms:created>
  <dcterms:modified xsi:type="dcterms:W3CDTF">2009-10-21T15:17:44Z</dcterms:modified>
</cp:coreProperties>
</file>