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4" r:id="rId6"/>
    <p:sldId id="266" r:id="rId7"/>
    <p:sldId id="260" r:id="rId8"/>
    <p:sldId id="267" r:id="rId9"/>
    <p:sldId id="257" r:id="rId10"/>
    <p:sldId id="263" r:id="rId11"/>
    <p:sldId id="259" r:id="rId12"/>
    <p:sldId id="268" r:id="rId13"/>
    <p:sldId id="265"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6F7B067-5DF4-45AC-AECC-F920A9C5BC68}" type="datetimeFigureOut">
              <a:rPr lang="es-ES" smtClean="0"/>
              <a:pPr/>
              <a:t>22/10/2009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E2D189-A609-4570-80C5-E5CB51A588BE}" type="slidenum">
              <a:rPr lang="es-ES" smtClean="0"/>
              <a:pPr/>
              <a:t>‹Nº›</a:t>
            </a:fld>
            <a:endParaRPr lang="es-ES"/>
          </a:p>
        </p:txBody>
      </p:sp>
    </p:spTree>
  </p:cSld>
  <p:clrMapOvr>
    <a:masterClrMapping/>
  </p:clrMapOvr>
  <p:transition spd="slow" advClick="0" advTm="7000">
    <p:cover dir="r"/>
    <p:sndAc>
      <p:stSnd>
        <p:snd r:embed="rId1" name="explod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6F7B067-5DF4-45AC-AECC-F920A9C5BC68}" type="datetimeFigureOut">
              <a:rPr lang="es-ES" smtClean="0"/>
              <a:pPr/>
              <a:t>22/10/2009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E2D189-A609-4570-80C5-E5CB51A588BE}" type="slidenum">
              <a:rPr lang="es-ES" smtClean="0"/>
              <a:pPr/>
              <a:t>‹Nº›</a:t>
            </a:fld>
            <a:endParaRPr lang="es-ES"/>
          </a:p>
        </p:txBody>
      </p:sp>
    </p:spTree>
  </p:cSld>
  <p:clrMapOvr>
    <a:masterClrMapping/>
  </p:clrMapOvr>
  <p:transition spd="slow" advClick="0" advTm="7000">
    <p:cover dir="r"/>
    <p:sndAc>
      <p:stSnd>
        <p:snd r:embed="rId1" name="explod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6F7B067-5DF4-45AC-AECC-F920A9C5BC68}" type="datetimeFigureOut">
              <a:rPr lang="es-ES" smtClean="0"/>
              <a:pPr/>
              <a:t>22/10/2009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E2D189-A609-4570-80C5-E5CB51A588BE}" type="slidenum">
              <a:rPr lang="es-ES" smtClean="0"/>
              <a:pPr/>
              <a:t>‹Nº›</a:t>
            </a:fld>
            <a:endParaRPr lang="es-ES"/>
          </a:p>
        </p:txBody>
      </p:sp>
    </p:spTree>
  </p:cSld>
  <p:clrMapOvr>
    <a:masterClrMapping/>
  </p:clrMapOvr>
  <p:transition spd="slow" advClick="0" advTm="7000">
    <p:cover dir="r"/>
    <p:sndAc>
      <p:stSnd>
        <p:snd r:embed="rId1" name="explod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6F7B067-5DF4-45AC-AECC-F920A9C5BC68}" type="datetimeFigureOut">
              <a:rPr lang="es-ES" smtClean="0"/>
              <a:pPr/>
              <a:t>22/10/2009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E2D189-A609-4570-80C5-E5CB51A588BE}" type="slidenum">
              <a:rPr lang="es-ES" smtClean="0"/>
              <a:pPr/>
              <a:t>‹Nº›</a:t>
            </a:fld>
            <a:endParaRPr lang="es-ES"/>
          </a:p>
        </p:txBody>
      </p:sp>
    </p:spTree>
  </p:cSld>
  <p:clrMapOvr>
    <a:masterClrMapping/>
  </p:clrMapOvr>
  <p:transition spd="slow" advClick="0" advTm="7000">
    <p:cover dir="r"/>
    <p:sndAc>
      <p:stSnd>
        <p:snd r:embed="rId1" name="explod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6F7B067-5DF4-45AC-AECC-F920A9C5BC68}" type="datetimeFigureOut">
              <a:rPr lang="es-ES" smtClean="0"/>
              <a:pPr/>
              <a:t>22/10/2009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E2D189-A609-4570-80C5-E5CB51A588BE}" type="slidenum">
              <a:rPr lang="es-ES" smtClean="0"/>
              <a:pPr/>
              <a:t>‹Nº›</a:t>
            </a:fld>
            <a:endParaRPr lang="es-ES"/>
          </a:p>
        </p:txBody>
      </p:sp>
    </p:spTree>
  </p:cSld>
  <p:clrMapOvr>
    <a:masterClrMapping/>
  </p:clrMapOvr>
  <p:transition spd="slow" advClick="0" advTm="7000">
    <p:cover dir="r"/>
    <p:sndAc>
      <p:stSnd>
        <p:snd r:embed="rId1" name="explod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6F7B067-5DF4-45AC-AECC-F920A9C5BC68}" type="datetimeFigureOut">
              <a:rPr lang="es-ES" smtClean="0"/>
              <a:pPr/>
              <a:t>22/10/2009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E2D189-A609-4570-80C5-E5CB51A588BE}" type="slidenum">
              <a:rPr lang="es-ES" smtClean="0"/>
              <a:pPr/>
              <a:t>‹Nº›</a:t>
            </a:fld>
            <a:endParaRPr lang="es-ES"/>
          </a:p>
        </p:txBody>
      </p:sp>
    </p:spTree>
  </p:cSld>
  <p:clrMapOvr>
    <a:masterClrMapping/>
  </p:clrMapOvr>
  <p:transition spd="slow" advClick="0" advTm="7000">
    <p:cover dir="r"/>
    <p:sndAc>
      <p:stSnd>
        <p:snd r:embed="rId1" name="explod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6F7B067-5DF4-45AC-AECC-F920A9C5BC68}" type="datetimeFigureOut">
              <a:rPr lang="es-ES" smtClean="0"/>
              <a:pPr/>
              <a:t>22/10/2009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5E2D189-A609-4570-80C5-E5CB51A588BE}" type="slidenum">
              <a:rPr lang="es-ES" smtClean="0"/>
              <a:pPr/>
              <a:t>‹Nº›</a:t>
            </a:fld>
            <a:endParaRPr lang="es-ES"/>
          </a:p>
        </p:txBody>
      </p:sp>
    </p:spTree>
  </p:cSld>
  <p:clrMapOvr>
    <a:masterClrMapping/>
  </p:clrMapOvr>
  <p:transition spd="slow" advClick="0" advTm="7000">
    <p:cover dir="r"/>
    <p:sndAc>
      <p:stSnd>
        <p:snd r:embed="rId1" name="explod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6F7B067-5DF4-45AC-AECC-F920A9C5BC68}" type="datetimeFigureOut">
              <a:rPr lang="es-ES" smtClean="0"/>
              <a:pPr/>
              <a:t>22/10/2009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5E2D189-A609-4570-80C5-E5CB51A588BE}" type="slidenum">
              <a:rPr lang="es-ES" smtClean="0"/>
              <a:pPr/>
              <a:t>‹Nº›</a:t>
            </a:fld>
            <a:endParaRPr lang="es-ES"/>
          </a:p>
        </p:txBody>
      </p:sp>
    </p:spTree>
  </p:cSld>
  <p:clrMapOvr>
    <a:masterClrMapping/>
  </p:clrMapOvr>
  <p:transition spd="slow" advClick="0" advTm="7000">
    <p:cover dir="r"/>
    <p:sndAc>
      <p:stSnd>
        <p:snd r:embed="rId1" name="explod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6F7B067-5DF4-45AC-AECC-F920A9C5BC68}" type="datetimeFigureOut">
              <a:rPr lang="es-ES" smtClean="0"/>
              <a:pPr/>
              <a:t>22/10/2009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5E2D189-A609-4570-80C5-E5CB51A588BE}" type="slidenum">
              <a:rPr lang="es-ES" smtClean="0"/>
              <a:pPr/>
              <a:t>‹Nº›</a:t>
            </a:fld>
            <a:endParaRPr lang="es-ES"/>
          </a:p>
        </p:txBody>
      </p:sp>
    </p:spTree>
  </p:cSld>
  <p:clrMapOvr>
    <a:masterClrMapping/>
  </p:clrMapOvr>
  <p:transition spd="slow" advClick="0" advTm="7000">
    <p:cover dir="r"/>
    <p:sndAc>
      <p:stSnd>
        <p:snd r:embed="rId1" name="explod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6F7B067-5DF4-45AC-AECC-F920A9C5BC68}" type="datetimeFigureOut">
              <a:rPr lang="es-ES" smtClean="0"/>
              <a:pPr/>
              <a:t>22/10/2009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E2D189-A609-4570-80C5-E5CB51A588BE}" type="slidenum">
              <a:rPr lang="es-ES" smtClean="0"/>
              <a:pPr/>
              <a:t>‹Nº›</a:t>
            </a:fld>
            <a:endParaRPr lang="es-ES"/>
          </a:p>
        </p:txBody>
      </p:sp>
    </p:spTree>
  </p:cSld>
  <p:clrMapOvr>
    <a:masterClrMapping/>
  </p:clrMapOvr>
  <p:transition spd="slow" advClick="0" advTm="7000">
    <p:cover dir="r"/>
    <p:sndAc>
      <p:stSnd>
        <p:snd r:embed="rId1" name="explod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6F7B067-5DF4-45AC-AECC-F920A9C5BC68}" type="datetimeFigureOut">
              <a:rPr lang="es-ES" smtClean="0"/>
              <a:pPr/>
              <a:t>22/10/2009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E2D189-A609-4570-80C5-E5CB51A588BE}" type="slidenum">
              <a:rPr lang="es-ES" smtClean="0"/>
              <a:pPr/>
              <a:t>‹Nº›</a:t>
            </a:fld>
            <a:endParaRPr lang="es-ES"/>
          </a:p>
        </p:txBody>
      </p:sp>
    </p:spTree>
  </p:cSld>
  <p:clrMapOvr>
    <a:masterClrMapping/>
  </p:clrMapOvr>
  <p:transition spd="slow" advClick="0" advTm="7000">
    <p:cover dir="r"/>
    <p:sndAc>
      <p:stSnd>
        <p:snd r:embed="rId1" name="explod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7B067-5DF4-45AC-AECC-F920A9C5BC68}" type="datetimeFigureOut">
              <a:rPr lang="es-ES" smtClean="0"/>
              <a:pPr/>
              <a:t>22/10/2009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D189-A609-4570-80C5-E5CB51A588B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7000">
    <p:cover dir="r"/>
    <p:sndAc>
      <p:stSnd>
        <p:snd r:embed="rId13" name="explode.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lh6.ggpht.com/fondoss/RwP62fnddGI/AAAAAAAAAX4/r6k9l8n7AY0/wallpapers-3d-art-032.jpg"/>
          <p:cNvPicPr>
            <a:picLocks noChangeAspect="1" noChangeArrowheads="1"/>
          </p:cNvPicPr>
          <p:nvPr/>
        </p:nvPicPr>
        <p:blipFill>
          <a:blip r:embed="rId2" cstate="print"/>
          <a:srcRect/>
          <a:stretch>
            <a:fillRect/>
          </a:stretch>
        </p:blipFill>
        <p:spPr bwMode="auto">
          <a:xfrm>
            <a:off x="0" y="-136525"/>
            <a:ext cx="9144000" cy="6994525"/>
          </a:xfrm>
          <a:prstGeom prst="rect">
            <a:avLst/>
          </a:prstGeom>
          <a:noFill/>
        </p:spPr>
      </p:pic>
      <p:sp>
        <p:nvSpPr>
          <p:cNvPr id="5" name="4 CuadroTexto"/>
          <p:cNvSpPr txBox="1"/>
          <p:nvPr/>
        </p:nvSpPr>
        <p:spPr>
          <a:xfrm>
            <a:off x="3000364" y="5214950"/>
            <a:ext cx="6143636" cy="1446550"/>
          </a:xfrm>
          <a:prstGeom prst="rect">
            <a:avLst/>
          </a:prstGeom>
          <a:noFill/>
        </p:spPr>
        <p:txBody>
          <a:bodyPr wrap="square" rtlCol="0">
            <a:spAutoFit/>
          </a:bodyPr>
          <a:lstStyle/>
          <a:p>
            <a:pPr algn="r"/>
            <a:r>
              <a:rPr lang="es-ES" sz="8800" b="1" dirty="0">
                <a:solidFill>
                  <a:schemeClr val="bg1">
                    <a:lumMod val="65000"/>
                  </a:schemeClr>
                </a:solidFill>
                <a:effectLst>
                  <a:outerShdw blurRad="38100" dist="38100" dir="2700000" algn="tl">
                    <a:srgbClr val="000000">
                      <a:alpha val="43137"/>
                    </a:srgbClr>
                  </a:outerShdw>
                </a:effectLst>
                <a:latin typeface="Pristina" pitchFamily="66" charset="0"/>
              </a:rPr>
              <a:t>E</a:t>
            </a:r>
            <a:r>
              <a:rPr lang="es-ES" sz="8800" b="1" dirty="0" smtClean="0">
                <a:solidFill>
                  <a:schemeClr val="bg1">
                    <a:lumMod val="65000"/>
                  </a:schemeClr>
                </a:solidFill>
                <a:effectLst>
                  <a:outerShdw blurRad="38100" dist="38100" dir="2700000" algn="tl">
                    <a:srgbClr val="000000">
                      <a:alpha val="43137"/>
                    </a:srgbClr>
                  </a:outerShdw>
                </a:effectLst>
                <a:latin typeface="Pristina" pitchFamily="66" charset="0"/>
              </a:rPr>
              <a:t>l Universo</a:t>
            </a:r>
            <a:endParaRPr lang="es-ES" sz="8800" b="1" dirty="0">
              <a:solidFill>
                <a:schemeClr val="bg1">
                  <a:lumMod val="65000"/>
                </a:schemeClr>
              </a:solidFill>
              <a:effectLst>
                <a:outerShdw blurRad="38100" dist="38100" dir="2700000" algn="tl">
                  <a:srgbClr val="000000">
                    <a:alpha val="43137"/>
                  </a:srgbClr>
                </a:outerShdw>
              </a:effectLst>
              <a:latin typeface="Pristina" pitchFamily="66" charset="0"/>
            </a:endParaRPr>
          </a:p>
        </p:txBody>
      </p:sp>
    </p:spTree>
  </p:cSld>
  <p:clrMapOvr>
    <a:masterClrMapping/>
  </p:clrMapOvr>
  <p:transition spd="slow" advClick="0" advTm="700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destinoespana.com/wp-content/uploads/2009/04/planetatierra.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0" y="214290"/>
            <a:ext cx="9144000" cy="1077218"/>
          </a:xfrm>
          <a:prstGeom prst="rect">
            <a:avLst/>
          </a:prstGeom>
        </p:spPr>
        <p:txBody>
          <a:bodyPr wrap="square">
            <a:spAutoFit/>
          </a:bodyPr>
          <a:lstStyle/>
          <a:p>
            <a:r>
              <a:rPr lang="es-E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La Tierra es el tercer planeta del Sistema Solar. Esta situación orbital y sus características de masa la convierten en un planeta privilegiado, con una temperatura media de unos 15º C, agua en forma líquida y una atmósfera densa con oxígeno, condiciones imprescindibles para el desarrollo de la vida.</a:t>
            </a:r>
            <a:endPar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advClick="0" advTm="7000">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resumen2012.files.wordpress.com/2009/07/meteorito.jpg"/>
          <p:cNvPicPr>
            <a:picLocks noChangeAspect="1" noChangeArrowheads="1"/>
          </p:cNvPicPr>
          <p:nvPr/>
        </p:nvPicPr>
        <p:blipFill>
          <a:blip r:embed="rId2" cstate="print"/>
          <a:srcRect/>
          <a:stretch>
            <a:fillRect/>
          </a:stretch>
        </p:blipFill>
        <p:spPr bwMode="auto">
          <a:xfrm>
            <a:off x="0" y="-285776"/>
            <a:ext cx="9144000" cy="3857628"/>
          </a:xfrm>
          <a:prstGeom prst="rect">
            <a:avLst/>
          </a:prstGeom>
          <a:noFill/>
        </p:spPr>
      </p:pic>
      <p:pic>
        <p:nvPicPr>
          <p:cNvPr id="19462" name="Picture 6" descr="http://www.astroyciencia.com/wp-content/uploads/2007/03/crater_luna.jpg"/>
          <p:cNvPicPr>
            <a:picLocks noChangeAspect="1" noChangeArrowheads="1"/>
          </p:cNvPicPr>
          <p:nvPr/>
        </p:nvPicPr>
        <p:blipFill>
          <a:blip r:embed="rId3" cstate="print"/>
          <a:srcRect l="5039" t="4984" r="5879" b="4984"/>
          <a:stretch>
            <a:fillRect/>
          </a:stretch>
        </p:blipFill>
        <p:spPr bwMode="auto">
          <a:xfrm>
            <a:off x="0" y="3500438"/>
            <a:ext cx="9144000" cy="3357562"/>
          </a:xfrm>
          <a:prstGeom prst="rect">
            <a:avLst/>
          </a:prstGeom>
          <a:noFill/>
        </p:spPr>
      </p:pic>
      <p:sp>
        <p:nvSpPr>
          <p:cNvPr id="9" name="8 Rectángulo"/>
          <p:cNvSpPr/>
          <p:nvPr/>
        </p:nvSpPr>
        <p:spPr>
          <a:xfrm>
            <a:off x="4357686" y="3500438"/>
            <a:ext cx="4572000" cy="1323439"/>
          </a:xfrm>
          <a:prstGeom prst="rect">
            <a:avLst/>
          </a:prstGeom>
        </p:spPr>
        <p:txBody>
          <a:bodyPr>
            <a:spAutoFit/>
          </a:bodyPr>
          <a:lstStyle/>
          <a:p>
            <a:r>
              <a:rPr lang="es-E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Algunos meteoritos al penetrar en la atmósfera terrestre no se vaporizan completamente y logran impactar en la superficie del planeta, dejando una marca en el terreno, lo que denominamos un cráter</a:t>
            </a:r>
            <a:endPar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9 Rectángulo"/>
          <p:cNvSpPr/>
          <p:nvPr/>
        </p:nvSpPr>
        <p:spPr>
          <a:xfrm>
            <a:off x="0" y="0"/>
            <a:ext cx="5072066" cy="584775"/>
          </a:xfrm>
          <a:prstGeom prst="rect">
            <a:avLst/>
          </a:prstGeom>
        </p:spPr>
        <p:txBody>
          <a:bodyPr wrap="square">
            <a:spAutoFit/>
          </a:bodyPr>
          <a:lstStyle/>
          <a:p>
            <a:r>
              <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El término meteoro proviene del griego meteoron, que significa fenómeno en el cielo. </a:t>
            </a:r>
          </a:p>
        </p:txBody>
      </p:sp>
    </p:spTree>
  </p:cSld>
  <p:clrMapOvr>
    <a:masterClrMapping/>
  </p:clrMapOvr>
  <p:transition spd="slow" advClick="0" advTm="7000">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2.bp.blogspot.com/_fXsQd-lX8e0/SQtRsnEi0rI/AAAAAAAAAA0/C-YsErKuSTU/s400/316_1200428236_Agujero+negr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0" y="5429264"/>
            <a:ext cx="8929718" cy="1200329"/>
          </a:xfrm>
          <a:prstGeom prst="rect">
            <a:avLst/>
          </a:prstGeom>
        </p:spPr>
        <p:txBody>
          <a:bodyPr wrap="square">
            <a:spAutoFit/>
          </a:bodyPr>
          <a:lstStyle/>
          <a:p>
            <a:r>
              <a:rPr lang="es-ES" sz="1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Un agujero negro o también llamado hoyo negro es un fenómeno que se produce tras la muerte de las supernovas con masas mayores a tres masas solares (son grandes explosiones en las que se produce un estallido de una estrella completa y provoca una serie de objetos muy brillantes). Se caracterizan por tener una gran concentración de masa en un pequeño volumen y por producirse un gran aumento de la densidad, lo que a raíz de esto se crea un campo gravitatorio tan grande que ningún tipo de partícula ni tampoco la energía, como por ejemplo la luz, es capaz de escapar de dicho fenómeno.</a:t>
            </a:r>
            <a:endParaRPr lang="es-ES" sz="1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advClick="0" advTm="7000">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portalplanetasedna.com.ar/archivos_varios/eclipse00.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sp>
        <p:nvSpPr>
          <p:cNvPr id="6" name="5 Rectángulo"/>
          <p:cNvSpPr/>
          <p:nvPr/>
        </p:nvSpPr>
        <p:spPr>
          <a:xfrm>
            <a:off x="0" y="0"/>
            <a:ext cx="4572000" cy="954107"/>
          </a:xfrm>
          <a:prstGeom prst="rect">
            <a:avLst/>
          </a:prstGeom>
        </p:spPr>
        <p:txBody>
          <a:bodyPr>
            <a:spAutoFit/>
          </a:bodyPr>
          <a:lstStyle/>
          <a:p>
            <a:r>
              <a:rPr lang="es-ES" sz="1400" b="1" dirty="0">
                <a:solidFill>
                  <a:schemeClr val="bg1"/>
                </a:solidFill>
                <a:effectLst>
                  <a:outerShdw blurRad="38100" dist="38100" dir="2700000" algn="tl">
                    <a:srgbClr val="000000">
                      <a:alpha val="43137"/>
                    </a:srgbClr>
                  </a:outerShdw>
                </a:effectLst>
                <a:latin typeface="Arial" pitchFamily="34" charset="0"/>
                <a:cs typeface="Arial" pitchFamily="34" charset="0"/>
              </a:rPr>
              <a:t>Un eclipse solar es el fenómeno que se produce cuando la </a:t>
            </a:r>
            <a:r>
              <a:rPr lang="es-ES"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Luna</a:t>
            </a:r>
            <a:r>
              <a:rPr lang="es-ES" sz="1400" b="1" dirty="0">
                <a:solidFill>
                  <a:schemeClr val="bg1"/>
                </a:solidFill>
                <a:effectLst>
                  <a:outerShdw blurRad="38100" dist="38100" dir="2700000" algn="tl">
                    <a:srgbClr val="000000">
                      <a:alpha val="43137"/>
                    </a:srgbClr>
                  </a:outerShdw>
                </a:effectLst>
                <a:latin typeface="Arial" pitchFamily="34" charset="0"/>
                <a:cs typeface="Arial" pitchFamily="34" charset="0"/>
              </a:rPr>
              <a:t> oculta al Sol, desde la perspectiva de la </a:t>
            </a:r>
            <a:r>
              <a:rPr lang="es-ES"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Tierra .Esto </a:t>
            </a:r>
            <a:r>
              <a:rPr lang="es-ES" sz="1400" b="1" dirty="0">
                <a:solidFill>
                  <a:schemeClr val="bg1"/>
                </a:solidFill>
                <a:effectLst>
                  <a:outerShdw blurRad="38100" dist="38100" dir="2700000" algn="tl">
                    <a:srgbClr val="000000">
                      <a:alpha val="43137"/>
                    </a:srgbClr>
                  </a:outerShdw>
                </a:effectLst>
                <a:latin typeface="Arial" pitchFamily="34" charset="0"/>
                <a:cs typeface="Arial" pitchFamily="34" charset="0"/>
              </a:rPr>
              <a:t>sólo puede pasar durante la luna </a:t>
            </a:r>
            <a:r>
              <a:rPr lang="es-ES"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nueva (Sol </a:t>
            </a:r>
            <a:r>
              <a:rPr lang="es-ES" sz="1400" b="1" dirty="0">
                <a:solidFill>
                  <a:schemeClr val="bg1"/>
                </a:solidFill>
                <a:effectLst>
                  <a:outerShdw blurRad="38100" dist="38100" dir="2700000" algn="tl">
                    <a:srgbClr val="000000">
                      <a:alpha val="43137"/>
                    </a:srgbClr>
                  </a:outerShdw>
                </a:effectLst>
                <a:latin typeface="Arial" pitchFamily="34" charset="0"/>
                <a:cs typeface="Arial" pitchFamily="34" charset="0"/>
              </a:rPr>
              <a:t>y Luna </a:t>
            </a:r>
            <a:r>
              <a:rPr lang="es-ES"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en conjunción.</a:t>
            </a:r>
            <a:endParaRPr lang="es-ES" sz="1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20484" name="Picture 4" descr="http://elrincondesusu.files.wordpress.com/2008/02/eclipse-de-luna.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9" name="8 Rectángulo"/>
          <p:cNvSpPr/>
          <p:nvPr/>
        </p:nvSpPr>
        <p:spPr>
          <a:xfrm>
            <a:off x="4572000" y="5857892"/>
            <a:ext cx="4572000" cy="738664"/>
          </a:xfrm>
          <a:prstGeom prst="rect">
            <a:avLst/>
          </a:prstGeom>
        </p:spPr>
        <p:txBody>
          <a:bodyPr wrap="square">
            <a:spAutoFit/>
          </a:bodyPr>
          <a:lstStyle/>
          <a:p>
            <a:r>
              <a:rPr lang="es-ES" sz="1400" b="1" dirty="0">
                <a:solidFill>
                  <a:schemeClr val="bg1"/>
                </a:solidFill>
                <a:effectLst>
                  <a:outerShdw blurRad="38100" dist="38100" dir="2700000" algn="tl">
                    <a:srgbClr val="000000">
                      <a:alpha val="43137"/>
                    </a:srgbClr>
                  </a:outerShdw>
                </a:effectLst>
                <a:latin typeface="Arial" pitchFamily="34" charset="0"/>
                <a:cs typeface="Arial" pitchFamily="34" charset="0"/>
              </a:rPr>
              <a:t>Un eclipse de Luna se produce cuando en un día de Luna Llena, ésta entra en la sombra que produce la Tierra.</a:t>
            </a:r>
          </a:p>
        </p:txBody>
      </p:sp>
    </p:spTree>
  </p:cSld>
  <p:clrMapOvr>
    <a:masterClrMapping/>
  </p:clrMapOvr>
  <p:transition spd="slow" advClick="0" advTm="7000">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uv.cl/agenda/adjuntos/big-bang.jpg"/>
          <p:cNvPicPr>
            <a:picLocks noChangeAspect="1" noChangeArrowheads="1"/>
          </p:cNvPicPr>
          <p:nvPr/>
        </p:nvPicPr>
        <p:blipFill>
          <a:blip r:embed="rId3" cstate="print"/>
          <a:srcRect/>
          <a:stretch>
            <a:fillRect/>
          </a:stretch>
        </p:blipFill>
        <p:spPr bwMode="auto">
          <a:xfrm>
            <a:off x="0" y="0"/>
            <a:ext cx="9144000" cy="6994525"/>
          </a:xfrm>
          <a:prstGeom prst="rect">
            <a:avLst/>
          </a:prstGeom>
          <a:noFill/>
        </p:spPr>
      </p:pic>
      <p:sp>
        <p:nvSpPr>
          <p:cNvPr id="4" name="3 Rectángulo"/>
          <p:cNvSpPr/>
          <p:nvPr/>
        </p:nvSpPr>
        <p:spPr>
          <a:xfrm>
            <a:off x="214282" y="5503783"/>
            <a:ext cx="8643998" cy="1354217"/>
          </a:xfrm>
          <a:prstGeom prst="rect">
            <a:avLst/>
          </a:prstGeom>
        </p:spPr>
        <p:txBody>
          <a:bodyPr wrap="square">
            <a:spAutoFit/>
          </a:bodyPr>
          <a:lstStyle/>
          <a:p>
            <a:pPr algn="just"/>
            <a:r>
              <a:rPr lang="es-E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Universo tiene una edad de 13,73 ± 0,12 mil millones de años y por lo menos 93 mil millones de "años luz" de extensión .</a:t>
            </a:r>
          </a:p>
          <a:p>
            <a:pPr algn="just"/>
            <a:r>
              <a:rPr lang="es-E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evento que dio inicio al Universo se denomina Big Bang. En aquel instante toda la materia y la energía del universo observable estaba concentrada en un punto de densidad infinita</a:t>
            </a:r>
            <a:r>
              <a:rPr lang="es-ES" sz="1600" dirty="0" smtClean="0">
                <a:solidFill>
                  <a:schemeClr val="bg1"/>
                </a:solidFill>
              </a:rPr>
              <a:t>. </a:t>
            </a:r>
            <a:endParaRPr lang="es-ES" sz="1600" dirty="0">
              <a:solidFill>
                <a:schemeClr val="bg1"/>
              </a:solidFill>
            </a:endParaRPr>
          </a:p>
        </p:txBody>
      </p:sp>
    </p:spTree>
  </p:cSld>
  <p:clrMapOvr>
    <a:masterClrMapping/>
  </p:clrMapOvr>
  <p:transition spd="slow" advClick="0" advTm="7000">
    <p:cover dir="r"/>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strVal val="#ppt_w+.3"/>
                                          </p:val>
                                        </p:tav>
                                        <p:tav tm="100000">
                                          <p:val>
                                            <p:strVal val="#ppt_w"/>
                                          </p:val>
                                        </p:tav>
                                      </p:tavLst>
                                    </p:anim>
                                    <p:anim calcmode="lin" valueType="num">
                                      <p:cBhvr>
                                        <p:cTn id="8" dur="1000" fill="hold"/>
                                        <p:tgtEl>
                                          <p:spTgt spid="15362"/>
                                        </p:tgtEl>
                                        <p:attrNameLst>
                                          <p:attrName>ppt_h</p:attrName>
                                        </p:attrNameLst>
                                      </p:cBhvr>
                                      <p:tavLst>
                                        <p:tav tm="0">
                                          <p:val>
                                            <p:strVal val="#ppt_h"/>
                                          </p:val>
                                        </p:tav>
                                        <p:tav tm="100000">
                                          <p:val>
                                            <p:strVal val="#ppt_h"/>
                                          </p:val>
                                        </p:tav>
                                      </p:tavLst>
                                    </p:anim>
                                    <p:animEffect transition="in" filter="fade">
                                      <p:cBhvr>
                                        <p:cTn id="9"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2413338"/>
            <a:ext cx="4572000" cy="2031325"/>
          </a:xfrm>
          <a:prstGeom prst="rect">
            <a:avLst/>
          </a:prstGeom>
        </p:spPr>
        <p:txBody>
          <a:bodyPr>
            <a:spAutoFit/>
          </a:bodyPr>
          <a:lstStyle/>
          <a:p>
            <a:r>
              <a:rPr lang="es-ES" b="1" dirty="0"/>
              <a:t>Las galaxias son acumulaciones enormes de estrellas, gases y polvo.</a:t>
            </a:r>
            <a:r>
              <a:rPr lang="es-ES" dirty="0"/>
              <a:t/>
            </a:r>
            <a:br>
              <a:rPr lang="es-ES" dirty="0"/>
            </a:br>
            <a:r>
              <a:rPr lang="es-ES" dirty="0"/>
              <a:t/>
            </a:r>
            <a:br>
              <a:rPr lang="es-ES" dirty="0"/>
            </a:br>
            <a:r>
              <a:rPr lang="es-ES" dirty="0"/>
              <a:t>En el Universo hay centenares de miles de millones. Cada galaxia puede estar formada por centenares de miles de millones de estrellas y otros astros.</a:t>
            </a:r>
          </a:p>
        </p:txBody>
      </p:sp>
      <p:pic>
        <p:nvPicPr>
          <p:cNvPr id="17410" name="Picture 2" descr="http://www.nassmc.org/about_images/galax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Rectángulo"/>
          <p:cNvSpPr/>
          <p:nvPr/>
        </p:nvSpPr>
        <p:spPr>
          <a:xfrm>
            <a:off x="0" y="5500702"/>
            <a:ext cx="7786742" cy="1077218"/>
          </a:xfrm>
          <a:prstGeom prst="rect">
            <a:avLst/>
          </a:prstGeom>
        </p:spPr>
        <p:txBody>
          <a:bodyPr wrap="square">
            <a:spAutoFit/>
          </a:bodyPr>
          <a:lstStyle/>
          <a:p>
            <a:pPr algn="just"/>
            <a:r>
              <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Las galaxias son acumulaciones enormes de estrellas, gases y polvo.</a:t>
            </a:r>
            <a:br>
              <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En el Universo hay centenares de miles de millones. Cada galaxia puede estar formada por centenares de miles de millones de estrellas y otros astros</a:t>
            </a:r>
          </a:p>
        </p:txBody>
      </p:sp>
    </p:spTree>
  </p:cSld>
  <p:clrMapOvr>
    <a:masterClrMapping/>
  </p:clrMapOvr>
  <p:transition spd="slow" advClick="0" advTm="7000">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blackholes.stardate.org/images/2MASS_NGC_1023_JH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Rectángulo"/>
          <p:cNvSpPr/>
          <p:nvPr/>
        </p:nvSpPr>
        <p:spPr>
          <a:xfrm>
            <a:off x="214282" y="357166"/>
            <a:ext cx="7715304" cy="830997"/>
          </a:xfrm>
          <a:prstGeom prst="rect">
            <a:avLst/>
          </a:prstGeom>
        </p:spPr>
        <p:txBody>
          <a:bodyPr wrap="square">
            <a:spAutoFit/>
          </a:bodyPr>
          <a:lstStyle/>
          <a:p>
            <a:pPr algn="just"/>
            <a:r>
              <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Las estrellas son masas de gases, principalmente hidrógeno y helio, que emiten luz. Se encuentran a temperaturas muy elevadas. En su interior hay reacciones nucleares</a:t>
            </a:r>
          </a:p>
        </p:txBody>
      </p:sp>
    </p:spTree>
  </p:cSld>
  <p:clrMapOvr>
    <a:masterClrMapping/>
  </p:clrMapOvr>
  <p:transition spd="slow" advClick="0" advTm="7000">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l So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Rectángulo"/>
          <p:cNvSpPr/>
          <p:nvPr/>
        </p:nvSpPr>
        <p:spPr>
          <a:xfrm>
            <a:off x="4286248" y="6000768"/>
            <a:ext cx="4572000" cy="584775"/>
          </a:xfrm>
          <a:prstGeom prst="rect">
            <a:avLst/>
          </a:prstGeom>
        </p:spPr>
        <p:txBody>
          <a:bodyPr>
            <a:spAutoFit/>
          </a:bodyPr>
          <a:lstStyle/>
          <a:p>
            <a:r>
              <a:rPr lang="es-E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Es la estrella más cercana a la Tierra y el mayor elemento del Sistema Solar</a:t>
            </a:r>
            <a:endPar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Rectángulo"/>
          <p:cNvSpPr/>
          <p:nvPr/>
        </p:nvSpPr>
        <p:spPr>
          <a:xfrm>
            <a:off x="285720" y="285729"/>
            <a:ext cx="8501122" cy="830997"/>
          </a:xfrm>
          <a:prstGeom prst="rect">
            <a:avLst/>
          </a:prstGeom>
        </p:spPr>
        <p:txBody>
          <a:bodyPr wrap="square">
            <a:spAutoFit/>
          </a:bodyPr>
          <a:lstStyle/>
          <a:p>
            <a:r>
              <a:rPr lang="es-E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Sol se formó hace 4.650 millones de años y tiene combustible para 5.000 millones más. Después, comenzará a hacerse más y más grande, hasta convertirse en una gigante roja</a:t>
            </a:r>
            <a:endPar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advClick="0" advTm="7000">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canaltecnologico.es/wp-content/uploads/2009/07/lun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6357950" y="285728"/>
            <a:ext cx="2500330" cy="1815882"/>
          </a:xfrm>
          <a:prstGeom prst="rect">
            <a:avLst/>
          </a:prstGeom>
        </p:spPr>
        <p:txBody>
          <a:bodyPr wrap="square">
            <a:spAutoFit/>
          </a:bodyPr>
          <a:lstStyle/>
          <a:p>
            <a:r>
              <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La Luna es el único satélite natural de la Tierra. Su diámetro es de unos 3.476 km, aproximadamente una cuarta parte del de la Tierra.</a:t>
            </a:r>
          </a:p>
        </p:txBody>
      </p:sp>
    </p:spTree>
  </p:cSld>
  <p:clrMapOvr>
    <a:masterClrMapping/>
  </p:clrMapOvr>
  <p:transition spd="slow" advClick="0" advTm="7000">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bublegum.net/uploads/l/LaAlianza/1158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0" y="6357958"/>
            <a:ext cx="9144000" cy="338554"/>
          </a:xfrm>
          <a:prstGeom prst="rect">
            <a:avLst/>
          </a:prstGeom>
        </p:spPr>
        <p:txBody>
          <a:bodyPr wrap="square">
            <a:spAutoFit/>
          </a:bodyPr>
          <a:lstStyle/>
          <a:p>
            <a:r>
              <a:rPr lang="es-E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Los planetas giran alrededor del Sol. No tienen luz propia, sino que reflejan la luz solar.</a:t>
            </a:r>
            <a:endPar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advClick="0" advTm="7000">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es.geocities.com/el_sistema_solarweb/img/img-losplaneta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7000">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sftic.mepsyd.es/w3/eos/MaterialesEducativos/mem2000/astronomia/chicos/fotos/tie_afric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5143472" y="5042118"/>
            <a:ext cx="4000528" cy="1815882"/>
          </a:xfrm>
          <a:prstGeom prst="rect">
            <a:avLst/>
          </a:prstGeom>
        </p:spPr>
        <p:txBody>
          <a:bodyPr wrap="square" numCol="2">
            <a:spAutoFit/>
          </a:bodyPr>
          <a:lstStyle/>
          <a:p>
            <a:pPr algn="ctr"/>
            <a:r>
              <a:rPr lang="es-E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planeta surgió hace aproximadamente 4600 Millones de años .</a:t>
            </a:r>
          </a:p>
          <a:p>
            <a:pPr algn="ctr"/>
            <a:r>
              <a:rPr lang="es-E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p>
          <a:p>
            <a:pPr algn="ctr"/>
            <a:endPar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advClick="0" advTm="7000">
    <p:cover dir="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446</Words>
  <Application>Microsoft Office PowerPoint</Application>
  <PresentationFormat>Presentación en pantalla (4:3)</PresentationFormat>
  <Paragraphs>18</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TERE</cp:lastModifiedBy>
  <cp:revision>21</cp:revision>
  <dcterms:created xsi:type="dcterms:W3CDTF">2009-10-21T18:15:50Z</dcterms:created>
  <dcterms:modified xsi:type="dcterms:W3CDTF">2009-10-22T18:20:49Z</dcterms:modified>
</cp:coreProperties>
</file>